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5884"/>
  </p:normalViewPr>
  <p:slideViewPr>
    <p:cSldViewPr snapToGrid="0" snapToObjects="1">
      <p:cViewPr varScale="1">
        <p:scale>
          <a:sx n="90" d="100"/>
          <a:sy n="90" d="100"/>
        </p:scale>
        <p:origin x="232" y="7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7/23/20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7/23/20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7/23/20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7/23/20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7/23/20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7/23/20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7/23/20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7/23/20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7/23/20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7/23/20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7/23/20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7/23/20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7/23/20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7/23/20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7/23/20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7/23/20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7/23/20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7/23/20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2A04A58-83EC-2C44-B8B8-E5C464EA69A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Sosyal bilimler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7FBE635-BEAF-9E41-9AA9-B4017D70CE8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Antropoloji, etnoloji, folklor </a:t>
            </a:r>
            <a:r>
              <a:rPr lang="tr-TR" sz="2800" dirty="0" err="1"/>
              <a:t>ıı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4727509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88DD50E-1D2D-48C6-A470-79FB7F337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85F279D6-ED25-4D3F-9479-8ABB21867D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38D0B1B4-C487-47EF-B7D0-421066454C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275" y="643466"/>
            <a:ext cx="1970939" cy="5571067"/>
          </a:xfrm>
          <a:custGeom>
            <a:avLst/>
            <a:gdLst>
              <a:gd name="connsiteX0" fmla="*/ 0 w 1970939"/>
              <a:gd name="connsiteY0" fmla="*/ 0 h 5571067"/>
              <a:gd name="connsiteX1" fmla="*/ 1774861 w 1970939"/>
              <a:gd name="connsiteY1" fmla="*/ 0 h 5571067"/>
              <a:gd name="connsiteX2" fmla="*/ 1780256 w 1970939"/>
              <a:gd name="connsiteY2" fmla="*/ 32931 h 5571067"/>
              <a:gd name="connsiteX3" fmla="*/ 1802197 w 1970939"/>
              <a:gd name="connsiteY3" fmla="*/ 170349 h 5571067"/>
              <a:gd name="connsiteX4" fmla="*/ 1820981 w 1970939"/>
              <a:gd name="connsiteY4" fmla="*/ 308372 h 5571067"/>
              <a:gd name="connsiteX5" fmla="*/ 1839923 w 1970939"/>
              <a:gd name="connsiteY5" fmla="*/ 445791 h 5571067"/>
              <a:gd name="connsiteX6" fmla="*/ 1857602 w 1970939"/>
              <a:gd name="connsiteY6" fmla="*/ 583814 h 5571067"/>
              <a:gd name="connsiteX7" fmla="*/ 1872756 w 1970939"/>
              <a:gd name="connsiteY7" fmla="*/ 720022 h 5571067"/>
              <a:gd name="connsiteX8" fmla="*/ 1887120 w 1970939"/>
              <a:gd name="connsiteY8" fmla="*/ 858046 h 5571067"/>
              <a:gd name="connsiteX9" fmla="*/ 1900223 w 1970939"/>
              <a:gd name="connsiteY9" fmla="*/ 995464 h 5571067"/>
              <a:gd name="connsiteX10" fmla="*/ 1911588 w 1970939"/>
              <a:gd name="connsiteY10" fmla="*/ 1130461 h 5571067"/>
              <a:gd name="connsiteX11" fmla="*/ 1922953 w 1970939"/>
              <a:gd name="connsiteY11" fmla="*/ 1267274 h 5571067"/>
              <a:gd name="connsiteX12" fmla="*/ 1932424 w 1970939"/>
              <a:gd name="connsiteY12" fmla="*/ 1402271 h 5571067"/>
              <a:gd name="connsiteX13" fmla="*/ 1939842 w 1970939"/>
              <a:gd name="connsiteY13" fmla="*/ 1537267 h 5571067"/>
              <a:gd name="connsiteX14" fmla="*/ 1947577 w 1970939"/>
              <a:gd name="connsiteY14" fmla="*/ 1671659 h 5571067"/>
              <a:gd name="connsiteX15" fmla="*/ 1954049 w 1970939"/>
              <a:gd name="connsiteY15" fmla="*/ 1804840 h 5571067"/>
              <a:gd name="connsiteX16" fmla="*/ 1958627 w 1970939"/>
              <a:gd name="connsiteY16" fmla="*/ 1936810 h 5571067"/>
              <a:gd name="connsiteX17" fmla="*/ 1962573 w 1970939"/>
              <a:gd name="connsiteY17" fmla="*/ 2068780 h 5571067"/>
              <a:gd name="connsiteX18" fmla="*/ 1966361 w 1970939"/>
              <a:gd name="connsiteY18" fmla="*/ 2199539 h 5571067"/>
              <a:gd name="connsiteX19" fmla="*/ 1968098 w 1970939"/>
              <a:gd name="connsiteY19" fmla="*/ 2328482 h 5571067"/>
              <a:gd name="connsiteX20" fmla="*/ 1969992 w 1970939"/>
              <a:gd name="connsiteY20" fmla="*/ 2457425 h 5571067"/>
              <a:gd name="connsiteX21" fmla="*/ 1970939 w 1970939"/>
              <a:gd name="connsiteY21" fmla="*/ 2584552 h 5571067"/>
              <a:gd name="connsiteX22" fmla="*/ 1969992 w 1970939"/>
              <a:gd name="connsiteY22" fmla="*/ 2710469 h 5571067"/>
              <a:gd name="connsiteX23" fmla="*/ 1969992 w 1970939"/>
              <a:gd name="connsiteY23" fmla="*/ 2835174 h 5571067"/>
              <a:gd name="connsiteX24" fmla="*/ 1968098 w 1970939"/>
              <a:gd name="connsiteY24" fmla="*/ 2958669 h 5571067"/>
              <a:gd name="connsiteX25" fmla="*/ 1965256 w 1970939"/>
              <a:gd name="connsiteY25" fmla="*/ 3079742 h 5571067"/>
              <a:gd name="connsiteX26" fmla="*/ 1962573 w 1970939"/>
              <a:gd name="connsiteY26" fmla="*/ 3199605 h 5571067"/>
              <a:gd name="connsiteX27" fmla="*/ 1959574 w 1970939"/>
              <a:gd name="connsiteY27" fmla="*/ 3317046 h 5571067"/>
              <a:gd name="connsiteX28" fmla="*/ 1954996 w 1970939"/>
              <a:gd name="connsiteY28" fmla="*/ 3433882 h 5571067"/>
              <a:gd name="connsiteX29" fmla="*/ 1950103 w 1970939"/>
              <a:gd name="connsiteY29" fmla="*/ 3548902 h 5571067"/>
              <a:gd name="connsiteX30" fmla="*/ 1945683 w 1970939"/>
              <a:gd name="connsiteY30" fmla="*/ 3661500 h 5571067"/>
              <a:gd name="connsiteX31" fmla="*/ 1933213 w 1970939"/>
              <a:gd name="connsiteY31" fmla="*/ 3881248 h 5571067"/>
              <a:gd name="connsiteX32" fmla="*/ 1919953 w 1970939"/>
              <a:gd name="connsiteY32" fmla="*/ 4091916 h 5571067"/>
              <a:gd name="connsiteX33" fmla="*/ 1906063 w 1970939"/>
              <a:gd name="connsiteY33" fmla="*/ 4294109 h 5571067"/>
              <a:gd name="connsiteX34" fmla="*/ 1890751 w 1970939"/>
              <a:gd name="connsiteY34" fmla="*/ 4485405 h 5571067"/>
              <a:gd name="connsiteX35" fmla="*/ 1874809 w 1970939"/>
              <a:gd name="connsiteY35" fmla="*/ 4668226 h 5571067"/>
              <a:gd name="connsiteX36" fmla="*/ 1857602 w 1970939"/>
              <a:gd name="connsiteY36" fmla="*/ 4837728 h 5571067"/>
              <a:gd name="connsiteX37" fmla="*/ 1840713 w 1970939"/>
              <a:gd name="connsiteY37" fmla="*/ 4996940 h 5571067"/>
              <a:gd name="connsiteX38" fmla="*/ 1823823 w 1970939"/>
              <a:gd name="connsiteY38" fmla="*/ 5143439 h 5571067"/>
              <a:gd name="connsiteX39" fmla="*/ 1807880 w 1970939"/>
              <a:gd name="connsiteY39" fmla="*/ 5277830 h 5571067"/>
              <a:gd name="connsiteX40" fmla="*/ 1792726 w 1970939"/>
              <a:gd name="connsiteY40" fmla="*/ 5397087 h 5571067"/>
              <a:gd name="connsiteX41" fmla="*/ 1778362 w 1970939"/>
              <a:gd name="connsiteY41" fmla="*/ 5504843 h 5571067"/>
              <a:gd name="connsiteX42" fmla="*/ 1769613 w 1970939"/>
              <a:gd name="connsiteY42" fmla="*/ 5571067 h 5571067"/>
              <a:gd name="connsiteX43" fmla="*/ 0 w 1970939"/>
              <a:gd name="connsiteY43" fmla="*/ 5571067 h 55710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970939" h="5571067">
                <a:moveTo>
                  <a:pt x="0" y="0"/>
                </a:moveTo>
                <a:lnTo>
                  <a:pt x="1774861" y="0"/>
                </a:lnTo>
                <a:lnTo>
                  <a:pt x="1780256" y="32931"/>
                </a:lnTo>
                <a:lnTo>
                  <a:pt x="1802197" y="170349"/>
                </a:lnTo>
                <a:lnTo>
                  <a:pt x="1820981" y="308372"/>
                </a:lnTo>
                <a:lnTo>
                  <a:pt x="1839923" y="445791"/>
                </a:lnTo>
                <a:lnTo>
                  <a:pt x="1857602" y="583814"/>
                </a:lnTo>
                <a:lnTo>
                  <a:pt x="1872756" y="720022"/>
                </a:lnTo>
                <a:lnTo>
                  <a:pt x="1887120" y="858046"/>
                </a:lnTo>
                <a:lnTo>
                  <a:pt x="1900223" y="995464"/>
                </a:lnTo>
                <a:lnTo>
                  <a:pt x="1911588" y="1130461"/>
                </a:lnTo>
                <a:lnTo>
                  <a:pt x="1922953" y="1267274"/>
                </a:lnTo>
                <a:lnTo>
                  <a:pt x="1932424" y="1402271"/>
                </a:lnTo>
                <a:lnTo>
                  <a:pt x="1939842" y="1537267"/>
                </a:lnTo>
                <a:lnTo>
                  <a:pt x="1947577" y="1671659"/>
                </a:lnTo>
                <a:lnTo>
                  <a:pt x="1954049" y="1804840"/>
                </a:lnTo>
                <a:lnTo>
                  <a:pt x="1958627" y="1936810"/>
                </a:lnTo>
                <a:lnTo>
                  <a:pt x="1962573" y="2068780"/>
                </a:lnTo>
                <a:lnTo>
                  <a:pt x="1966361" y="2199539"/>
                </a:lnTo>
                <a:lnTo>
                  <a:pt x="1968098" y="2328482"/>
                </a:lnTo>
                <a:lnTo>
                  <a:pt x="1969992" y="2457425"/>
                </a:lnTo>
                <a:lnTo>
                  <a:pt x="1970939" y="2584552"/>
                </a:lnTo>
                <a:lnTo>
                  <a:pt x="1969992" y="2710469"/>
                </a:lnTo>
                <a:lnTo>
                  <a:pt x="1969992" y="2835174"/>
                </a:lnTo>
                <a:lnTo>
                  <a:pt x="1968098" y="2958669"/>
                </a:lnTo>
                <a:lnTo>
                  <a:pt x="1965256" y="3079742"/>
                </a:lnTo>
                <a:lnTo>
                  <a:pt x="1962573" y="3199605"/>
                </a:lnTo>
                <a:lnTo>
                  <a:pt x="1959574" y="3317046"/>
                </a:lnTo>
                <a:lnTo>
                  <a:pt x="1954996" y="3433882"/>
                </a:lnTo>
                <a:lnTo>
                  <a:pt x="1950103" y="3548902"/>
                </a:lnTo>
                <a:lnTo>
                  <a:pt x="1945683" y="3661500"/>
                </a:lnTo>
                <a:lnTo>
                  <a:pt x="1933213" y="3881248"/>
                </a:lnTo>
                <a:lnTo>
                  <a:pt x="1919953" y="4091916"/>
                </a:lnTo>
                <a:lnTo>
                  <a:pt x="1906063" y="4294109"/>
                </a:lnTo>
                <a:lnTo>
                  <a:pt x="1890751" y="4485405"/>
                </a:lnTo>
                <a:lnTo>
                  <a:pt x="1874809" y="4668226"/>
                </a:lnTo>
                <a:lnTo>
                  <a:pt x="1857602" y="4837728"/>
                </a:lnTo>
                <a:lnTo>
                  <a:pt x="1840713" y="4996940"/>
                </a:lnTo>
                <a:lnTo>
                  <a:pt x="1823823" y="5143439"/>
                </a:lnTo>
                <a:lnTo>
                  <a:pt x="1807880" y="5277830"/>
                </a:lnTo>
                <a:lnTo>
                  <a:pt x="1792726" y="5397087"/>
                </a:lnTo>
                <a:lnTo>
                  <a:pt x="1778362" y="5504843"/>
                </a:lnTo>
                <a:lnTo>
                  <a:pt x="1769613" y="5571067"/>
                </a:lnTo>
                <a:lnTo>
                  <a:pt x="0" y="557106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0214736A-03B2-4B91-B0AF-B21213F3B9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5922489">
            <a:off x="969335" y="1702087"/>
            <a:ext cx="3209207" cy="612850"/>
          </a:xfrm>
          <a:custGeom>
            <a:avLst/>
            <a:gdLst>
              <a:gd name="connsiteX0" fmla="*/ 3195151 w 3209207"/>
              <a:gd name="connsiteY0" fmla="*/ 612847 h 612850"/>
              <a:gd name="connsiteX1" fmla="*/ 3029871 w 3209207"/>
              <a:gd name="connsiteY1" fmla="*/ 611146 h 612850"/>
              <a:gd name="connsiteX2" fmla="*/ 2949639 w 3209207"/>
              <a:gd name="connsiteY2" fmla="*/ 608906 h 612850"/>
              <a:gd name="connsiteX3" fmla="*/ 2978018 w 3209207"/>
              <a:gd name="connsiteY3" fmla="*/ 258115 h 612850"/>
              <a:gd name="connsiteX4" fmla="*/ 2944764 w 3209207"/>
              <a:gd name="connsiteY4" fmla="*/ 260801 h 612850"/>
              <a:gd name="connsiteX5" fmla="*/ 2806036 w 3209207"/>
              <a:gd name="connsiteY5" fmla="*/ 271446 h 612850"/>
              <a:gd name="connsiteX6" fmla="*/ 2666958 w 3209207"/>
              <a:gd name="connsiteY6" fmla="*/ 278917 h 612850"/>
              <a:gd name="connsiteX7" fmla="*/ 2528469 w 3209207"/>
              <a:gd name="connsiteY7" fmla="*/ 286593 h 612850"/>
              <a:gd name="connsiteX8" fmla="*/ 2389479 w 3209207"/>
              <a:gd name="connsiteY8" fmla="*/ 292970 h 612850"/>
              <a:gd name="connsiteX9" fmla="*/ 2252501 w 3209207"/>
              <a:gd name="connsiteY9" fmla="*/ 296993 h 612850"/>
              <a:gd name="connsiteX10" fmla="*/ 2113775 w 3209207"/>
              <a:gd name="connsiteY10" fmla="*/ 300086 h 612850"/>
              <a:gd name="connsiteX11" fmla="*/ 1975755 w 3209207"/>
              <a:gd name="connsiteY11" fmla="*/ 301980 h 612850"/>
              <a:gd name="connsiteX12" fmla="*/ 1840287 w 3209207"/>
              <a:gd name="connsiteY12" fmla="*/ 302348 h 612850"/>
              <a:gd name="connsiteX13" fmla="*/ 1703009 w 3209207"/>
              <a:gd name="connsiteY13" fmla="*/ 302570 h 612850"/>
              <a:gd name="connsiteX14" fmla="*/ 1567693 w 3209207"/>
              <a:gd name="connsiteY14" fmla="*/ 301063 h 612850"/>
              <a:gd name="connsiteX15" fmla="*/ 1432543 w 3209207"/>
              <a:gd name="connsiteY15" fmla="*/ 297523 h 612850"/>
              <a:gd name="connsiteX16" fmla="*/ 1297969 w 3209207"/>
              <a:gd name="connsiteY16" fmla="*/ 294345 h 612850"/>
              <a:gd name="connsiteX17" fmla="*/ 1164703 w 3209207"/>
              <a:gd name="connsiteY17" fmla="*/ 290015 h 612850"/>
              <a:gd name="connsiteX18" fmla="*/ 1032796 w 3209207"/>
              <a:gd name="connsiteY18" fmla="*/ 283907 h 612850"/>
              <a:gd name="connsiteX19" fmla="*/ 900940 w 3209207"/>
              <a:gd name="connsiteY19" fmla="*/ 277172 h 612850"/>
              <a:gd name="connsiteX20" fmla="*/ 770303 w 3209207"/>
              <a:gd name="connsiteY20" fmla="*/ 270380 h 612850"/>
              <a:gd name="connsiteX21" fmla="*/ 641641 w 3209207"/>
              <a:gd name="connsiteY21" fmla="*/ 261702 h 612850"/>
              <a:gd name="connsiteX22" fmla="*/ 512966 w 3209207"/>
              <a:gd name="connsiteY22" fmla="*/ 253180 h 612850"/>
              <a:gd name="connsiteX23" fmla="*/ 386177 w 3209207"/>
              <a:gd name="connsiteY23" fmla="*/ 243867 h 612850"/>
              <a:gd name="connsiteX24" fmla="*/ 260746 w 3209207"/>
              <a:gd name="connsiteY24" fmla="*/ 232775 h 612850"/>
              <a:gd name="connsiteX25" fmla="*/ 136447 w 3209207"/>
              <a:gd name="connsiteY25" fmla="*/ 222719 h 612850"/>
              <a:gd name="connsiteX26" fmla="*/ 13506 w 3209207"/>
              <a:gd name="connsiteY26" fmla="*/ 210885 h 612850"/>
              <a:gd name="connsiteX27" fmla="*/ 0 w 3209207"/>
              <a:gd name="connsiteY27" fmla="*/ 209475 h 612850"/>
              <a:gd name="connsiteX28" fmla="*/ 40844 w 3209207"/>
              <a:gd name="connsiteY28" fmla="*/ 212313 h 612850"/>
              <a:gd name="connsiteX29" fmla="*/ 132211 w 3209207"/>
              <a:gd name="connsiteY29" fmla="*/ 216946 h 612850"/>
              <a:gd name="connsiteX30" fmla="*/ 225585 w 3209207"/>
              <a:gd name="connsiteY30" fmla="*/ 221811 h 612850"/>
              <a:gd name="connsiteX31" fmla="*/ 320298 w 3209207"/>
              <a:gd name="connsiteY31" fmla="*/ 226444 h 612850"/>
              <a:gd name="connsiteX32" fmla="*/ 415680 w 3209207"/>
              <a:gd name="connsiteY32" fmla="*/ 229340 h 612850"/>
              <a:gd name="connsiteX33" fmla="*/ 512735 w 3209207"/>
              <a:gd name="connsiteY33" fmla="*/ 232120 h 612850"/>
              <a:gd name="connsiteX34" fmla="*/ 611464 w 3209207"/>
              <a:gd name="connsiteY34" fmla="*/ 235015 h 612850"/>
              <a:gd name="connsiteX35" fmla="*/ 711532 w 3209207"/>
              <a:gd name="connsiteY35" fmla="*/ 236985 h 612850"/>
              <a:gd name="connsiteX36" fmla="*/ 812604 w 3209207"/>
              <a:gd name="connsiteY36" fmla="*/ 236985 h 612850"/>
              <a:gd name="connsiteX37" fmla="*/ 915014 w 3209207"/>
              <a:gd name="connsiteY37" fmla="*/ 237795 h 612850"/>
              <a:gd name="connsiteX38" fmla="*/ 1018428 w 3209207"/>
              <a:gd name="connsiteY38" fmla="*/ 236985 h 612850"/>
              <a:gd name="connsiteX39" fmla="*/ 1122847 w 3209207"/>
              <a:gd name="connsiteY39" fmla="*/ 235015 h 612850"/>
              <a:gd name="connsiteX40" fmla="*/ 1227600 w 3209207"/>
              <a:gd name="connsiteY40" fmla="*/ 233162 h 612850"/>
              <a:gd name="connsiteX41" fmla="*/ 1333692 w 3209207"/>
              <a:gd name="connsiteY41" fmla="*/ 229340 h 612850"/>
              <a:gd name="connsiteX42" fmla="*/ 1441122 w 3209207"/>
              <a:gd name="connsiteY42" fmla="*/ 225634 h 612850"/>
              <a:gd name="connsiteX43" fmla="*/ 1547883 w 3209207"/>
              <a:gd name="connsiteY43" fmla="*/ 220769 h 612850"/>
              <a:gd name="connsiteX44" fmla="*/ 1655983 w 3209207"/>
              <a:gd name="connsiteY44" fmla="*/ 214282 h 612850"/>
              <a:gd name="connsiteX45" fmla="*/ 1765421 w 3209207"/>
              <a:gd name="connsiteY45" fmla="*/ 206638 h 612850"/>
              <a:gd name="connsiteX46" fmla="*/ 1874860 w 3209207"/>
              <a:gd name="connsiteY46" fmla="*/ 199108 h 612850"/>
              <a:gd name="connsiteX47" fmla="*/ 1984299 w 3209207"/>
              <a:gd name="connsiteY47" fmla="*/ 189495 h 612850"/>
              <a:gd name="connsiteX48" fmla="*/ 2095745 w 3209207"/>
              <a:gd name="connsiteY48" fmla="*/ 178144 h 612850"/>
              <a:gd name="connsiteX49" fmla="*/ 2205184 w 3209207"/>
              <a:gd name="connsiteY49" fmla="*/ 166793 h 612850"/>
              <a:gd name="connsiteX50" fmla="*/ 2316631 w 3209207"/>
              <a:gd name="connsiteY50" fmla="*/ 153472 h 612850"/>
              <a:gd name="connsiteX51" fmla="*/ 2429081 w 3209207"/>
              <a:gd name="connsiteY51" fmla="*/ 139226 h 612850"/>
              <a:gd name="connsiteX52" fmla="*/ 2539523 w 3209207"/>
              <a:gd name="connsiteY52" fmla="*/ 124052 h 612850"/>
              <a:gd name="connsiteX53" fmla="*/ 2651305 w 3209207"/>
              <a:gd name="connsiteY53" fmla="*/ 106215 h 612850"/>
              <a:gd name="connsiteX54" fmla="*/ 2763086 w 3209207"/>
              <a:gd name="connsiteY54" fmla="*/ 87219 h 612850"/>
              <a:gd name="connsiteX55" fmla="*/ 2874867 w 3209207"/>
              <a:gd name="connsiteY55" fmla="*/ 68339 h 612850"/>
              <a:gd name="connsiteX56" fmla="*/ 2986314 w 3209207"/>
              <a:gd name="connsiteY56" fmla="*/ 46331 h 612850"/>
              <a:gd name="connsiteX57" fmla="*/ 3097760 w 3209207"/>
              <a:gd name="connsiteY57" fmla="*/ 23629 h 612850"/>
              <a:gd name="connsiteX58" fmla="*/ 3209207 w 3209207"/>
              <a:gd name="connsiteY58" fmla="*/ 0 h 612850"/>
              <a:gd name="connsiteX59" fmla="*/ 3195151 w 3209207"/>
              <a:gd name="connsiteY59" fmla="*/ 612847 h 612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209207" h="612850">
                <a:moveTo>
                  <a:pt x="3195151" y="612847"/>
                </a:moveTo>
                <a:cubicBezTo>
                  <a:pt x="3144238" y="612898"/>
                  <a:pt x="3088941" y="612318"/>
                  <a:pt x="3029871" y="611146"/>
                </a:cubicBezTo>
                <a:lnTo>
                  <a:pt x="2949639" y="608906"/>
                </a:lnTo>
                <a:lnTo>
                  <a:pt x="2978018" y="258115"/>
                </a:lnTo>
                <a:lnTo>
                  <a:pt x="2944764" y="260801"/>
                </a:lnTo>
                <a:lnTo>
                  <a:pt x="2806036" y="271446"/>
                </a:lnTo>
                <a:lnTo>
                  <a:pt x="2666958" y="278917"/>
                </a:lnTo>
                <a:lnTo>
                  <a:pt x="2528469" y="286593"/>
                </a:lnTo>
                <a:lnTo>
                  <a:pt x="2389479" y="292970"/>
                </a:lnTo>
                <a:lnTo>
                  <a:pt x="2252501" y="296993"/>
                </a:lnTo>
                <a:lnTo>
                  <a:pt x="2113775" y="300086"/>
                </a:lnTo>
                <a:lnTo>
                  <a:pt x="1975755" y="301980"/>
                </a:lnTo>
                <a:lnTo>
                  <a:pt x="1840287" y="302348"/>
                </a:lnTo>
                <a:lnTo>
                  <a:pt x="1703009" y="302570"/>
                </a:lnTo>
                <a:lnTo>
                  <a:pt x="1567693" y="301063"/>
                </a:lnTo>
                <a:lnTo>
                  <a:pt x="1432543" y="297523"/>
                </a:lnTo>
                <a:lnTo>
                  <a:pt x="1297969" y="294345"/>
                </a:lnTo>
                <a:lnTo>
                  <a:pt x="1164703" y="290015"/>
                </a:lnTo>
                <a:lnTo>
                  <a:pt x="1032796" y="283907"/>
                </a:lnTo>
                <a:lnTo>
                  <a:pt x="900940" y="277172"/>
                </a:lnTo>
                <a:lnTo>
                  <a:pt x="770303" y="270380"/>
                </a:lnTo>
                <a:lnTo>
                  <a:pt x="641641" y="261702"/>
                </a:lnTo>
                <a:lnTo>
                  <a:pt x="512966" y="253180"/>
                </a:lnTo>
                <a:lnTo>
                  <a:pt x="386177" y="243867"/>
                </a:lnTo>
                <a:lnTo>
                  <a:pt x="260746" y="232775"/>
                </a:lnTo>
                <a:lnTo>
                  <a:pt x="136447" y="222719"/>
                </a:lnTo>
                <a:lnTo>
                  <a:pt x="13506" y="210885"/>
                </a:lnTo>
                <a:lnTo>
                  <a:pt x="0" y="209475"/>
                </a:lnTo>
                <a:lnTo>
                  <a:pt x="40844" y="212313"/>
                </a:lnTo>
                <a:lnTo>
                  <a:pt x="132211" y="216946"/>
                </a:lnTo>
                <a:lnTo>
                  <a:pt x="225585" y="221811"/>
                </a:lnTo>
                <a:lnTo>
                  <a:pt x="320298" y="226444"/>
                </a:lnTo>
                <a:lnTo>
                  <a:pt x="415680" y="229340"/>
                </a:lnTo>
                <a:lnTo>
                  <a:pt x="512735" y="232120"/>
                </a:lnTo>
                <a:lnTo>
                  <a:pt x="611464" y="235015"/>
                </a:lnTo>
                <a:lnTo>
                  <a:pt x="711532" y="236985"/>
                </a:lnTo>
                <a:lnTo>
                  <a:pt x="812604" y="236985"/>
                </a:lnTo>
                <a:lnTo>
                  <a:pt x="915014" y="237795"/>
                </a:lnTo>
                <a:lnTo>
                  <a:pt x="1018428" y="236985"/>
                </a:lnTo>
                <a:lnTo>
                  <a:pt x="1122847" y="235015"/>
                </a:lnTo>
                <a:lnTo>
                  <a:pt x="1227600" y="233162"/>
                </a:lnTo>
                <a:lnTo>
                  <a:pt x="1333692" y="229340"/>
                </a:lnTo>
                <a:lnTo>
                  <a:pt x="1441122" y="225634"/>
                </a:lnTo>
                <a:lnTo>
                  <a:pt x="1547883" y="220769"/>
                </a:lnTo>
                <a:lnTo>
                  <a:pt x="1655983" y="214282"/>
                </a:lnTo>
                <a:lnTo>
                  <a:pt x="1765421" y="206638"/>
                </a:lnTo>
                <a:lnTo>
                  <a:pt x="1874860" y="199108"/>
                </a:lnTo>
                <a:lnTo>
                  <a:pt x="1984299" y="189495"/>
                </a:lnTo>
                <a:lnTo>
                  <a:pt x="2095745" y="178144"/>
                </a:lnTo>
                <a:lnTo>
                  <a:pt x="2205184" y="166793"/>
                </a:lnTo>
                <a:lnTo>
                  <a:pt x="2316631" y="153472"/>
                </a:lnTo>
                <a:lnTo>
                  <a:pt x="2429081" y="139226"/>
                </a:lnTo>
                <a:lnTo>
                  <a:pt x="2539523" y="124052"/>
                </a:lnTo>
                <a:lnTo>
                  <a:pt x="2651305" y="106215"/>
                </a:lnTo>
                <a:lnTo>
                  <a:pt x="2763086" y="87219"/>
                </a:lnTo>
                <a:lnTo>
                  <a:pt x="2874867" y="68339"/>
                </a:lnTo>
                <a:lnTo>
                  <a:pt x="2986314" y="46331"/>
                </a:lnTo>
                <a:lnTo>
                  <a:pt x="3097760" y="23629"/>
                </a:lnTo>
                <a:lnTo>
                  <a:pt x="3209207" y="0"/>
                </a:lnTo>
                <a:cubicBezTo>
                  <a:pt x="3198832" y="386055"/>
                  <a:pt x="3205525" y="226792"/>
                  <a:pt x="3195151" y="612847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en-US" dirty="0"/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1199A866-917C-8144-99AF-20EE0FD9C2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64601" y="643466"/>
            <a:ext cx="7428089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4949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116F535-1972-A64B-B3E5-E881AC681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6031BC5-CA01-0B4F-98F9-4C4B1004B0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200" b="1" i="1" dirty="0"/>
              <a:t>Antropoloji kendi alanı içerisinde dört temel alt alana sahiptir.</a:t>
            </a:r>
          </a:p>
          <a:p>
            <a:r>
              <a:rPr lang="tr-TR" dirty="0"/>
              <a:t>- Biyolojik Antropoloji</a:t>
            </a:r>
          </a:p>
          <a:p>
            <a:r>
              <a:rPr lang="tr-TR" dirty="0"/>
              <a:t>- Arkeolojik Antropoloji</a:t>
            </a:r>
          </a:p>
          <a:p>
            <a:r>
              <a:rPr lang="tr-TR" dirty="0"/>
              <a:t>- Dilbilimsel Antropoloji</a:t>
            </a:r>
          </a:p>
          <a:p>
            <a:r>
              <a:rPr lang="tr-TR" dirty="0"/>
              <a:t>- Sosyal- Kültürel Antropoloji</a:t>
            </a:r>
          </a:p>
        </p:txBody>
      </p:sp>
    </p:spTree>
    <p:extLst>
      <p:ext uri="{BB962C8B-B14F-4D97-AF65-F5344CB8AC3E}">
        <p14:creationId xmlns:p14="http://schemas.microsoft.com/office/powerpoint/2010/main" val="42476031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80483EC-933D-AC47-99CD-F049EA46E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Biyolojik Antropoloji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08E5D29-ABC4-474A-BEFC-586541973C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Fiziksel antropoloji olarak da adlandırılır.</a:t>
            </a:r>
          </a:p>
          <a:p>
            <a:r>
              <a:rPr lang="tr-TR" dirty="0"/>
              <a:t>İnsan evrimini, türleşmesini geçmiş ve şimdiki zamanı temel alarak çalışır.</a:t>
            </a:r>
          </a:p>
          <a:p>
            <a:r>
              <a:rPr lang="tr-TR" dirty="0"/>
              <a:t>Bu bakımdan iki alt alanı belirtmek yararlı olacaktır.</a:t>
            </a:r>
          </a:p>
          <a:p>
            <a:endParaRPr lang="tr-TR" dirty="0"/>
          </a:p>
          <a:p>
            <a:r>
              <a:rPr lang="tr-TR" dirty="0" err="1"/>
              <a:t>Paleoantropoloji</a:t>
            </a:r>
            <a:endParaRPr lang="tr-TR" dirty="0"/>
          </a:p>
          <a:p>
            <a:r>
              <a:rPr lang="tr-TR" dirty="0"/>
              <a:t>Fiziksel antropoloji</a:t>
            </a:r>
          </a:p>
        </p:txBody>
      </p:sp>
    </p:spTree>
    <p:extLst>
      <p:ext uri="{BB962C8B-B14F-4D97-AF65-F5344CB8AC3E}">
        <p14:creationId xmlns:p14="http://schemas.microsoft.com/office/powerpoint/2010/main" val="36051545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43780CE-2BE5-46F6-97B2-60DF30217E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61A87A49-68E6-459E-A5A6-46229FF421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171964" y="-140866"/>
            <a:ext cx="6053670" cy="7139732"/>
          </a:xfrm>
          <a:custGeom>
            <a:avLst/>
            <a:gdLst>
              <a:gd name="connsiteX0" fmla="*/ 6053670 w 6053670"/>
              <a:gd name="connsiteY0" fmla="*/ 1098 h 7139732"/>
              <a:gd name="connsiteX1" fmla="*/ 6053670 w 6053670"/>
              <a:gd name="connsiteY1" fmla="*/ 1084479 h 7139732"/>
              <a:gd name="connsiteX2" fmla="*/ 6053670 w 6053670"/>
              <a:gd name="connsiteY2" fmla="*/ 1254558 h 7139732"/>
              <a:gd name="connsiteX3" fmla="*/ 6053670 w 6053670"/>
              <a:gd name="connsiteY3" fmla="*/ 7139732 h 7139732"/>
              <a:gd name="connsiteX4" fmla="*/ 0 w 6053670"/>
              <a:gd name="connsiteY4" fmla="*/ 7139732 h 7139732"/>
              <a:gd name="connsiteX5" fmla="*/ 0 w 6053670"/>
              <a:gd name="connsiteY5" fmla="*/ 1249853 h 7139732"/>
              <a:gd name="connsiteX6" fmla="*/ 0 w 6053670"/>
              <a:gd name="connsiteY6" fmla="*/ 1084479 h 7139732"/>
              <a:gd name="connsiteX7" fmla="*/ 0 w 6053670"/>
              <a:gd name="connsiteY7" fmla="*/ 0 h 7139732"/>
              <a:gd name="connsiteX8" fmla="*/ 35717 w 6053670"/>
              <a:gd name="connsiteY8" fmla="*/ 5488 h 7139732"/>
              <a:gd name="connsiteX9" fmla="*/ 140445 w 6053670"/>
              <a:gd name="connsiteY9" fmla="*/ 21641 h 7139732"/>
              <a:gd name="connsiteX10" fmla="*/ 216722 w 6053670"/>
              <a:gd name="connsiteY10" fmla="*/ 32932 h 7139732"/>
              <a:gd name="connsiteX11" fmla="*/ 307527 w 6053670"/>
              <a:gd name="connsiteY11" fmla="*/ 44850 h 7139732"/>
              <a:gd name="connsiteX12" fmla="*/ 415282 w 6053670"/>
              <a:gd name="connsiteY12" fmla="*/ 59121 h 7139732"/>
              <a:gd name="connsiteX13" fmla="*/ 534539 w 6053670"/>
              <a:gd name="connsiteY13" fmla="*/ 74175 h 7139732"/>
              <a:gd name="connsiteX14" fmla="*/ 668931 w 6053670"/>
              <a:gd name="connsiteY14" fmla="*/ 90014 h 7139732"/>
              <a:gd name="connsiteX15" fmla="*/ 815430 w 6053670"/>
              <a:gd name="connsiteY15" fmla="*/ 106794 h 7139732"/>
              <a:gd name="connsiteX16" fmla="*/ 974641 w 6053670"/>
              <a:gd name="connsiteY16" fmla="*/ 123574 h 7139732"/>
              <a:gd name="connsiteX17" fmla="*/ 1144144 w 6053670"/>
              <a:gd name="connsiteY17" fmla="*/ 140667 h 7139732"/>
              <a:gd name="connsiteX18" fmla="*/ 1326965 w 6053670"/>
              <a:gd name="connsiteY18" fmla="*/ 156506 h 7139732"/>
              <a:gd name="connsiteX19" fmla="*/ 1518261 w 6053670"/>
              <a:gd name="connsiteY19" fmla="*/ 171717 h 7139732"/>
              <a:gd name="connsiteX20" fmla="*/ 1720453 w 6053670"/>
              <a:gd name="connsiteY20" fmla="*/ 185518 h 7139732"/>
              <a:gd name="connsiteX21" fmla="*/ 1931121 w 6053670"/>
              <a:gd name="connsiteY21" fmla="*/ 198690 h 7139732"/>
              <a:gd name="connsiteX22" fmla="*/ 2150869 w 6053670"/>
              <a:gd name="connsiteY22" fmla="*/ 211079 h 7139732"/>
              <a:gd name="connsiteX23" fmla="*/ 2263467 w 6053670"/>
              <a:gd name="connsiteY23" fmla="*/ 215470 h 7139732"/>
              <a:gd name="connsiteX24" fmla="*/ 2378487 w 6053670"/>
              <a:gd name="connsiteY24" fmla="*/ 220332 h 7139732"/>
              <a:gd name="connsiteX25" fmla="*/ 2495323 w 6053670"/>
              <a:gd name="connsiteY25" fmla="*/ 224879 h 7139732"/>
              <a:gd name="connsiteX26" fmla="*/ 2612764 w 6053670"/>
              <a:gd name="connsiteY26" fmla="*/ 227859 h 7139732"/>
              <a:gd name="connsiteX27" fmla="*/ 2732627 w 6053670"/>
              <a:gd name="connsiteY27" fmla="*/ 230525 h 7139732"/>
              <a:gd name="connsiteX28" fmla="*/ 2853700 w 6053670"/>
              <a:gd name="connsiteY28" fmla="*/ 233348 h 7139732"/>
              <a:gd name="connsiteX29" fmla="*/ 2977195 w 6053670"/>
              <a:gd name="connsiteY29" fmla="*/ 235229 h 7139732"/>
              <a:gd name="connsiteX30" fmla="*/ 3101901 w 6053670"/>
              <a:gd name="connsiteY30" fmla="*/ 235229 h 7139732"/>
              <a:gd name="connsiteX31" fmla="*/ 3227817 w 6053670"/>
              <a:gd name="connsiteY31" fmla="*/ 236170 h 7139732"/>
              <a:gd name="connsiteX32" fmla="*/ 3354944 w 6053670"/>
              <a:gd name="connsiteY32" fmla="*/ 235229 h 7139732"/>
              <a:gd name="connsiteX33" fmla="*/ 3483887 w 6053670"/>
              <a:gd name="connsiteY33" fmla="*/ 233348 h 7139732"/>
              <a:gd name="connsiteX34" fmla="*/ 3612830 w 6053670"/>
              <a:gd name="connsiteY34" fmla="*/ 231623 h 7139732"/>
              <a:gd name="connsiteX35" fmla="*/ 3743590 w 6053670"/>
              <a:gd name="connsiteY35" fmla="*/ 227859 h 7139732"/>
              <a:gd name="connsiteX36" fmla="*/ 3875560 w 6053670"/>
              <a:gd name="connsiteY36" fmla="*/ 223938 h 7139732"/>
              <a:gd name="connsiteX37" fmla="*/ 4007530 w 6053670"/>
              <a:gd name="connsiteY37" fmla="*/ 219391 h 7139732"/>
              <a:gd name="connsiteX38" fmla="*/ 4140710 w 6053670"/>
              <a:gd name="connsiteY38" fmla="*/ 212961 h 7139732"/>
              <a:gd name="connsiteX39" fmla="*/ 4275102 w 6053670"/>
              <a:gd name="connsiteY39" fmla="*/ 205277 h 7139732"/>
              <a:gd name="connsiteX40" fmla="*/ 4410098 w 6053670"/>
              <a:gd name="connsiteY40" fmla="*/ 197907 h 7139732"/>
              <a:gd name="connsiteX41" fmla="*/ 4545096 w 6053670"/>
              <a:gd name="connsiteY41" fmla="*/ 188498 h 7139732"/>
              <a:gd name="connsiteX42" fmla="*/ 4681909 w 6053670"/>
              <a:gd name="connsiteY42" fmla="*/ 177207 h 7139732"/>
              <a:gd name="connsiteX43" fmla="*/ 4816905 w 6053670"/>
              <a:gd name="connsiteY43" fmla="*/ 165916 h 7139732"/>
              <a:gd name="connsiteX44" fmla="*/ 4954323 w 6053670"/>
              <a:gd name="connsiteY44" fmla="*/ 152899 h 7139732"/>
              <a:gd name="connsiteX45" fmla="*/ 5092347 w 6053670"/>
              <a:gd name="connsiteY45" fmla="*/ 138629 h 7139732"/>
              <a:gd name="connsiteX46" fmla="*/ 5228555 w 6053670"/>
              <a:gd name="connsiteY46" fmla="*/ 123574 h 7139732"/>
              <a:gd name="connsiteX47" fmla="*/ 5366578 w 6053670"/>
              <a:gd name="connsiteY47" fmla="*/ 106010 h 7139732"/>
              <a:gd name="connsiteX48" fmla="*/ 5503997 w 6053670"/>
              <a:gd name="connsiteY48" fmla="*/ 87192 h 7139732"/>
              <a:gd name="connsiteX49" fmla="*/ 5642020 w 6053670"/>
              <a:gd name="connsiteY49" fmla="*/ 68530 h 7139732"/>
              <a:gd name="connsiteX50" fmla="*/ 5779438 w 6053670"/>
              <a:gd name="connsiteY50" fmla="*/ 46733 h 7139732"/>
              <a:gd name="connsiteX51" fmla="*/ 5916251 w 6053670"/>
              <a:gd name="connsiteY51" fmla="*/ 24464 h 7139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053670" h="7139732">
                <a:moveTo>
                  <a:pt x="6053670" y="1098"/>
                </a:moveTo>
                <a:lnTo>
                  <a:pt x="6053670" y="1084479"/>
                </a:lnTo>
                <a:lnTo>
                  <a:pt x="6053670" y="1254558"/>
                </a:lnTo>
                <a:lnTo>
                  <a:pt x="6053670" y="7139732"/>
                </a:lnTo>
                <a:lnTo>
                  <a:pt x="0" y="7139732"/>
                </a:lnTo>
                <a:lnTo>
                  <a:pt x="0" y="1249853"/>
                </a:lnTo>
                <a:lnTo>
                  <a:pt x="0" y="1084479"/>
                </a:lnTo>
                <a:lnTo>
                  <a:pt x="0" y="0"/>
                </a:lnTo>
                <a:lnTo>
                  <a:pt x="35717" y="5488"/>
                </a:lnTo>
                <a:lnTo>
                  <a:pt x="140445" y="21641"/>
                </a:lnTo>
                <a:lnTo>
                  <a:pt x="216722" y="32932"/>
                </a:lnTo>
                <a:lnTo>
                  <a:pt x="307527" y="44850"/>
                </a:lnTo>
                <a:lnTo>
                  <a:pt x="415282" y="59121"/>
                </a:lnTo>
                <a:lnTo>
                  <a:pt x="534539" y="74175"/>
                </a:lnTo>
                <a:lnTo>
                  <a:pt x="668931" y="90014"/>
                </a:lnTo>
                <a:lnTo>
                  <a:pt x="815430" y="106794"/>
                </a:lnTo>
                <a:lnTo>
                  <a:pt x="974641" y="123574"/>
                </a:lnTo>
                <a:lnTo>
                  <a:pt x="1144144" y="140667"/>
                </a:lnTo>
                <a:lnTo>
                  <a:pt x="1326965" y="156506"/>
                </a:lnTo>
                <a:lnTo>
                  <a:pt x="1518261" y="171717"/>
                </a:lnTo>
                <a:lnTo>
                  <a:pt x="1720453" y="185518"/>
                </a:lnTo>
                <a:lnTo>
                  <a:pt x="1931121" y="198690"/>
                </a:lnTo>
                <a:lnTo>
                  <a:pt x="2150869" y="211079"/>
                </a:lnTo>
                <a:lnTo>
                  <a:pt x="2263467" y="215470"/>
                </a:lnTo>
                <a:lnTo>
                  <a:pt x="2378487" y="220332"/>
                </a:lnTo>
                <a:lnTo>
                  <a:pt x="2495323" y="224879"/>
                </a:lnTo>
                <a:lnTo>
                  <a:pt x="2612764" y="227859"/>
                </a:lnTo>
                <a:lnTo>
                  <a:pt x="2732627" y="230525"/>
                </a:lnTo>
                <a:lnTo>
                  <a:pt x="2853700" y="233348"/>
                </a:lnTo>
                <a:lnTo>
                  <a:pt x="2977195" y="235229"/>
                </a:lnTo>
                <a:lnTo>
                  <a:pt x="3101901" y="235229"/>
                </a:lnTo>
                <a:lnTo>
                  <a:pt x="3227817" y="236170"/>
                </a:lnTo>
                <a:lnTo>
                  <a:pt x="3354944" y="235229"/>
                </a:lnTo>
                <a:lnTo>
                  <a:pt x="3483887" y="233348"/>
                </a:lnTo>
                <a:lnTo>
                  <a:pt x="3612830" y="231623"/>
                </a:lnTo>
                <a:lnTo>
                  <a:pt x="3743590" y="227859"/>
                </a:lnTo>
                <a:lnTo>
                  <a:pt x="3875560" y="223938"/>
                </a:lnTo>
                <a:lnTo>
                  <a:pt x="4007530" y="219391"/>
                </a:lnTo>
                <a:lnTo>
                  <a:pt x="4140710" y="212961"/>
                </a:lnTo>
                <a:lnTo>
                  <a:pt x="4275102" y="205277"/>
                </a:lnTo>
                <a:lnTo>
                  <a:pt x="4410098" y="197907"/>
                </a:lnTo>
                <a:lnTo>
                  <a:pt x="4545096" y="188498"/>
                </a:lnTo>
                <a:lnTo>
                  <a:pt x="4681909" y="177207"/>
                </a:lnTo>
                <a:lnTo>
                  <a:pt x="4816905" y="165916"/>
                </a:lnTo>
                <a:lnTo>
                  <a:pt x="4954323" y="152899"/>
                </a:lnTo>
                <a:lnTo>
                  <a:pt x="5092347" y="138629"/>
                </a:lnTo>
                <a:lnTo>
                  <a:pt x="5228555" y="123574"/>
                </a:lnTo>
                <a:lnTo>
                  <a:pt x="5366578" y="106010"/>
                </a:lnTo>
                <a:lnTo>
                  <a:pt x="5503997" y="87192"/>
                </a:lnTo>
                <a:lnTo>
                  <a:pt x="5642020" y="68530"/>
                </a:lnTo>
                <a:lnTo>
                  <a:pt x="5779438" y="46733"/>
                </a:lnTo>
                <a:lnTo>
                  <a:pt x="5916251" y="244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F6ACD5FC-CAFE-48EB-B765-60EED2E0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340CBCDE-CDFD-B749-84A4-34F92EC68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5" y="973668"/>
            <a:ext cx="2942210" cy="1020232"/>
          </a:xfrm>
        </p:spPr>
        <p:txBody>
          <a:bodyPr>
            <a:normAutofit/>
          </a:bodyPr>
          <a:lstStyle/>
          <a:p>
            <a:endParaRPr lang="tr-TR" dirty="0">
              <a:solidFill>
                <a:srgbClr val="EBEBEB"/>
              </a:solidFill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E8C67389-22EA-2940-9265-CA5EF8C013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4607" y="1655934"/>
            <a:ext cx="6391533" cy="3546132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9F33B405-D785-4738-B1C0-6A0AA5E982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4233DC0E-DE6C-4FB6-A529-51B162641A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1000"/>
                </a:schemeClr>
              </a:gs>
              <a:gs pos="75000">
                <a:schemeClr val="accent5">
                  <a:alpha val="0"/>
                </a:schemeClr>
              </a:gs>
              <a:gs pos="36000">
                <a:schemeClr val="accent5"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870477F-E451-4BC3-863F-0E2FC57288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8000"/>
                </a:schemeClr>
              </a:gs>
              <a:gs pos="72000">
                <a:schemeClr val="accent5">
                  <a:alpha val="0"/>
                </a:schemeClr>
              </a:gs>
              <a:gs pos="36000">
                <a:schemeClr val="accent5"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501DC70-4C2C-E04A-88BB-020BF96A6E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5" y="2120900"/>
            <a:ext cx="3133726" cy="3898900"/>
          </a:xfrm>
        </p:spPr>
        <p:txBody>
          <a:bodyPr>
            <a:normAutofit/>
          </a:bodyPr>
          <a:lstStyle/>
          <a:p>
            <a:r>
              <a:rPr lang="tr-TR" dirty="0" err="1">
                <a:solidFill>
                  <a:srgbClr val="FFFFFF"/>
                </a:solidFill>
              </a:rPr>
              <a:t>Paleoantropoloji</a:t>
            </a:r>
            <a:r>
              <a:rPr lang="tr-TR" dirty="0">
                <a:solidFill>
                  <a:srgbClr val="FFFFFF"/>
                </a:solidFill>
              </a:rPr>
              <a:t>: İnsan evrimini fosiller üzerinden inceleyen bilim alanı</a:t>
            </a:r>
          </a:p>
        </p:txBody>
      </p:sp>
      <p:sp>
        <p:nvSpPr>
          <p:cNvPr id="21" name="Freeform 5">
            <a:extLst>
              <a:ext uri="{FF2B5EF4-FFF2-40B4-BE49-F238E27FC236}">
                <a16:creationId xmlns:a16="http://schemas.microsoft.com/office/drawing/2014/main" id="{B4A81DE1-E2BC-4A31-99EE-71350421B0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5922489">
            <a:off x="3140485" y="1826078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5532663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CFB3BB0-62A1-114B-A87B-E85E8FB9C5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>
            <a:normAutofit/>
          </a:bodyPr>
          <a:lstStyle/>
          <a:p>
            <a:endParaRPr lang="tr-TR">
              <a:solidFill>
                <a:srgbClr val="EBEBEB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6912328-031E-1948-8DF2-EE9C995FE0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5" y="2603500"/>
            <a:ext cx="3481054" cy="3416300"/>
          </a:xfrm>
        </p:spPr>
        <p:txBody>
          <a:bodyPr anchor="t">
            <a:normAutofit/>
          </a:bodyPr>
          <a:lstStyle/>
          <a:p>
            <a:r>
              <a:rPr lang="tr-TR" sz="1600" dirty="0"/>
              <a:t>Fiziksel antropoloji ise yaşayan insanlar üzerinde insan çeşitliliği, evrimi </a:t>
            </a:r>
            <a:r>
              <a:rPr lang="tr-TR" sz="1600" dirty="0" err="1"/>
              <a:t>vb</a:t>
            </a:r>
            <a:r>
              <a:rPr lang="tr-TR" sz="1600" dirty="0"/>
              <a:t> pek çok konuyu çalışmaktadır.</a:t>
            </a:r>
          </a:p>
          <a:p>
            <a:endParaRPr lang="tr-TR" sz="1600" dirty="0"/>
          </a:p>
          <a:p>
            <a:r>
              <a:rPr lang="tr-TR" sz="1600" dirty="0"/>
              <a:t>Belirtmek gerekir ki </a:t>
            </a:r>
            <a:r>
              <a:rPr lang="tr-TR" sz="1600" dirty="0" err="1"/>
              <a:t>paleoantropoloji</a:t>
            </a:r>
            <a:r>
              <a:rPr lang="tr-TR" sz="1600" dirty="0"/>
              <a:t> ve fiziksel antropoloji artık biyolojik antropoloji adı altındadır ve aralarında ayrım çok kalmamıştır.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1B11C216-C382-F64E-B436-2FB189941D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4956" y="2921504"/>
            <a:ext cx="6158802" cy="277605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86373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80DD30-84B5-8D48-A025-055E53019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B0FB1B0-DF64-9E49-B44F-EB14B1F273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Biyolojik antropoloji, insanların evrimsel sürecini çalışmasının yanında elde ettiği veriler uygulamalı olarak gündelik yaşantımıza da sirayet etmektedir.</a:t>
            </a:r>
          </a:p>
          <a:p>
            <a:endParaRPr lang="tr-TR" dirty="0"/>
          </a:p>
          <a:p>
            <a:r>
              <a:rPr lang="tr-TR" dirty="0"/>
              <a:t>Sandalye yükseklikleri, merdiven yapıları, yatak özellikleri vb. ergonomiye uygun şekilde hazırlanmasında fiziksel antropolojinin katkısı vardır.</a:t>
            </a:r>
          </a:p>
        </p:txBody>
      </p:sp>
    </p:spTree>
    <p:extLst>
      <p:ext uri="{BB962C8B-B14F-4D97-AF65-F5344CB8AC3E}">
        <p14:creationId xmlns:p14="http://schemas.microsoft.com/office/powerpoint/2010/main" val="2243480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DA41A9F-258C-DD44-89AB-5AD90CEC87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824938C-3A5C-4047-9D42-DB81C235BF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Tarihsel süreç içerisinde biyolojik antropolojik antropolojinin siyasal amaçlarla kullanımı söz konusu olmuştur.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Bu çalışmalar ırkçılık ile ilişkilendirilerek, insanlık tarihinin karanlık olaylarına sebep olmuştur.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Bilimsel olarak «insan ırkları» gibi bir durum olmamasına rağmen toplumlar ve kültürler arasında hiyerarşi kurulmuştur.</a:t>
            </a:r>
          </a:p>
        </p:txBody>
      </p:sp>
    </p:spTree>
    <p:extLst>
      <p:ext uri="{BB962C8B-B14F-4D97-AF65-F5344CB8AC3E}">
        <p14:creationId xmlns:p14="http://schemas.microsoft.com/office/powerpoint/2010/main" val="16669570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43780CE-2BE5-46F6-97B2-60DF30217E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61A87A49-68E6-459E-A5A6-46229FF421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171964" y="-140866"/>
            <a:ext cx="6053670" cy="7139732"/>
          </a:xfrm>
          <a:custGeom>
            <a:avLst/>
            <a:gdLst>
              <a:gd name="connsiteX0" fmla="*/ 6053670 w 6053670"/>
              <a:gd name="connsiteY0" fmla="*/ 1098 h 7139732"/>
              <a:gd name="connsiteX1" fmla="*/ 6053670 w 6053670"/>
              <a:gd name="connsiteY1" fmla="*/ 1084479 h 7139732"/>
              <a:gd name="connsiteX2" fmla="*/ 6053670 w 6053670"/>
              <a:gd name="connsiteY2" fmla="*/ 1254558 h 7139732"/>
              <a:gd name="connsiteX3" fmla="*/ 6053670 w 6053670"/>
              <a:gd name="connsiteY3" fmla="*/ 7139732 h 7139732"/>
              <a:gd name="connsiteX4" fmla="*/ 0 w 6053670"/>
              <a:gd name="connsiteY4" fmla="*/ 7139732 h 7139732"/>
              <a:gd name="connsiteX5" fmla="*/ 0 w 6053670"/>
              <a:gd name="connsiteY5" fmla="*/ 1249853 h 7139732"/>
              <a:gd name="connsiteX6" fmla="*/ 0 w 6053670"/>
              <a:gd name="connsiteY6" fmla="*/ 1084479 h 7139732"/>
              <a:gd name="connsiteX7" fmla="*/ 0 w 6053670"/>
              <a:gd name="connsiteY7" fmla="*/ 0 h 7139732"/>
              <a:gd name="connsiteX8" fmla="*/ 35717 w 6053670"/>
              <a:gd name="connsiteY8" fmla="*/ 5488 h 7139732"/>
              <a:gd name="connsiteX9" fmla="*/ 140445 w 6053670"/>
              <a:gd name="connsiteY9" fmla="*/ 21641 h 7139732"/>
              <a:gd name="connsiteX10" fmla="*/ 216722 w 6053670"/>
              <a:gd name="connsiteY10" fmla="*/ 32932 h 7139732"/>
              <a:gd name="connsiteX11" fmla="*/ 307527 w 6053670"/>
              <a:gd name="connsiteY11" fmla="*/ 44850 h 7139732"/>
              <a:gd name="connsiteX12" fmla="*/ 415282 w 6053670"/>
              <a:gd name="connsiteY12" fmla="*/ 59121 h 7139732"/>
              <a:gd name="connsiteX13" fmla="*/ 534539 w 6053670"/>
              <a:gd name="connsiteY13" fmla="*/ 74175 h 7139732"/>
              <a:gd name="connsiteX14" fmla="*/ 668931 w 6053670"/>
              <a:gd name="connsiteY14" fmla="*/ 90014 h 7139732"/>
              <a:gd name="connsiteX15" fmla="*/ 815430 w 6053670"/>
              <a:gd name="connsiteY15" fmla="*/ 106794 h 7139732"/>
              <a:gd name="connsiteX16" fmla="*/ 974641 w 6053670"/>
              <a:gd name="connsiteY16" fmla="*/ 123574 h 7139732"/>
              <a:gd name="connsiteX17" fmla="*/ 1144144 w 6053670"/>
              <a:gd name="connsiteY17" fmla="*/ 140667 h 7139732"/>
              <a:gd name="connsiteX18" fmla="*/ 1326965 w 6053670"/>
              <a:gd name="connsiteY18" fmla="*/ 156506 h 7139732"/>
              <a:gd name="connsiteX19" fmla="*/ 1518261 w 6053670"/>
              <a:gd name="connsiteY19" fmla="*/ 171717 h 7139732"/>
              <a:gd name="connsiteX20" fmla="*/ 1720453 w 6053670"/>
              <a:gd name="connsiteY20" fmla="*/ 185518 h 7139732"/>
              <a:gd name="connsiteX21" fmla="*/ 1931121 w 6053670"/>
              <a:gd name="connsiteY21" fmla="*/ 198690 h 7139732"/>
              <a:gd name="connsiteX22" fmla="*/ 2150869 w 6053670"/>
              <a:gd name="connsiteY22" fmla="*/ 211079 h 7139732"/>
              <a:gd name="connsiteX23" fmla="*/ 2263467 w 6053670"/>
              <a:gd name="connsiteY23" fmla="*/ 215470 h 7139732"/>
              <a:gd name="connsiteX24" fmla="*/ 2378487 w 6053670"/>
              <a:gd name="connsiteY24" fmla="*/ 220332 h 7139732"/>
              <a:gd name="connsiteX25" fmla="*/ 2495323 w 6053670"/>
              <a:gd name="connsiteY25" fmla="*/ 224879 h 7139732"/>
              <a:gd name="connsiteX26" fmla="*/ 2612764 w 6053670"/>
              <a:gd name="connsiteY26" fmla="*/ 227859 h 7139732"/>
              <a:gd name="connsiteX27" fmla="*/ 2732627 w 6053670"/>
              <a:gd name="connsiteY27" fmla="*/ 230525 h 7139732"/>
              <a:gd name="connsiteX28" fmla="*/ 2853700 w 6053670"/>
              <a:gd name="connsiteY28" fmla="*/ 233348 h 7139732"/>
              <a:gd name="connsiteX29" fmla="*/ 2977195 w 6053670"/>
              <a:gd name="connsiteY29" fmla="*/ 235229 h 7139732"/>
              <a:gd name="connsiteX30" fmla="*/ 3101901 w 6053670"/>
              <a:gd name="connsiteY30" fmla="*/ 235229 h 7139732"/>
              <a:gd name="connsiteX31" fmla="*/ 3227817 w 6053670"/>
              <a:gd name="connsiteY31" fmla="*/ 236170 h 7139732"/>
              <a:gd name="connsiteX32" fmla="*/ 3354944 w 6053670"/>
              <a:gd name="connsiteY32" fmla="*/ 235229 h 7139732"/>
              <a:gd name="connsiteX33" fmla="*/ 3483887 w 6053670"/>
              <a:gd name="connsiteY33" fmla="*/ 233348 h 7139732"/>
              <a:gd name="connsiteX34" fmla="*/ 3612830 w 6053670"/>
              <a:gd name="connsiteY34" fmla="*/ 231623 h 7139732"/>
              <a:gd name="connsiteX35" fmla="*/ 3743590 w 6053670"/>
              <a:gd name="connsiteY35" fmla="*/ 227859 h 7139732"/>
              <a:gd name="connsiteX36" fmla="*/ 3875560 w 6053670"/>
              <a:gd name="connsiteY36" fmla="*/ 223938 h 7139732"/>
              <a:gd name="connsiteX37" fmla="*/ 4007530 w 6053670"/>
              <a:gd name="connsiteY37" fmla="*/ 219391 h 7139732"/>
              <a:gd name="connsiteX38" fmla="*/ 4140710 w 6053670"/>
              <a:gd name="connsiteY38" fmla="*/ 212961 h 7139732"/>
              <a:gd name="connsiteX39" fmla="*/ 4275102 w 6053670"/>
              <a:gd name="connsiteY39" fmla="*/ 205277 h 7139732"/>
              <a:gd name="connsiteX40" fmla="*/ 4410098 w 6053670"/>
              <a:gd name="connsiteY40" fmla="*/ 197907 h 7139732"/>
              <a:gd name="connsiteX41" fmla="*/ 4545096 w 6053670"/>
              <a:gd name="connsiteY41" fmla="*/ 188498 h 7139732"/>
              <a:gd name="connsiteX42" fmla="*/ 4681909 w 6053670"/>
              <a:gd name="connsiteY42" fmla="*/ 177207 h 7139732"/>
              <a:gd name="connsiteX43" fmla="*/ 4816905 w 6053670"/>
              <a:gd name="connsiteY43" fmla="*/ 165916 h 7139732"/>
              <a:gd name="connsiteX44" fmla="*/ 4954323 w 6053670"/>
              <a:gd name="connsiteY44" fmla="*/ 152899 h 7139732"/>
              <a:gd name="connsiteX45" fmla="*/ 5092347 w 6053670"/>
              <a:gd name="connsiteY45" fmla="*/ 138629 h 7139732"/>
              <a:gd name="connsiteX46" fmla="*/ 5228555 w 6053670"/>
              <a:gd name="connsiteY46" fmla="*/ 123574 h 7139732"/>
              <a:gd name="connsiteX47" fmla="*/ 5366578 w 6053670"/>
              <a:gd name="connsiteY47" fmla="*/ 106010 h 7139732"/>
              <a:gd name="connsiteX48" fmla="*/ 5503997 w 6053670"/>
              <a:gd name="connsiteY48" fmla="*/ 87192 h 7139732"/>
              <a:gd name="connsiteX49" fmla="*/ 5642020 w 6053670"/>
              <a:gd name="connsiteY49" fmla="*/ 68530 h 7139732"/>
              <a:gd name="connsiteX50" fmla="*/ 5779438 w 6053670"/>
              <a:gd name="connsiteY50" fmla="*/ 46733 h 7139732"/>
              <a:gd name="connsiteX51" fmla="*/ 5916251 w 6053670"/>
              <a:gd name="connsiteY51" fmla="*/ 24464 h 7139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053670" h="7139732">
                <a:moveTo>
                  <a:pt x="6053670" y="1098"/>
                </a:moveTo>
                <a:lnTo>
                  <a:pt x="6053670" y="1084479"/>
                </a:lnTo>
                <a:lnTo>
                  <a:pt x="6053670" y="1254558"/>
                </a:lnTo>
                <a:lnTo>
                  <a:pt x="6053670" y="7139732"/>
                </a:lnTo>
                <a:lnTo>
                  <a:pt x="0" y="7139732"/>
                </a:lnTo>
                <a:lnTo>
                  <a:pt x="0" y="1249853"/>
                </a:lnTo>
                <a:lnTo>
                  <a:pt x="0" y="1084479"/>
                </a:lnTo>
                <a:lnTo>
                  <a:pt x="0" y="0"/>
                </a:lnTo>
                <a:lnTo>
                  <a:pt x="35717" y="5488"/>
                </a:lnTo>
                <a:lnTo>
                  <a:pt x="140445" y="21641"/>
                </a:lnTo>
                <a:lnTo>
                  <a:pt x="216722" y="32932"/>
                </a:lnTo>
                <a:lnTo>
                  <a:pt x="307527" y="44850"/>
                </a:lnTo>
                <a:lnTo>
                  <a:pt x="415282" y="59121"/>
                </a:lnTo>
                <a:lnTo>
                  <a:pt x="534539" y="74175"/>
                </a:lnTo>
                <a:lnTo>
                  <a:pt x="668931" y="90014"/>
                </a:lnTo>
                <a:lnTo>
                  <a:pt x="815430" y="106794"/>
                </a:lnTo>
                <a:lnTo>
                  <a:pt x="974641" y="123574"/>
                </a:lnTo>
                <a:lnTo>
                  <a:pt x="1144144" y="140667"/>
                </a:lnTo>
                <a:lnTo>
                  <a:pt x="1326965" y="156506"/>
                </a:lnTo>
                <a:lnTo>
                  <a:pt x="1518261" y="171717"/>
                </a:lnTo>
                <a:lnTo>
                  <a:pt x="1720453" y="185518"/>
                </a:lnTo>
                <a:lnTo>
                  <a:pt x="1931121" y="198690"/>
                </a:lnTo>
                <a:lnTo>
                  <a:pt x="2150869" y="211079"/>
                </a:lnTo>
                <a:lnTo>
                  <a:pt x="2263467" y="215470"/>
                </a:lnTo>
                <a:lnTo>
                  <a:pt x="2378487" y="220332"/>
                </a:lnTo>
                <a:lnTo>
                  <a:pt x="2495323" y="224879"/>
                </a:lnTo>
                <a:lnTo>
                  <a:pt x="2612764" y="227859"/>
                </a:lnTo>
                <a:lnTo>
                  <a:pt x="2732627" y="230525"/>
                </a:lnTo>
                <a:lnTo>
                  <a:pt x="2853700" y="233348"/>
                </a:lnTo>
                <a:lnTo>
                  <a:pt x="2977195" y="235229"/>
                </a:lnTo>
                <a:lnTo>
                  <a:pt x="3101901" y="235229"/>
                </a:lnTo>
                <a:lnTo>
                  <a:pt x="3227817" y="236170"/>
                </a:lnTo>
                <a:lnTo>
                  <a:pt x="3354944" y="235229"/>
                </a:lnTo>
                <a:lnTo>
                  <a:pt x="3483887" y="233348"/>
                </a:lnTo>
                <a:lnTo>
                  <a:pt x="3612830" y="231623"/>
                </a:lnTo>
                <a:lnTo>
                  <a:pt x="3743590" y="227859"/>
                </a:lnTo>
                <a:lnTo>
                  <a:pt x="3875560" y="223938"/>
                </a:lnTo>
                <a:lnTo>
                  <a:pt x="4007530" y="219391"/>
                </a:lnTo>
                <a:lnTo>
                  <a:pt x="4140710" y="212961"/>
                </a:lnTo>
                <a:lnTo>
                  <a:pt x="4275102" y="205277"/>
                </a:lnTo>
                <a:lnTo>
                  <a:pt x="4410098" y="197907"/>
                </a:lnTo>
                <a:lnTo>
                  <a:pt x="4545096" y="188498"/>
                </a:lnTo>
                <a:lnTo>
                  <a:pt x="4681909" y="177207"/>
                </a:lnTo>
                <a:lnTo>
                  <a:pt x="4816905" y="165916"/>
                </a:lnTo>
                <a:lnTo>
                  <a:pt x="4954323" y="152899"/>
                </a:lnTo>
                <a:lnTo>
                  <a:pt x="5092347" y="138629"/>
                </a:lnTo>
                <a:lnTo>
                  <a:pt x="5228555" y="123574"/>
                </a:lnTo>
                <a:lnTo>
                  <a:pt x="5366578" y="106010"/>
                </a:lnTo>
                <a:lnTo>
                  <a:pt x="5503997" y="87192"/>
                </a:lnTo>
                <a:lnTo>
                  <a:pt x="5642020" y="68530"/>
                </a:lnTo>
                <a:lnTo>
                  <a:pt x="5779438" y="46733"/>
                </a:lnTo>
                <a:lnTo>
                  <a:pt x="5916251" y="244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F6ACD5FC-CAFE-48EB-B765-60EED2E0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090ACCDD-5CCF-1F4F-8FBC-9C3B0A7E03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5" y="973668"/>
            <a:ext cx="2942210" cy="1020232"/>
          </a:xfrm>
        </p:spPr>
        <p:txBody>
          <a:bodyPr>
            <a:normAutofit/>
          </a:bodyPr>
          <a:lstStyle/>
          <a:p>
            <a:endParaRPr lang="tr-TR">
              <a:solidFill>
                <a:srgbClr val="EBEBEB"/>
              </a:solidFill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85D62A33-3535-3F4E-A638-44E71A8501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4607" y="896355"/>
            <a:ext cx="6391533" cy="506528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9F33B405-D785-4738-B1C0-6A0AA5E982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4233DC0E-DE6C-4FB6-A529-51B162641A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1000"/>
                </a:schemeClr>
              </a:gs>
              <a:gs pos="75000">
                <a:schemeClr val="accent5">
                  <a:alpha val="0"/>
                </a:schemeClr>
              </a:gs>
              <a:gs pos="36000">
                <a:schemeClr val="accent5"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870477F-E451-4BC3-863F-0E2FC57288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8000"/>
                </a:schemeClr>
              </a:gs>
              <a:gs pos="72000">
                <a:schemeClr val="accent5">
                  <a:alpha val="0"/>
                </a:schemeClr>
              </a:gs>
              <a:gs pos="36000">
                <a:schemeClr val="accent5"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ADBA0D9-6FDB-E045-AE52-FF15A052FA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5" y="2120900"/>
            <a:ext cx="3133726" cy="3898900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rgbClr val="FFFFFF"/>
                </a:solidFill>
              </a:rPr>
              <a:t>Bunlar burun, saç, kan grubu, ten rengi gibi özelliklere bağlı olarak yapılmıştır.</a:t>
            </a:r>
          </a:p>
          <a:p>
            <a:endParaRPr lang="tr-TR" dirty="0">
              <a:solidFill>
                <a:srgbClr val="FFFFFF"/>
              </a:solidFill>
            </a:endParaRPr>
          </a:p>
          <a:p>
            <a:r>
              <a:rPr lang="tr-TR" dirty="0">
                <a:solidFill>
                  <a:srgbClr val="FFFFFF"/>
                </a:solidFill>
              </a:rPr>
              <a:t>Antropolojiyle ırk ve ırkçılık arasında </a:t>
            </a:r>
            <a:r>
              <a:rPr lang="tr-TR">
                <a:solidFill>
                  <a:srgbClr val="FFFFFF"/>
                </a:solidFill>
              </a:rPr>
              <a:t>kurulan ilişkinin temeli budur.</a:t>
            </a:r>
          </a:p>
        </p:txBody>
      </p:sp>
      <p:sp>
        <p:nvSpPr>
          <p:cNvPr id="21" name="Freeform 5">
            <a:extLst>
              <a:ext uri="{FF2B5EF4-FFF2-40B4-BE49-F238E27FC236}">
                <a16:creationId xmlns:a16="http://schemas.microsoft.com/office/drawing/2014/main" id="{B4A81DE1-E2BC-4A31-99EE-71350421B0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5922489">
            <a:off x="3140485" y="1826078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6007163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 Toplantı Odası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214</Words>
  <Application>Microsoft Macintosh PowerPoint</Application>
  <PresentationFormat>Geniş ekran</PresentationFormat>
  <Paragraphs>29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Century Gothic</vt:lpstr>
      <vt:lpstr>Wingdings 3</vt:lpstr>
      <vt:lpstr>İyon Toplantı Odası</vt:lpstr>
      <vt:lpstr>Sosyal bilimler</vt:lpstr>
      <vt:lpstr>PowerPoint Sunusu</vt:lpstr>
      <vt:lpstr>PowerPoint Sunusu</vt:lpstr>
      <vt:lpstr>Biyolojik Antropoloji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Sosyal bilimler</dc:title>
  <dc:creator>Zehra Münüsoğlu</dc:creator>
  <cp:lastModifiedBy>Zehra Münüsoğlu</cp:lastModifiedBy>
  <cp:revision>1</cp:revision>
  <dcterms:created xsi:type="dcterms:W3CDTF">2020-07-26T04:51:01Z</dcterms:created>
  <dcterms:modified xsi:type="dcterms:W3CDTF">2020-07-26T04:52:28Z</dcterms:modified>
</cp:coreProperties>
</file>