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22"/>
  </p:notesMasterIdLst>
  <p:sldIdLst>
    <p:sldId id="1082" r:id="rId4"/>
    <p:sldId id="1094" r:id="rId5"/>
    <p:sldId id="1096" r:id="rId6"/>
    <p:sldId id="1097" r:id="rId7"/>
    <p:sldId id="1098" r:id="rId8"/>
    <p:sldId id="1099" r:id="rId9"/>
    <p:sldId id="1100" r:id="rId10"/>
    <p:sldId id="1101" r:id="rId11"/>
    <p:sldId id="1102" r:id="rId12"/>
    <p:sldId id="1103" r:id="rId13"/>
    <p:sldId id="1104" r:id="rId14"/>
    <p:sldId id="1105" r:id="rId15"/>
    <p:sldId id="1106" r:id="rId16"/>
    <p:sldId id="1107" r:id="rId17"/>
    <p:sldId id="1108" r:id="rId18"/>
    <p:sldId id="1109" r:id="rId19"/>
    <p:sldId id="1110" r:id="rId20"/>
    <p:sldId id="1111" r:id="rId2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p:scale>
          <a:sx n="114" d="100"/>
          <a:sy n="114" d="100"/>
        </p:scale>
        <p:origin x="-1554" y="18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pPr/>
              <a:t>3/29/2020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pPr/>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pPr/>
              <a:t>3/29/2020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pPr/>
              <a:t>3/29/2020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pPr/>
              <a:t>3/29/2020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pPr/>
              <a:t>3/29/2020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pPr/>
              <a:t>3/29/2020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pPr/>
              <a:t>3/29/2020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pPr/>
              <a:t>3/29/2020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pPr>
                <a:defRPr/>
              </a:pPr>
              <a:t>3/29/2020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pPr>
                <a:defRPr/>
              </a:pPr>
              <a:t>3/29/2020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pPr>
                <a:defRPr/>
              </a:pPr>
              <a:t>3/29/2020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pPr>
                <a:defRPr/>
              </a:pPr>
              <a:t>3/29/2020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pPr/>
              <a:t>3/29/2020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pPr/>
              <a:t>3/29/2020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pPr/>
              <a:t>3/29/2020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737E2337-68BC-45E7-836F-1E626B542781}" type="datetimeFigureOut">
              <a:rPr lang="tr-TR" smtClean="0"/>
              <a:t>29.3.2020</a:t>
            </a:fld>
            <a:endParaRPr lang="tr-TR"/>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p>
            <a:endParaRPr lang="tr-TR"/>
          </a:p>
        </p:txBody>
      </p:sp>
      <p:sp>
        <p:nvSpPr>
          <p:cNvPr id="4" name="Slide Number Placeholder 3"/>
          <p:cNvSpPr>
            <a:spLocks noGrp="1"/>
          </p:cNvSpPr>
          <p:nvPr>
            <p:ph type="sldNum" sz="quarter" idx="12"/>
          </p:nvPr>
        </p:nvSpPr>
        <p:spPr>
          <a:xfrm>
            <a:off x="6553200" y="6356350"/>
            <a:ext cx="2133600" cy="365125"/>
          </a:xfrm>
          <a:prstGeom prst="rect">
            <a:avLst/>
          </a:prstGeom>
        </p:spPr>
        <p:txBody>
          <a:bodyPr/>
          <a:lstStyle/>
          <a:p>
            <a:fld id="{ADB3317C-402D-4CF5-A641-0B94FAE0F3CA}" type="slidenum">
              <a:rPr lang="tr-TR" smtClean="0"/>
              <a:t>‹#›</a:t>
            </a:fld>
            <a:endParaRPr lang="tr-TR"/>
          </a:p>
        </p:txBody>
      </p:sp>
    </p:spTree>
    <p:extLst>
      <p:ext uri="{BB962C8B-B14F-4D97-AF65-F5344CB8AC3E}">
        <p14:creationId xmlns:p14="http://schemas.microsoft.com/office/powerpoint/2010/main" val="1286224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pPr/>
              <a:t>3/29/2020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pPr/>
              <a:t>3/29/2020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pPr/>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pPr/>
              <a:t>3/29/2020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pPr/>
              <a:t>3/29/2020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pPr/>
              <a:t>3/29/2020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pPr/>
              <a:t>3/29/2020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pPr/>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pPr/>
              <a:t>3/29/2020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pPr/>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pPr/>
              <a:t>3/29/2020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2.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GGY 430</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Yönetim Muhasebesi İlkeleri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Dr.H.Murat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ÇEKİCİ</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2044376" y="1258348"/>
            <a:ext cx="4824536" cy="4479722"/>
          </a:xfrm>
          <a:prstGeom prst="rect">
            <a:avLst/>
          </a:prstGeom>
          <a:noFill/>
          <a:ln>
            <a:noFill/>
          </a:ln>
        </p:spPr>
      </p:pic>
    </p:spTree>
    <p:extLst>
      <p:ext uri="{BB962C8B-B14F-4D97-AF65-F5344CB8AC3E}">
        <p14:creationId xmlns:p14="http://schemas.microsoft.com/office/powerpoint/2010/main" val="31619602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2564278" y="1275128"/>
            <a:ext cx="3914775" cy="4538444"/>
          </a:xfrm>
          <a:prstGeom prst="rect">
            <a:avLst/>
          </a:prstGeom>
          <a:noFill/>
          <a:ln>
            <a:noFill/>
          </a:ln>
        </p:spPr>
      </p:pic>
    </p:spTree>
    <p:extLst>
      <p:ext uri="{BB962C8B-B14F-4D97-AF65-F5344CB8AC3E}">
        <p14:creationId xmlns:p14="http://schemas.microsoft.com/office/powerpoint/2010/main" val="28505633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46629" y="3091544"/>
            <a:ext cx="6618514" cy="899886"/>
          </a:xfrm>
        </p:spPr>
        <p:txBody>
          <a:bodyPr/>
          <a:lstStyle/>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Tesis Yönetim Şirketleri</a:t>
            </a:r>
            <a:endParaRPr lang="tr-TR" sz="2800" dirty="0"/>
          </a:p>
        </p:txBody>
      </p:sp>
    </p:spTree>
    <p:extLst>
      <p:ext uri="{BB962C8B-B14F-4D97-AF65-F5344CB8AC3E}">
        <p14:creationId xmlns:p14="http://schemas.microsoft.com/office/powerpoint/2010/main" val="1149353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Tesis Yönetim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lgn="just">
              <a:buNone/>
            </a:pPr>
            <a:endParaRPr lang="tr-TR" sz="1800" dirty="0" smtClean="0"/>
          </a:p>
          <a:p>
            <a:pPr marL="0" indent="0" algn="just">
              <a:buNone/>
            </a:pPr>
            <a:r>
              <a:rPr lang="tr-TR" sz="1800" dirty="0" smtClean="0"/>
              <a:t>Tesis </a:t>
            </a:r>
            <a:r>
              <a:rPr lang="tr-TR" sz="1800" dirty="0"/>
              <a:t>yönetimi (veya tesis yönetimi veya FM veya işletme yönetimi ), fiziksel işyerini kuruluşun çalışanları ve çalışmaları ile koordine etme uygulamasıdır. İşletme, mimari ve davranışsal ve mühendislik bilimleri ilkelerini bütünleştirir. Hizmet verdiği kuruluşlar için destek hizmetlerinin etkin ve verimli bir şekilde sunulmasına odaklanan profesyonel bir yönetim disiplinidir. </a:t>
            </a:r>
            <a:endParaRPr lang="tr-TR" sz="1800" dirty="0" smtClean="0"/>
          </a:p>
          <a:p>
            <a:pPr marL="0" indent="0" algn="just">
              <a:buNone/>
            </a:pPr>
            <a:endParaRPr lang="tr-TR" sz="1800" dirty="0" smtClean="0"/>
          </a:p>
          <a:p>
            <a:pPr marL="0" indent="0" algn="just">
              <a:buNone/>
            </a:pPr>
            <a:r>
              <a:rPr lang="tr-TR" sz="1800" dirty="0" smtClean="0"/>
              <a:t>Tesis </a:t>
            </a:r>
            <a:r>
              <a:rPr lang="tr-TR" sz="1800" dirty="0"/>
              <a:t>yönetimi, bir gayrimenkul yatırımının mevcut çevresi içinde, insanlar, fiziki bina ve alanlar ve tesisin işletilmesi entegre fonksiyon olmak üzere çalışan ve </a:t>
            </a:r>
            <a:r>
              <a:rPr lang="tr-TR" sz="1800" dirty="0" smtClean="0"/>
              <a:t>müşterilerin yaşam kalitesini ve verimliliğini </a:t>
            </a:r>
            <a:r>
              <a:rPr lang="tr-TR" sz="1800" dirty="0"/>
              <a:t>arttırmalıdır</a:t>
            </a:r>
            <a:r>
              <a:rPr lang="tr-TR" sz="1800" dirty="0" smtClean="0"/>
              <a:t>.</a:t>
            </a:r>
          </a:p>
          <a:p>
            <a:pPr marL="0" indent="0" algn="just">
              <a:buNone/>
            </a:pPr>
            <a:endParaRPr lang="tr-TR" sz="1800" dirty="0" smtClean="0"/>
          </a:p>
        </p:txBody>
      </p:sp>
    </p:spTree>
    <p:extLst>
      <p:ext uri="{BB962C8B-B14F-4D97-AF65-F5344CB8AC3E}">
        <p14:creationId xmlns:p14="http://schemas.microsoft.com/office/powerpoint/2010/main" val="130147857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Tesis Yönetim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lgn="just">
              <a:buNone/>
            </a:pPr>
            <a:r>
              <a:rPr lang="tr-TR" sz="1800" dirty="0"/>
              <a:t>FM şirketleri bazı binaların tüm işletme sorumluluğunu alabilirler ve bu işleri kendi kadroları ile gerçeleştirebildikleri gibi bazı işler için dışarıdan hizmet alabilirler.</a:t>
            </a:r>
          </a:p>
          <a:p>
            <a:pPr marL="0" indent="0" algn="just">
              <a:buNone/>
            </a:pPr>
            <a:r>
              <a:rPr lang="tr-TR" sz="1800" dirty="0"/>
              <a:t>Diğer taraftan bazı bina ve işletmelere münferit hizmetler (Örneğin temizlik, bordro taşeronluğu) gibi sunabilirler.</a:t>
            </a:r>
          </a:p>
          <a:p>
            <a:pPr marL="0" indent="0" algn="just">
              <a:buNone/>
            </a:pPr>
            <a:r>
              <a:rPr lang="tr-TR" sz="1800" dirty="0"/>
              <a:t>İşlettikleri binalarda belli onarım ve tamirat işlerini üstlenebilirler.</a:t>
            </a:r>
          </a:p>
          <a:p>
            <a:pPr marL="0" indent="0" algn="just">
              <a:buNone/>
            </a:pPr>
            <a:r>
              <a:rPr lang="tr-TR" sz="1800" dirty="0"/>
              <a:t>Bazı binaların tüm yönetim sorumluluklarını aldıkları gibi bazı durumlarda yönetim sorumluluğu işverende kalmak üzere sadece işletme sorumluluğunu alabilirler. </a:t>
            </a:r>
          </a:p>
          <a:p>
            <a:pPr marL="0" indent="0" algn="just">
              <a:buNone/>
            </a:pPr>
            <a:r>
              <a:rPr lang="tr-TR" sz="1800" dirty="0"/>
              <a:t>Bir şirketin farklı lokasyonlardaki tesis ve işletmelerinin bakım, onarım ve tamir işlerini taahhüt edebilirler.</a:t>
            </a:r>
          </a:p>
          <a:p>
            <a:pPr marL="0" indent="0" algn="just">
              <a:buNone/>
            </a:pPr>
            <a:endParaRPr lang="tr-TR" sz="1800" dirty="0" smtClean="0"/>
          </a:p>
        </p:txBody>
      </p:sp>
    </p:spTree>
    <p:extLst>
      <p:ext uri="{BB962C8B-B14F-4D97-AF65-F5344CB8AC3E}">
        <p14:creationId xmlns:p14="http://schemas.microsoft.com/office/powerpoint/2010/main" val="188085348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Tesis Yönetim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lgn="just">
              <a:buNone/>
            </a:pPr>
            <a:r>
              <a:rPr lang="tr-TR" sz="1800" dirty="0"/>
              <a:t>İşletmenin tüm işletme sorumluluğunu alarak bu işletmeden elde ettikleri gelirler ile işletmenin giderlerini karşılarlar ve kar etmeyi hedefleyebilirler. Binanın esas kullanıcılarına gider yansıtmazlar.</a:t>
            </a:r>
          </a:p>
          <a:p>
            <a:pPr marL="0" indent="0" algn="just">
              <a:buNone/>
            </a:pPr>
            <a:r>
              <a:rPr lang="tr-TR" sz="1800" dirty="0"/>
              <a:t>Bazı uygulamalarda tüm tesisin işletme faaliyetlerinin giderlerini karşılarlar ve bunları bir hizmet bedeli ekleyerek yansıtırlar.</a:t>
            </a:r>
          </a:p>
          <a:p>
            <a:pPr marL="0" indent="0" algn="just">
              <a:buNone/>
            </a:pPr>
            <a:r>
              <a:rPr lang="tr-TR" sz="1800" dirty="0"/>
              <a:t>Hizmet bedeli olarak; maliyet ( + ) kar modeli ile veya aylık/yıllık/dönemsel sabit hizmet bedeli ile anlaşabilirler.</a:t>
            </a:r>
          </a:p>
          <a:p>
            <a:pPr marL="0" indent="0" algn="just">
              <a:buNone/>
            </a:pPr>
            <a:r>
              <a:rPr lang="tr-TR" sz="1800" dirty="0"/>
              <a:t>FM genel tanımı ve faaliyetleri içerisinde çeşitli çalışma ve iş yapış biçimleri ve ticari faaliyetler bulunmaktadır. FM şirketinin yönetim raporlarının bu faaliyet sonuçlarını yönetimin değerlendirmesine imkan verecek özelliklerde olması gerekecektir.</a:t>
            </a:r>
          </a:p>
          <a:p>
            <a:pPr marL="0" indent="0" algn="just">
              <a:buNone/>
            </a:pPr>
            <a:r>
              <a:rPr lang="tr-TR" sz="1800" dirty="0" smtClean="0"/>
              <a:t>Ayrıca </a:t>
            </a:r>
            <a:r>
              <a:rPr lang="tr-TR" sz="1800" dirty="0"/>
              <a:t>FM şirketleri edindikleri tecrübeleri yatırım projelendiren, işletmeye açan ve işletmesini iyileştirmek isteyen yatırımcılar ile danışmanlık  faaliyetleri kapsamında paylaşırlar.</a:t>
            </a:r>
          </a:p>
          <a:p>
            <a:pPr marL="0" indent="0" algn="just">
              <a:buNone/>
            </a:pPr>
            <a:endParaRPr lang="tr-TR" sz="1800" dirty="0" smtClean="0"/>
          </a:p>
        </p:txBody>
      </p:sp>
    </p:spTree>
    <p:extLst>
      <p:ext uri="{BB962C8B-B14F-4D97-AF65-F5344CB8AC3E}">
        <p14:creationId xmlns:p14="http://schemas.microsoft.com/office/powerpoint/2010/main" val="10074009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Tesis Yönetim </a:t>
            </a:r>
            <a:r>
              <a:rPr lang="tr-TR" sz="2400" dirty="0" smtClean="0">
                <a:solidFill>
                  <a:srgbClr val="5B9BD5">
                    <a:lumMod val="75000"/>
                  </a:srgbClr>
                </a:solidFill>
                <a:latin typeface="Times New Roman" panose="02020603050405020304" pitchFamily="18" charset="0"/>
                <a:cs typeface="Times New Roman" panose="02020603050405020304" pitchFamily="18" charset="0"/>
              </a:rPr>
              <a:t>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lgn="just">
              <a:buNone/>
            </a:pPr>
            <a:r>
              <a:rPr lang="tr-TR" sz="1800" dirty="0" smtClean="0"/>
              <a:t>FM </a:t>
            </a:r>
            <a:r>
              <a:rPr lang="tr-TR" sz="1800" dirty="0"/>
              <a:t>şirketlerinin faaliyet kapsamı çeşitliliği / genişliği gözönüne alınarak bakış açısı olarak değerlendirilmesi gerekmektedir. İşletme/şirket ihtiyaçlarına uygun detaylarda rapor hazırlanması gerektiği unutulmamalıdır.</a:t>
            </a:r>
          </a:p>
          <a:p>
            <a:pPr marL="0" indent="0" algn="just">
              <a:buNone/>
            </a:pPr>
            <a:r>
              <a:rPr lang="tr-TR" sz="1800" dirty="0" smtClean="0"/>
              <a:t>FM </a:t>
            </a:r>
            <a:r>
              <a:rPr lang="tr-TR" sz="1800" dirty="0"/>
              <a:t>şirketleri işletmesini yaptıkları bina ve işletmelerde, işletmenin hertürlü tüketimlerinin olması gereken ( bütçelenen, teorik, ortalamalar vb.) ile fiili olarak karşılaştırılması ve bu farkların miktar ve tutar olarak yorumlanması gerekecektir. Bu çalışmalar yapılırken sapma analiz yöntemlerinden yararlanılması gerekecektir. </a:t>
            </a:r>
            <a:endParaRPr lang="tr-TR" sz="1800" dirty="0" smtClean="0"/>
          </a:p>
          <a:p>
            <a:pPr marL="0" indent="0" algn="just">
              <a:buNone/>
            </a:pPr>
            <a:r>
              <a:rPr lang="tr-TR" sz="1800" dirty="0" smtClean="0"/>
              <a:t>Tüketim, kullanım, harcamalara ilişkin detaylı ve karşılaştırmalı raporlar tesis sahibi ve kullanıcıları ile ilişkiler ve onlara hesap verebilirlik açısından da önemlidir. Hatta karşılaştırmalar yapılırken benzer tesislere ilişkin bilgilerin sunulması ve bu tesislere göre durumun karşılaştırılması oldukça faydalı olacaktır.</a:t>
            </a:r>
            <a:endParaRPr lang="tr-TR" sz="1800" dirty="0"/>
          </a:p>
          <a:p>
            <a:pPr marL="0" indent="0" algn="just">
              <a:buNone/>
            </a:pPr>
            <a:endParaRPr lang="tr-TR" sz="1800" dirty="0" smtClean="0"/>
          </a:p>
        </p:txBody>
      </p:sp>
    </p:spTree>
    <p:extLst>
      <p:ext uri="{BB962C8B-B14F-4D97-AF65-F5344CB8AC3E}">
        <p14:creationId xmlns:p14="http://schemas.microsoft.com/office/powerpoint/2010/main" val="3870904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315361" y="1208015"/>
            <a:ext cx="4622334" cy="4597167"/>
          </a:xfrm>
          <a:prstGeom prst="rect">
            <a:avLst/>
          </a:prstGeom>
          <a:noFill/>
          <a:ln>
            <a:noFill/>
          </a:ln>
        </p:spPr>
      </p:pic>
    </p:spTree>
    <p:extLst>
      <p:ext uri="{BB962C8B-B14F-4D97-AF65-F5344CB8AC3E}">
        <p14:creationId xmlns:p14="http://schemas.microsoft.com/office/powerpoint/2010/main" val="22242944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a:extLst>
              <a:ext uri="{28A0092B-C50C-407E-A947-70E740481C1C}">
                <a14:useLocalDpi xmlns:a14="http://schemas.microsoft.com/office/drawing/2010/main" val="0"/>
              </a:ext>
            </a:extLst>
          </a:blip>
          <a:srcRect/>
          <a:stretch>
            <a:fillRect/>
          </a:stretch>
        </p:blipFill>
        <p:spPr bwMode="auto">
          <a:xfrm>
            <a:off x="2155971" y="1216403"/>
            <a:ext cx="5066949" cy="4589547"/>
          </a:xfrm>
          <a:prstGeom prst="rect">
            <a:avLst/>
          </a:prstGeom>
          <a:noFill/>
          <a:ln>
            <a:noFill/>
          </a:ln>
        </p:spPr>
      </p:pic>
    </p:spTree>
    <p:extLst>
      <p:ext uri="{BB962C8B-B14F-4D97-AF65-F5344CB8AC3E}">
        <p14:creationId xmlns:p14="http://schemas.microsoft.com/office/powerpoint/2010/main" val="4417368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671637" y="3671888"/>
            <a:ext cx="6886575" cy="1368894"/>
          </a:xfrm>
        </p:spPr>
        <p:txBody>
          <a:bodyPr/>
          <a:lstStyle/>
          <a:p>
            <a:pPr marL="0" indent="0" algn="ctr">
              <a:lnSpc>
                <a:spcPct val="100000"/>
              </a:lnSpc>
              <a:spcBef>
                <a:spcPts val="0"/>
              </a:spcBef>
              <a:buNone/>
            </a:pPr>
            <a:r>
              <a:rPr lang="tr-TR" sz="2800" b="1" dirty="0" smtClean="0">
                <a:latin typeface="Times New Roman" panose="02020603050405020304" pitchFamily="18" charset="0"/>
                <a:cs typeface="Times New Roman" panose="02020603050405020304" pitchFamily="18" charset="0"/>
              </a:rPr>
              <a:t>12- İnşaat, Gayrimenkul ve Tesis Yönetimi İşletmeleri için Yönetim Muhasebesi Uygulamaları</a:t>
            </a:r>
            <a:endParaRPr lang="tr-TR" sz="28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7949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Yer Tutucusu 2"/>
          <p:cNvSpPr>
            <a:spLocks noGrp="1"/>
          </p:cNvSpPr>
          <p:nvPr>
            <p:ph type="body" idx="1"/>
          </p:nvPr>
        </p:nvSpPr>
        <p:spPr>
          <a:xfrm>
            <a:off x="1146629" y="3091544"/>
            <a:ext cx="6618514" cy="899886"/>
          </a:xfrm>
        </p:spPr>
        <p:txBody>
          <a:bodyPr/>
          <a:lstStyle/>
          <a:p>
            <a:pPr marL="0" indent="0" algn="ctr">
              <a:buNone/>
            </a:pPr>
            <a:r>
              <a:rPr lang="tr-TR" sz="2800" b="1" dirty="0" smtClean="0">
                <a:solidFill>
                  <a:srgbClr val="FF0000"/>
                </a:solidFill>
                <a:latin typeface="Times New Roman" panose="02020603050405020304" pitchFamily="18" charset="0"/>
                <a:cs typeface="Times New Roman" panose="02020603050405020304" pitchFamily="18" charset="0"/>
              </a:rPr>
              <a:t>İnşaat Şirketleri</a:t>
            </a:r>
            <a:endParaRPr lang="tr-TR" sz="2800" dirty="0"/>
          </a:p>
        </p:txBody>
      </p:sp>
    </p:spTree>
    <p:extLst>
      <p:ext uri="{BB962C8B-B14F-4D97-AF65-F5344CB8AC3E}">
        <p14:creationId xmlns:p14="http://schemas.microsoft.com/office/powerpoint/2010/main" val="197706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İnşaat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buNone/>
            </a:pPr>
            <a:endParaRPr lang="tr-TR" sz="1800" dirty="0"/>
          </a:p>
          <a:p>
            <a:pPr marL="0" indent="0">
              <a:buNone/>
            </a:pPr>
            <a:r>
              <a:rPr lang="tr-TR" sz="1800" dirty="0" smtClean="0"/>
              <a:t>İnşaat </a:t>
            </a:r>
            <a:r>
              <a:rPr lang="tr-TR" sz="1800" dirty="0"/>
              <a:t>şirketlerinde de yönetim muhasebesi, finansal muhasebe kayıtlarından hatta muhasebe sınırlarını da aşarak hertürlü toplanan bilgileri yönetimin gereksinimleri için kullanılabilecek veriler durumuna sokar. Planlama ve denetim sürecinde kullanılabilir bilgiler sağlanmalıdır. </a:t>
            </a:r>
            <a:endParaRPr lang="tr-TR" sz="1800" dirty="0" smtClean="0"/>
          </a:p>
          <a:p>
            <a:pPr marL="0" indent="0">
              <a:buNone/>
            </a:pPr>
            <a:r>
              <a:rPr lang="tr-TR" sz="1800" dirty="0" smtClean="0"/>
              <a:t>Faaliyetin </a:t>
            </a:r>
            <a:r>
              <a:rPr lang="tr-TR" sz="1800" dirty="0"/>
              <a:t>yönetimi, maliyetlerin planlanması, yönetimi ve düşürülmesinde ve gelirlerin elde edilmesi ve bütçeler ile uyumu takip, karşılaştırma, analiz ve denetimi gerektirir.  İnşaat şirketlerinde hedef maliyet yaklaşımı ön plana çıkar ve bu “stratejik maliyet yönetimi” yaklaşımı ile  maliyet ve yönetim muhasebesi sistemleri basitleştirilip kolaylaştırılarak amaçlar doğrultusunda stratejilerle bütünleşmelidir.</a:t>
            </a:r>
          </a:p>
          <a:p>
            <a:pPr marL="0" indent="0">
              <a:buNone/>
            </a:pPr>
            <a:endParaRPr lang="tr-TR" sz="1800" dirty="0" smtClean="0"/>
          </a:p>
        </p:txBody>
      </p:sp>
    </p:spTree>
    <p:extLst>
      <p:ext uri="{BB962C8B-B14F-4D97-AF65-F5344CB8AC3E}">
        <p14:creationId xmlns:p14="http://schemas.microsoft.com/office/powerpoint/2010/main" val="3174307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İnşaat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r>
              <a:rPr lang="tr-TR" sz="1800" dirty="0" smtClean="0"/>
              <a:t>Bütün </a:t>
            </a:r>
            <a:r>
              <a:rPr lang="tr-TR" sz="1800" dirty="0"/>
              <a:t>işletmelerde nakit yönetimi önemlidir ancak ülkemizde özellikle inşaat şirketlerinde bu çok daha önemlidir. İnşaatlar uzun sürelere yayılarak,  yıllara sari oldukları için elde edilen hasılat ve yapılacak giderlerin planlaması iyi </a:t>
            </a:r>
            <a:r>
              <a:rPr lang="tr-TR" sz="1800" dirty="0" smtClean="0"/>
              <a:t>yapılamamaktadır</a:t>
            </a:r>
            <a:r>
              <a:rPr lang="tr-TR" sz="1800" dirty="0"/>
              <a:t>. </a:t>
            </a:r>
            <a:endParaRPr lang="tr-TR" sz="1800" dirty="0" smtClean="0"/>
          </a:p>
          <a:p>
            <a:pPr marL="0" indent="0">
              <a:buNone/>
            </a:pPr>
            <a:r>
              <a:rPr lang="tr-TR" sz="1800" dirty="0" smtClean="0"/>
              <a:t>İnşaat şirketleri için ilk önereceğiz rapor dönemlik kasa/banka nakit hareketlerini ve bakiyeleri gösteren rapor olacaktır.</a:t>
            </a:r>
          </a:p>
          <a:p>
            <a:pPr marL="0" indent="0">
              <a:buNone/>
            </a:pPr>
            <a:r>
              <a:rPr lang="tr-TR" sz="1800" dirty="0" smtClean="0"/>
              <a:t>Diğer </a:t>
            </a:r>
            <a:r>
              <a:rPr lang="tr-TR" sz="1800" dirty="0"/>
              <a:t>önemli nokta projeler bazında teklif/ ihale / bütçe aşamasında belirlenen hasılat ve giderlerin uymudur</a:t>
            </a:r>
            <a:r>
              <a:rPr lang="tr-TR" sz="1800" dirty="0" smtClean="0"/>
              <a:t>. İnşaat şirketleri herhangi </a:t>
            </a:r>
            <a:r>
              <a:rPr lang="tr-TR" sz="1800" dirty="0"/>
              <a:t>bir proje taahhüdü için gelir ve giderleri kendi içinde bütçe karşılaştırmalı olarak izleyebilecek bir tablo/rapor </a:t>
            </a:r>
            <a:r>
              <a:rPr lang="tr-TR" sz="1800" dirty="0" smtClean="0"/>
              <a:t>hazırlamalıdır.</a:t>
            </a:r>
            <a:endParaRPr lang="tr-TR" sz="1800" dirty="0"/>
          </a:p>
          <a:p>
            <a:pPr marL="0" indent="0">
              <a:buNone/>
            </a:pPr>
            <a:r>
              <a:rPr lang="tr-TR" sz="1800" dirty="0" smtClean="0"/>
              <a:t>İnşaat </a:t>
            </a:r>
            <a:r>
              <a:rPr lang="tr-TR" sz="1800" dirty="0"/>
              <a:t>şirketleri ile ilgili olarak önerilen </a:t>
            </a:r>
            <a:r>
              <a:rPr lang="tr-TR" sz="1800" dirty="0" smtClean="0"/>
              <a:t>diğer rapor ise </a:t>
            </a:r>
            <a:r>
              <a:rPr lang="tr-TR" sz="1800" dirty="0"/>
              <a:t>belli bir </a:t>
            </a:r>
            <a:r>
              <a:rPr lang="tr-TR" sz="1800" dirty="0" smtClean="0"/>
              <a:t>dönem itibariyle </a:t>
            </a:r>
            <a:r>
              <a:rPr lang="tr-TR" sz="1800" dirty="0"/>
              <a:t>hazırlanan ve tüm şirketin fotoğrafını görmeye yarayacak bir </a:t>
            </a:r>
            <a:r>
              <a:rPr lang="tr-TR" sz="1800" dirty="0" smtClean="0"/>
              <a:t>tablo/rapordur.</a:t>
            </a:r>
            <a:endParaRPr lang="tr-TR" sz="1800" dirty="0"/>
          </a:p>
          <a:p>
            <a:pPr marL="0" indent="0">
              <a:buNone/>
            </a:pPr>
            <a:endParaRPr lang="tr-TR" sz="1800" dirty="0" smtClean="0"/>
          </a:p>
        </p:txBody>
      </p:sp>
    </p:spTree>
    <p:extLst>
      <p:ext uri="{BB962C8B-B14F-4D97-AF65-F5344CB8AC3E}">
        <p14:creationId xmlns:p14="http://schemas.microsoft.com/office/powerpoint/2010/main" val="4953321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İnşaat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r>
              <a:rPr lang="tr-TR" sz="1800" dirty="0"/>
              <a:t>Tüm bu öneriler genel çerçeve ve ipuçları vermektedir. Bunların daha detaylı,kapsamlı ve hatta miktar ve birimler itibariyle dönemler itibariyle karşılaştırmalı hazırlanabilmesi tercih edilir. Ancak bunları hazırlarken harcanan emek, zaman ve maliyet ile sağlanacak fayda arasındaki uyuma dikket edilmeli aşırıya kaçılmamalıdır. Her inşaat kendine özel olduğu için bu konuda kullanılacak bilgisayar programlarıda standart bir raporlama için yetersiz kalabilmektedir. </a:t>
            </a:r>
            <a:endParaRPr lang="tr-TR" sz="1800" dirty="0" smtClean="0"/>
          </a:p>
          <a:p>
            <a:pPr marL="0" indent="0">
              <a:buNone/>
            </a:pPr>
            <a:r>
              <a:rPr lang="tr-TR" sz="1800" dirty="0" smtClean="0"/>
              <a:t>Mükemmel </a:t>
            </a:r>
            <a:r>
              <a:rPr lang="tr-TR" sz="1800" dirty="0"/>
              <a:t>olarak tamamlanmış proje seti ile mali verilerin birlikte kullanılabileceği ve günlük takip için adam/saat tahsis edilebilecek bazı programlar ( BİM gibi)ve bunların kullanımına ilişkin basit uygulamalar ile daha iyi sonuçlar alınması mümkün olabilir.</a:t>
            </a:r>
          </a:p>
          <a:p>
            <a:pPr marL="0" indent="0">
              <a:buNone/>
            </a:pPr>
            <a:endParaRPr lang="tr-TR" sz="1800" dirty="0" smtClean="0"/>
          </a:p>
        </p:txBody>
      </p:sp>
    </p:spTree>
    <p:extLst>
      <p:ext uri="{BB962C8B-B14F-4D97-AF65-F5344CB8AC3E}">
        <p14:creationId xmlns:p14="http://schemas.microsoft.com/office/powerpoint/2010/main" val="3120086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İnşaat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endParaRPr lang="tr-TR" sz="1800" dirty="0" smtClean="0"/>
          </a:p>
          <a:p>
            <a:pPr marL="0" indent="0">
              <a:buNone/>
            </a:pPr>
            <a:r>
              <a:rPr lang="tr-TR" sz="1800" dirty="0" smtClean="0"/>
              <a:t>İnşaat </a:t>
            </a:r>
            <a:r>
              <a:rPr lang="tr-TR" sz="1800" dirty="0"/>
              <a:t>işleri yıllara sari olan işlerdir. Her inşaatın kendine özgü yapısı ile sipariş bazlı üretim ve maliyet hesaplama sistemlerine uygundur. Daha önceki bölümlerde anlatılan kavramlardan ilham alınarak esas üretim yerleri, yardımcı üretim yerleri gider çeşitleri ayrıştırılmalı ve detaylandırılmalıdır.Bu ayrıştırmalar ve detayladırmalar şirket ve proje yönetiminin performans hedefleri ve yönetim anlayışına ve bununla uygun olarak şekillenen bütçeler ile uyumlu olarak hazırlanmalıdır.</a:t>
            </a:r>
          </a:p>
          <a:p>
            <a:pPr marL="0" indent="0">
              <a:buNone/>
            </a:pPr>
            <a:endParaRPr lang="tr-TR" sz="1800" dirty="0" smtClean="0"/>
          </a:p>
        </p:txBody>
      </p:sp>
    </p:spTree>
    <p:extLst>
      <p:ext uri="{BB962C8B-B14F-4D97-AF65-F5344CB8AC3E}">
        <p14:creationId xmlns:p14="http://schemas.microsoft.com/office/powerpoint/2010/main" val="16153474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7541" y="294627"/>
            <a:ext cx="6340547" cy="513080"/>
          </a:xfrm>
        </p:spPr>
        <p:txBody>
          <a:bodyPr/>
          <a:lstStyle/>
          <a:p>
            <a:r>
              <a:rPr lang="tr-TR" sz="2400" dirty="0" smtClean="0">
                <a:solidFill>
                  <a:srgbClr val="5B9BD5">
                    <a:lumMod val="75000"/>
                  </a:srgbClr>
                </a:solidFill>
                <a:latin typeface="Times New Roman" panose="02020603050405020304" pitchFamily="18" charset="0"/>
                <a:cs typeface="Times New Roman" panose="02020603050405020304" pitchFamily="18" charset="0"/>
              </a:rPr>
              <a:t>İnşaat Şirketleri</a:t>
            </a:r>
            <a:endParaRPr lang="tr-TR" sz="2400" dirty="0">
              <a:solidFill>
                <a:srgbClr val="5B9BD5">
                  <a:lumMod val="75000"/>
                </a:srgbClr>
              </a:solidFill>
              <a:latin typeface="Times New Roman" panose="02020603050405020304" pitchFamily="18" charset="0"/>
              <a:cs typeface="Times New Roman" panose="02020603050405020304" pitchFamily="18" charset="0"/>
            </a:endParaRPr>
          </a:p>
        </p:txBody>
      </p:sp>
      <p:sp>
        <p:nvSpPr>
          <p:cNvPr id="3" name="Metin Yer Tutucusu 2"/>
          <p:cNvSpPr>
            <a:spLocks noGrp="1"/>
          </p:cNvSpPr>
          <p:nvPr>
            <p:ph type="body" idx="1"/>
          </p:nvPr>
        </p:nvSpPr>
        <p:spPr>
          <a:xfrm>
            <a:off x="522514" y="1375794"/>
            <a:ext cx="8064273" cy="4018327"/>
          </a:xfrm>
        </p:spPr>
        <p:txBody>
          <a:bodyPr/>
          <a:lstStyle/>
          <a:p>
            <a:pPr marL="0" indent="0">
              <a:buNone/>
            </a:pPr>
            <a:r>
              <a:rPr lang="tr-TR" sz="1800" dirty="0"/>
              <a:t>Vergi Usul Kanunu inşaatların tamamlandığı yıl dönem sonu işlemlere aktarılmasını zorunlu tutmaktadır. Bu uygulama sırasında gelirlere girmemiş faaliyetlerin giderlerinde mali sonuçlara yansıtılmaması zorunluluktur. Uluslararası finansal raporlama standartları ise dönemsel mali tablolara tamamlama oranı ile hasılatın ve giderlerin yansıtılmasını kural olarak koymuştur. </a:t>
            </a:r>
            <a:endParaRPr lang="tr-TR" sz="1800" dirty="0" smtClean="0"/>
          </a:p>
          <a:p>
            <a:pPr marL="0" indent="0">
              <a:buNone/>
            </a:pPr>
            <a:r>
              <a:rPr lang="tr-TR" sz="1800" dirty="0" smtClean="0"/>
              <a:t>Bu </a:t>
            </a:r>
            <a:r>
              <a:rPr lang="tr-TR" sz="1800" dirty="0"/>
              <a:t>temel ayrım yanında iki uygulama arasındaki kıdem tazminatı ayrılması, amortisman ayrılması, ertelenen vergi gibi çeşitli uygulama farkları vardır. </a:t>
            </a:r>
            <a:endParaRPr lang="tr-TR" sz="1800" dirty="0" smtClean="0"/>
          </a:p>
          <a:p>
            <a:pPr marL="0" indent="0">
              <a:buNone/>
            </a:pPr>
            <a:r>
              <a:rPr lang="tr-TR" sz="1800" dirty="0" smtClean="0"/>
              <a:t>Yönetim </a:t>
            </a:r>
            <a:r>
              <a:rPr lang="tr-TR" sz="1800" dirty="0"/>
              <a:t>raporlaması olarak bu uygulamalarıda dikkate alarak veya almayarak rapor hazırlanabilir. </a:t>
            </a:r>
            <a:endParaRPr lang="tr-TR" sz="1800" dirty="0" smtClean="0"/>
          </a:p>
          <a:p>
            <a:pPr marL="0" indent="0">
              <a:buNone/>
            </a:pPr>
            <a:r>
              <a:rPr lang="tr-TR" sz="1800" dirty="0" smtClean="0"/>
              <a:t>Ancak önerimiz bu </a:t>
            </a:r>
            <a:r>
              <a:rPr lang="tr-TR" sz="1800" dirty="0"/>
              <a:t>kurallardan bağımsız olarak inşaat işlerindeki temel bakış açısı ve ihtiyaçlara göre </a:t>
            </a:r>
            <a:r>
              <a:rPr lang="tr-TR" sz="1800" dirty="0" smtClean="0"/>
              <a:t>raporların hazırlanması bu tür gerekliliklerin raporlara ek açıklama sayfaları ile yapılmasıdır. </a:t>
            </a:r>
          </a:p>
          <a:p>
            <a:pPr marL="0" indent="0">
              <a:buNone/>
            </a:pPr>
            <a:endParaRPr lang="tr-TR" sz="1800" dirty="0"/>
          </a:p>
          <a:p>
            <a:pPr marL="0" indent="0">
              <a:buNone/>
            </a:pPr>
            <a:endParaRPr lang="tr-TR" sz="1800" dirty="0" smtClean="0"/>
          </a:p>
        </p:txBody>
      </p:sp>
    </p:spTree>
    <p:extLst>
      <p:ext uri="{BB962C8B-B14F-4D97-AF65-F5344CB8AC3E}">
        <p14:creationId xmlns:p14="http://schemas.microsoft.com/office/powerpoint/2010/main" val="2149793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47582" y="1238239"/>
            <a:ext cx="4697835" cy="4524998"/>
          </a:xfrm>
          <a:prstGeom prst="rect">
            <a:avLst/>
          </a:prstGeom>
          <a:noFill/>
          <a:ln>
            <a:noFill/>
          </a:ln>
        </p:spPr>
      </p:pic>
    </p:spTree>
    <p:extLst>
      <p:ext uri="{BB962C8B-B14F-4D97-AF65-F5344CB8AC3E}">
        <p14:creationId xmlns:p14="http://schemas.microsoft.com/office/powerpoint/2010/main" val="171370710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12529</TotalTime>
  <Words>819</Words>
  <Application>Microsoft Office PowerPoint</Application>
  <PresentationFormat>On-screen Show (4:3)</PresentationFormat>
  <Paragraphs>49</Paragraphs>
  <Slides>18</Slides>
  <Notes>0</Notes>
  <HiddenSlides>0</HiddenSlides>
  <MMClips>0</MMClip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ekonomi</vt:lpstr>
      <vt:lpstr>1_Rics</vt:lpstr>
      <vt:lpstr>h.t.</vt:lpstr>
      <vt:lpstr>PowerPoint Presentation</vt:lpstr>
      <vt:lpstr>PowerPoint Presentation</vt:lpstr>
      <vt:lpstr>PowerPoint Presentation</vt:lpstr>
      <vt:lpstr>İnşaat Şirketleri</vt:lpstr>
      <vt:lpstr>İnşaat Şirketleri</vt:lpstr>
      <vt:lpstr>İnşaat Şirketleri</vt:lpstr>
      <vt:lpstr>İnşaat Şirketleri</vt:lpstr>
      <vt:lpstr>İnşaat Şirketleri</vt:lpstr>
      <vt:lpstr>PowerPoint Presentation</vt:lpstr>
      <vt:lpstr>PowerPoint Presentation</vt:lpstr>
      <vt:lpstr>PowerPoint Presentation</vt:lpstr>
      <vt:lpstr>PowerPoint Presentation</vt:lpstr>
      <vt:lpstr>Tesis Yönetim Şirketleri</vt:lpstr>
      <vt:lpstr>Tesis Yönetim Şirketleri</vt:lpstr>
      <vt:lpstr>Tesis Yönetim Şirketleri</vt:lpstr>
      <vt:lpstr>Tesis Yönetim Şirketleri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MCEKICI</cp:lastModifiedBy>
  <cp:revision>827</cp:revision>
  <cp:lastPrinted>2016-10-24T07:53:35Z</cp:lastPrinted>
  <dcterms:created xsi:type="dcterms:W3CDTF">2016-09-18T09:35:24Z</dcterms:created>
  <dcterms:modified xsi:type="dcterms:W3CDTF">2020-03-29T10:44:16Z</dcterms:modified>
</cp:coreProperties>
</file>