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Shape 6"/>
          <p:cNvSpPr/>
          <p:nvPr/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Shape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2" cy="34274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sq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29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500" cy="34275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sldNum" idx="3"/>
          </p:nvPr>
        </p:nvSpPr>
        <p:spPr>
          <a:xfrm>
            <a:off x="3884612" y="8685212"/>
            <a:ext cx="2970300" cy="455700"/>
          </a:xfrm>
          <a:prstGeom prst="rect">
            <a:avLst/>
          </a:prstGeom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29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7550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0" y="5907950"/>
            <a:ext cx="91440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1" dirty="0" err="1">
                <a:solidFill>
                  <a:srgbClr val="FFFFFF"/>
                </a:solidFill>
              </a:rPr>
              <a:t>Uzm</a:t>
            </a:r>
            <a:r>
              <a:rPr lang="en-US" sz="2400" b="1" dirty="0">
                <a:solidFill>
                  <a:srgbClr val="FFFFFF"/>
                </a:solidFill>
              </a:rPr>
              <a:t>. </a:t>
            </a:r>
            <a:r>
              <a:rPr lang="en-US" sz="2400" b="1" dirty="0" err="1">
                <a:solidFill>
                  <a:srgbClr val="FFFFFF"/>
                </a:solidFill>
              </a:rPr>
              <a:t>Fzt</a:t>
            </a:r>
            <a:r>
              <a:rPr lang="en-US" sz="2400" b="1" dirty="0">
                <a:solidFill>
                  <a:srgbClr val="FFFFFF"/>
                </a:solidFill>
              </a:rPr>
              <a:t>. </a:t>
            </a:r>
            <a:r>
              <a:rPr lang="en-US" sz="2400" b="1" dirty="0" err="1">
                <a:solidFill>
                  <a:srgbClr val="FFFFFF"/>
                </a:solidFill>
              </a:rPr>
              <a:t>Kağan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>
                <a:solidFill>
                  <a:srgbClr val="FFFFFF"/>
                </a:solidFill>
              </a:rPr>
              <a:t>YÜCEL </a:t>
            </a:r>
            <a:r>
              <a:rPr lang="en-US" sz="2400" b="1" smtClean="0">
                <a:solidFill>
                  <a:srgbClr val="FFFFFF"/>
                </a:solidFill>
              </a:rPr>
              <a:t>-.</a:t>
            </a:r>
            <a:endParaRPr sz="2400" b="1" dirty="0">
              <a:solidFill>
                <a:srgbClr val="FFFFFF"/>
              </a:solidFill>
            </a:endParaRPr>
          </a:p>
        </p:txBody>
      </p:sp>
      <p:sp>
        <p:nvSpPr>
          <p:cNvPr id="62" name="Shape 62"/>
          <p:cNvSpPr txBox="1"/>
          <p:nvPr/>
        </p:nvSpPr>
        <p:spPr>
          <a:xfrm>
            <a:off x="717550" y="153800"/>
            <a:ext cx="77724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>
                <a:solidFill>
                  <a:srgbClr val="FFFFFF"/>
                </a:solidFill>
              </a:rPr>
              <a:t>Derin Isı Veren Ajanlar - 1</a:t>
            </a:r>
            <a:endParaRPr sz="4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925" y="1161947"/>
            <a:ext cx="7374150" cy="453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Uygulama şekli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19" name="Shape 11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Hasta metal olmayan tamamen tahtadan yapılmış bir masaya alınmalıdır.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Tedavi edilecek alan kuru ve çıplak olmalıdır.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Hastanın üzerinde metal bulunmamalıdır. Yanık yapar.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 uygun şekilde yerleştirilmeli ve tedavi süresince konumları bozulmamalıdır.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5" name="Shape 12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Kısa dalga diatermi subkutan yağ ısısını 15 derece artırabilir ve 3-4cm derinlikteki intramuskuler ısı 4-6 derece artabilir.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875" y="1928812"/>
            <a:ext cx="6858000" cy="4071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1" u="none">
                <a:solidFill>
                  <a:srgbClr val="000000"/>
                </a:solidFill>
              </a:rPr>
              <a:t>Kondansatör veya kapasitör alan yöntemi: </a:t>
            </a:r>
            <a:r>
              <a:rPr lang="en-US" sz="2400" b="0" i="0" u="none">
                <a:solidFill>
                  <a:srgbClr val="000000"/>
                </a:solidFill>
              </a:rPr>
              <a:t>elektrotlar karşılıklı yerleştirildiği ve tedavi edilecek dokunun elektrotların arasında bulunduğu uygulama şeklidir.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1" u="none">
                <a:solidFill>
                  <a:srgbClr val="000000"/>
                </a:solidFill>
              </a:rPr>
              <a:t>İndüksiyon yöntemi: </a:t>
            </a:r>
            <a:r>
              <a:rPr lang="en-US" sz="2400" b="0" i="0" u="none">
                <a:solidFill>
                  <a:srgbClr val="000000"/>
                </a:solidFill>
              </a:rPr>
              <a:t>kablo şeklindeki elektrotların ekstremitelere sarılması veya kendi etrafında sarmal şekle getirilerek uygulanan yöntemdir.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Kondansatör alan yöntemi</a:t>
            </a:r>
            <a:r>
              <a:rPr lang="en-US" sz="4400" b="1" i="0" u="none">
                <a:solidFill>
                  <a:srgbClr val="980000"/>
                </a:solidFill>
              </a:rPr>
              <a:t>: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43" name="Shape 14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 tedavi edilecek alanın 2 yanına yerleştirilerek uygulanır.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Akım verilince elektrotlar arasında hızlı değişim gösteren bir elektriksel alan oluşur.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Elektriksel alan içindeki doku ve sıvılarda iyon harekti ile ısı meydana gelir.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Isı elektrik alanı içinde meydana gelen kuvvet çizgilerine ve bunların dağılım özelliklerine bağlıdır.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578850" y="918600"/>
            <a:ext cx="8376300" cy="5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Elektrotlarla cilt arasında birkaç cmlik bir boşluk olmalıdır, bu boşluk 7,5cmyi geçmemelidir. 2 elektrotun cilde uzaklığı eşit olmalıdır. Aksi, taktirde yakın olan elektrot tarafında yüzeyel ısınma oluşur.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 tedavi edilecek alandan biraz daha büyük olmalıdır.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 aynı büyüklükte seçilmelidir. Aksi taktirde kuvvet çizgileri küçük elektrot tarafında yoğunlaşır.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Elektrotlar cilt yüzeyine paralel olmalıdır. Elektrotlar arasındaki mesafe elektrotlarla cilt arasındaki toplam mesafeden büyük olmalıdır.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616600" y="704675"/>
            <a:ext cx="8338500" cy="54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4175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Çapraz atış yöntemi: elektrotlar önce bir yönde yerleştirilir. Tedavi yarısında önceki konuma dik olacak şekilde uygulanır. Böylece tedavi edilen bölge tamamen ısınmış olur. </a:t>
            </a:r>
            <a:endParaRPr sz="2400"/>
          </a:p>
          <a:p>
            <a:pPr marL="341312" marR="0" lvl="0" indent="-4175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Eş düzlemli yerleştirme:tedavi edilecek bölgenin aynı tarafına yerleştirilir. Omurga için uygun bir tedavi yöntemidir.</a:t>
            </a:r>
            <a:endParaRPr sz="2400"/>
          </a:p>
          <a:p>
            <a:pPr marL="341312" marR="0" lvl="0" indent="-4175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Karşıt düzlemli yerleştirme: en sık kulllanılan yöntem. Elektrotlar tedavi edilecek alanın 2 yanına yerleştirilir.</a:t>
            </a:r>
            <a:endParaRPr sz="2400"/>
          </a:p>
          <a:p>
            <a:pPr marL="341312" marR="0" lvl="0" indent="-4175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Tek kutup yerleştirme: 1 elektrot tedavi edilecek alan üzerine yerleştirilir. Diğeri uzak bir alana konur. O alanda yüzeyel ısınma sağlanır.</a:t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İndüksiyon yöntemi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1182687" y="1785937"/>
            <a:ext cx="7772400" cy="471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Elektrot kalın ve izole edilmiş bir kablodur.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Ligament ve tendon gibi yapılar ısıtılmak isteniyorsa kondansatör yöntemi; kaslar ısıtılmak isteniyorsa indüksiyon yöntemi tercih edilmelidir.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KDD de akım yavaş yavaş yükseltilir. Hasta tatlı bir sıcaklık hissettiği noktada ayarlanır.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Tedavi süresi  20-30 dakika arasındadır.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KDDnin terapötik etkileri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65" name="Shape 16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AĞRI VE KAS SPAZMI AZALIR.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Vazodilatasyon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Metabolizma hızı artar.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Bağ doku elastikiyeti artar.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/>
        </p:nvSpPr>
        <p:spPr>
          <a:xfrm>
            <a:off x="1182675" y="756822"/>
            <a:ext cx="7772400" cy="53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Yüksek frekanslı akımlardır.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1MHz ve üzerindeki frekanslara sahip olan alternatif akımlardır.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Dokuda kimyasal ve elektrokinetik uyarıya yol açmazlar, dokuda uyarı meydana getirmezler.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Elektrik akımı niteliğinden ziyade elektromanyetik dalga karakterini almışlardır.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Oluşturdukları elektromanyetik alan içine giren dokularda derin ısı meydana getirirler.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Vücut derinliklerinde bulunan dokuların ısıtılması </a:t>
            </a:r>
            <a:r>
              <a:rPr lang="en-US" sz="2400" b="0" i="1" u="none">
                <a:solidFill>
                  <a:srgbClr val="000000"/>
                </a:solidFill>
              </a:rPr>
              <a:t>diatermi </a:t>
            </a:r>
            <a:r>
              <a:rPr lang="en-US" sz="2400" b="0" i="0" u="none">
                <a:solidFill>
                  <a:srgbClr val="000000"/>
                </a:solidFill>
              </a:rPr>
              <a:t>olarak adlandırılır.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YÜKSEK FREKANSLI AKIMLARIN ENDİKASYONLARI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71" name="Shape 171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Dejeneratif eklem hastalıkları (özellikle kalça gibi derin eklem ısıtılmasında)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Posttravmatik eklem lezyonları, dejeneratif disk hastalığı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RA, A</a:t>
            </a:r>
            <a:r>
              <a:rPr lang="en-US" sz="2400"/>
              <a:t>S</a:t>
            </a:r>
            <a:r>
              <a:rPr lang="en-US" sz="2400" b="0" i="0" u="none">
                <a:solidFill>
                  <a:srgbClr val="000000"/>
                </a:solidFill>
              </a:rPr>
              <a:t> gibi inflamatuvar hastalıkların inaktif dönemleri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Yumuşak doku romatizmaları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Eklem kontraktürleri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YÜKSEK FREKANSLI AKIMLARIN KONTRENDİKASYONLARI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77" name="Shape 177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Akut inflamasyon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Enfeksiyon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Kanama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Neoplastik hastalıklar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Vasküler bozukluklar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Sıcaklık duyu bozuklukları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Hastada metal varlığı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Kardiak pace maker bulunanlar uygulanmaz ve en az 2m uzakta durmalıdır.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KDD dikkat edilecek hususlar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83" name="Shape 183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Metal ve ıslaklık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Yakınında elektronik cihazlar etkilenebilir. 2m mesafe bulunmalıdır.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MİKRODALGA DİATERMİ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89" name="Shape 189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Yüksek frekanslı radyo dalgalarıdır.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Radar diye de bilinir.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Düz çizgiler halinde yayılırlar ve metaller tarafından yansıtılır veya kırılırlar. Bu nedenle havacılıkta kullanılır.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Radyo dalgaları ile girişim yapmaması için tedavi amacıyla kullanılan mikrodalgalar belirli frekanslarda üretilirler.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4 çeşit başlıkla tedavi uygulanır.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Koni (10-15cm): dairesel ısınma, max ısı perifere doğru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Dörtgen (11x11.5 ve 12.5x52.5cm): oval ısınma , max ısınma ortada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Mikrodalga elektrik enerjisini elektromanyetik enerjiye çeviren ve yüksek frekanslı elektrik akımları üreten magnetron ossilatöründen elde edilir.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578850" y="742425"/>
            <a:ext cx="8376300" cy="53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Mikrodalga diatermi KDDye benzer şekilde ısı meydana gelir. 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Kas dokusu kemik ve yağ dokusuna göre daha iyi ısınır. Su tarafında daha iyi absorbe edildiği için.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Uygulama KDDde olduğu gibi metal olmayan bir masa kullanılmalı.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Tedavi edilecek alan kuru ve çıplak olmalı.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Dalgalar dik olarak gelmeli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Elektrodun tipine ve uzaklığına bağlı olarak güç verimi değişir.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Yaklaşık 20dak uygulanmalıdır.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Riskleri 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En önemlisi yanıktır.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Sıvılar tarafından kuvvetle absorbe olduğundan gözde lens tarafından absorbe edilir.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Testislere yakın kullanılmamalıdır.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Shape 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3250" y="1115400"/>
            <a:ext cx="4957500" cy="462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>
                <a:solidFill>
                  <a:srgbClr val="980000"/>
                </a:solidFill>
              </a:rPr>
              <a:t>teşekkür ederim...</a:t>
            </a:r>
            <a:endParaRPr b="1" i="1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Diatermi yöntemleri 3 ana grupta incelenir: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 1) Kısa dalga diatermi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 2) Mikrodalga diatermi (Radar)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400" b="0" i="0" u="none">
                <a:solidFill>
                  <a:srgbClr val="000000"/>
                </a:solidFill>
              </a:rPr>
              <a:t> 3) Ultrason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000" b="0" i="0" u="none">
                <a:solidFill>
                  <a:srgbClr val="000000"/>
                </a:solidFill>
              </a:rPr>
              <a:t>	Kısa dalga diatermi ile mikrodalga diatermi yüksek frekanslı </a:t>
            </a:r>
            <a:r>
              <a:rPr lang="en-US" sz="2000" b="0" i="0" u="none">
                <a:solidFill>
                  <a:srgbClr val="C00000"/>
                </a:solidFill>
              </a:rPr>
              <a:t>alternatif akımlardır </a:t>
            </a:r>
            <a:r>
              <a:rPr lang="en-US" sz="2000" b="0" i="0" u="none">
                <a:solidFill>
                  <a:srgbClr val="000000"/>
                </a:solidFill>
              </a:rPr>
              <a:t>ve </a:t>
            </a:r>
            <a:r>
              <a:rPr lang="en-US" sz="2000" b="0" i="0" u="none">
                <a:solidFill>
                  <a:srgbClr val="C00000"/>
                </a:solidFill>
              </a:rPr>
              <a:t>elektromanyetik alan </a:t>
            </a:r>
            <a:r>
              <a:rPr lang="en-US" sz="2000" b="0" i="0" u="none">
                <a:solidFill>
                  <a:srgbClr val="000000"/>
                </a:solidFill>
              </a:rPr>
              <a:t>aracılığıyla derin dokuda ısınma oluştururlar.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2000" b="0" i="0" u="none">
                <a:solidFill>
                  <a:srgbClr val="000000"/>
                </a:solidFill>
              </a:rPr>
              <a:t>Ultrason ise yüksek frekanslı elektrik akımlarından elde edilen yüksek frekanslı </a:t>
            </a:r>
            <a:r>
              <a:rPr lang="en-US" sz="2000" b="0" i="0" u="none">
                <a:solidFill>
                  <a:srgbClr val="C00000"/>
                </a:solidFill>
              </a:rPr>
              <a:t>ses dalgalarıdır</a:t>
            </a:r>
            <a:r>
              <a:rPr lang="en-US" sz="2000" b="0" i="0" u="none">
                <a:solidFill>
                  <a:srgbClr val="000000"/>
                </a:solidFill>
              </a:rPr>
              <a:t>. </a:t>
            </a:r>
            <a:r>
              <a:rPr lang="en-US" sz="2000" b="0" i="0" u="none">
                <a:solidFill>
                  <a:srgbClr val="C00000"/>
                </a:solidFill>
              </a:rPr>
              <a:t>Mekanik enerjinin ısı enerjisine </a:t>
            </a:r>
            <a:r>
              <a:rPr lang="en-US" sz="2000" b="0" i="0" u="none">
                <a:solidFill>
                  <a:srgbClr val="000000"/>
                </a:solidFill>
              </a:rPr>
              <a:t>dönüşümü yoluyla derin dokularda ısınma meydana getirirler.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Yüksek frekanslı akımların özellikleri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78" name="Shape 78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Elektromanyetik dalgalardır, boşlukta yayılırlar.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Dokularda hızlı </a:t>
            </a:r>
            <a:r>
              <a:rPr lang="en-US" sz="2400" b="0" i="0" u="none">
                <a:solidFill>
                  <a:srgbClr val="FF0000"/>
                </a:solidFill>
              </a:rPr>
              <a:t>ossilasyonlarla</a:t>
            </a:r>
            <a:r>
              <a:rPr lang="en-US" sz="2400" b="0" i="0" u="none">
                <a:solidFill>
                  <a:srgbClr val="000000"/>
                </a:solidFill>
              </a:rPr>
              <a:t> seyrederler belirgin iyon hareketine neden olmazlar dokuda ısı ortaya çıkmasına neden olurlar.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Isı: akım gücünün karesi, ısı iletkenin rezistansı ve akımın geçtiği süre ile doğru orantılıdır.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3200" b="1" i="0" u="none">
                <a:solidFill>
                  <a:srgbClr val="980000"/>
                </a:solidFill>
              </a:rPr>
              <a:t>KISA DALGA DİATERMİ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84" name="Shape 84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KDD 10-100MHz arasında frekansa sahip yüksek frekanslı sahiptir.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Dalga boyu 3-30m arasındadır. Tedavi frekansı 27.12MHz ve dalga boyu 11.06m akımlarla  22MHz frekans ve 7.5m dalga boyu cihazlar kullanılmaktadır.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2400" b="0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ts val="1440"/>
              <a:buFont typeface="Arial"/>
              <a:buChar char="■"/>
            </a:pPr>
            <a:r>
              <a:rPr lang="en-US" sz="2400" b="0" i="0" u="none">
                <a:solidFill>
                  <a:srgbClr val="000000"/>
                </a:solidFill>
              </a:rPr>
              <a:t>Kısa dalga diatermi uygulaması ile deri altı yağ dokusu 15°C , 4-5 cm derindeki kas dokusunda ise 4-6°C yükselir.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Isı meydana gelmesi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90" name="Shape 90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3200" b="0" i="0" u="none">
                <a:solidFill>
                  <a:srgbClr val="000000"/>
                </a:solidFill>
              </a:rPr>
              <a:t>	A) İyonik hareket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3200" b="0" i="0" u="none">
                <a:solidFill>
                  <a:srgbClr val="000000"/>
                </a:solidFill>
              </a:rPr>
              <a:t>	B) Dipol rotasyonu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r>
              <a:rPr lang="en-US" sz="3200" b="0" i="0" u="none">
                <a:solidFill>
                  <a:srgbClr val="000000"/>
                </a:solidFill>
              </a:rPr>
              <a:t>	C) Moleküler distorsiyon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İyonik hareket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+ ve – iyonlar elektromanyetik alan içinde ileri geri hareket etmek isterler ancak hızlı ossilasyonlar nedeniyle akım yönü sürekli değiştiğinden belirgin hareket olmaz, çok hafif vibrasyon ve ısı enerjisi ortaya çıkar.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Dipol rotasyonu 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Doku içinde bulunan dipoller iyonlar gibi sürekli değişen akım yönünde hareket etmeye çalışacak ve aralarında sürtünme kuvvetleri ısının açığa çıkmasına neden olacaktır.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Tahoma"/>
              <a:buNone/>
            </a:pPr>
            <a:r>
              <a:rPr lang="en-US" sz="4400" b="1" i="0" u="none">
                <a:solidFill>
                  <a:srgbClr val="980000"/>
                </a:solidFill>
              </a:rPr>
              <a:t>Moleküler distorsiyon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1312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Kutupları olmayan moleküllerin elektronları ossilasyonlarla birlikte yer değiştirecek ve moleküler hareket sonucunda ısı ortaya çıkacaktır.</a:t>
            </a:r>
            <a:endParaRPr/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ahoma"/>
              <a:buNone/>
            </a:pPr>
            <a:endParaRPr sz="3200" b="0" i="0" u="none">
              <a:solidFill>
                <a:srgbClr val="000000"/>
              </a:solidFill>
            </a:endParaRPr>
          </a:p>
          <a:p>
            <a:pPr marL="341312" marR="0" lvl="0" indent="-34131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CC"/>
              </a:buClr>
              <a:buSzPts val="1920"/>
              <a:buFont typeface="Arial"/>
              <a:buChar char="■"/>
            </a:pPr>
            <a:r>
              <a:rPr lang="en-US" sz="3200" b="0" i="0" u="none">
                <a:solidFill>
                  <a:srgbClr val="000000"/>
                </a:solidFill>
              </a:rPr>
              <a:t>Isı oluşmasında en çok iyonik hareketin en az moleküler distorsiyonun rolü vardır.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</Words>
  <Application>Microsoft Office PowerPoint</Application>
  <PresentationFormat>Ekran Gösterisi (4:3)</PresentationFormat>
  <Paragraphs>110</Paragraphs>
  <Slides>29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Simple Light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ayşegül</cp:lastModifiedBy>
  <cp:revision>1</cp:revision>
  <dcterms:modified xsi:type="dcterms:W3CDTF">2018-03-02T09:38:12Z</dcterms:modified>
</cp:coreProperties>
</file>