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63" r:id="rId6"/>
    <p:sldId id="264" r:id="rId7"/>
    <p:sldId id="259" r:id="rId8"/>
    <p:sldId id="260"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AA5AFC9-9238-4488-9F5B-B09B323DA457}"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A258D6-892B-4F94-8CAF-1C4AD534C922}"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364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AA5AFC9-9238-4488-9F5B-B09B323DA457}"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A258D6-892B-4F94-8CAF-1C4AD534C922}" type="slidenum">
              <a:rPr lang="tr-TR" smtClean="0"/>
              <a:t>‹#›</a:t>
            </a:fld>
            <a:endParaRPr lang="tr-TR"/>
          </a:p>
        </p:txBody>
      </p:sp>
    </p:spTree>
    <p:extLst>
      <p:ext uri="{BB962C8B-B14F-4D97-AF65-F5344CB8AC3E}">
        <p14:creationId xmlns:p14="http://schemas.microsoft.com/office/powerpoint/2010/main" val="2243177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AA5AFC9-9238-4488-9F5B-B09B323DA457}"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A258D6-892B-4F94-8CAF-1C4AD534C922}" type="slidenum">
              <a:rPr lang="tr-TR" smtClean="0"/>
              <a:t>‹#›</a:t>
            </a:fld>
            <a:endParaRPr lang="tr-TR"/>
          </a:p>
        </p:txBody>
      </p:sp>
    </p:spTree>
    <p:extLst>
      <p:ext uri="{BB962C8B-B14F-4D97-AF65-F5344CB8AC3E}">
        <p14:creationId xmlns:p14="http://schemas.microsoft.com/office/powerpoint/2010/main" val="1150714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AA5AFC9-9238-4488-9F5B-B09B323DA457}"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A258D6-892B-4F94-8CAF-1C4AD534C922}" type="slidenum">
              <a:rPr lang="tr-TR" smtClean="0"/>
              <a:t>‹#›</a:t>
            </a:fld>
            <a:endParaRPr lang="tr-TR"/>
          </a:p>
        </p:txBody>
      </p:sp>
    </p:spTree>
    <p:extLst>
      <p:ext uri="{BB962C8B-B14F-4D97-AF65-F5344CB8AC3E}">
        <p14:creationId xmlns:p14="http://schemas.microsoft.com/office/powerpoint/2010/main" val="3352373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AA5AFC9-9238-4488-9F5B-B09B323DA457}"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A258D6-892B-4F94-8CAF-1C4AD534C922}"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1567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AA5AFC9-9238-4488-9F5B-B09B323DA457}"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7A258D6-892B-4F94-8CAF-1C4AD534C922}" type="slidenum">
              <a:rPr lang="tr-TR" smtClean="0"/>
              <a:t>‹#›</a:t>
            </a:fld>
            <a:endParaRPr lang="tr-TR"/>
          </a:p>
        </p:txBody>
      </p:sp>
    </p:spTree>
    <p:extLst>
      <p:ext uri="{BB962C8B-B14F-4D97-AF65-F5344CB8AC3E}">
        <p14:creationId xmlns:p14="http://schemas.microsoft.com/office/powerpoint/2010/main" val="2687566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AA5AFC9-9238-4488-9F5B-B09B323DA457}" type="datetimeFigureOut">
              <a:rPr lang="tr-TR" smtClean="0"/>
              <a:t>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7A258D6-892B-4F94-8CAF-1C4AD534C922}" type="slidenum">
              <a:rPr lang="tr-TR" smtClean="0"/>
              <a:t>‹#›</a:t>
            </a:fld>
            <a:endParaRPr lang="tr-TR"/>
          </a:p>
        </p:txBody>
      </p:sp>
    </p:spTree>
    <p:extLst>
      <p:ext uri="{BB962C8B-B14F-4D97-AF65-F5344CB8AC3E}">
        <p14:creationId xmlns:p14="http://schemas.microsoft.com/office/powerpoint/2010/main" val="2764231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AA5AFC9-9238-4488-9F5B-B09B323DA457}" type="datetimeFigureOut">
              <a:rPr lang="tr-TR" smtClean="0"/>
              <a:t>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7A258D6-892B-4F94-8CAF-1C4AD534C922}" type="slidenum">
              <a:rPr lang="tr-TR" smtClean="0"/>
              <a:t>‹#›</a:t>
            </a:fld>
            <a:endParaRPr lang="tr-TR"/>
          </a:p>
        </p:txBody>
      </p:sp>
    </p:spTree>
    <p:extLst>
      <p:ext uri="{BB962C8B-B14F-4D97-AF65-F5344CB8AC3E}">
        <p14:creationId xmlns:p14="http://schemas.microsoft.com/office/powerpoint/2010/main" val="2896056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AA5AFC9-9238-4488-9F5B-B09B323DA457}" type="datetimeFigureOut">
              <a:rPr lang="tr-TR" smtClean="0"/>
              <a:t>7.05.2020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27A258D6-892B-4F94-8CAF-1C4AD534C922}" type="slidenum">
              <a:rPr lang="tr-TR" smtClean="0"/>
              <a:t>‹#›</a:t>
            </a:fld>
            <a:endParaRPr lang="tr-TR"/>
          </a:p>
        </p:txBody>
      </p:sp>
    </p:spTree>
    <p:extLst>
      <p:ext uri="{BB962C8B-B14F-4D97-AF65-F5344CB8AC3E}">
        <p14:creationId xmlns:p14="http://schemas.microsoft.com/office/powerpoint/2010/main" val="1120975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AA5AFC9-9238-4488-9F5B-B09B323DA457}" type="datetimeFigureOut">
              <a:rPr lang="tr-TR" smtClean="0"/>
              <a:t>7.05.2020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7A258D6-892B-4F94-8CAF-1C4AD534C922}" type="slidenum">
              <a:rPr lang="tr-TR" smtClean="0"/>
              <a:t>‹#›</a:t>
            </a:fld>
            <a:endParaRPr lang="tr-TR"/>
          </a:p>
        </p:txBody>
      </p:sp>
    </p:spTree>
    <p:extLst>
      <p:ext uri="{BB962C8B-B14F-4D97-AF65-F5344CB8AC3E}">
        <p14:creationId xmlns:p14="http://schemas.microsoft.com/office/powerpoint/2010/main" val="1418133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AA5AFC9-9238-4488-9F5B-B09B323DA457}"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7A258D6-892B-4F94-8CAF-1C4AD534C922}" type="slidenum">
              <a:rPr lang="tr-TR" smtClean="0"/>
              <a:t>‹#›</a:t>
            </a:fld>
            <a:endParaRPr lang="tr-TR"/>
          </a:p>
        </p:txBody>
      </p:sp>
    </p:spTree>
    <p:extLst>
      <p:ext uri="{BB962C8B-B14F-4D97-AF65-F5344CB8AC3E}">
        <p14:creationId xmlns:p14="http://schemas.microsoft.com/office/powerpoint/2010/main" val="1260432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AA5AFC9-9238-4488-9F5B-B09B323DA457}" type="datetimeFigureOut">
              <a:rPr lang="tr-TR" smtClean="0"/>
              <a:t>7.05.2020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7A258D6-892B-4F94-8CAF-1C4AD534C922}"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61243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MATERYALİZM</a:t>
            </a:r>
            <a:endParaRPr lang="tr-TR" dirty="0"/>
          </a:p>
        </p:txBody>
      </p:sp>
    </p:spTree>
    <p:extLst>
      <p:ext uri="{BB962C8B-B14F-4D97-AF65-F5344CB8AC3E}">
        <p14:creationId xmlns:p14="http://schemas.microsoft.com/office/powerpoint/2010/main" val="1246103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smtClean="0"/>
          </a:p>
          <a:p>
            <a:r>
              <a:rPr lang="tr-TR" dirty="0" smtClean="0"/>
              <a:t>Materyalizm her </a:t>
            </a:r>
            <a:r>
              <a:rPr lang="tr-TR" dirty="0"/>
              <a:t>şeyin </a:t>
            </a:r>
            <a:r>
              <a:rPr lang="tr-TR" i="1" dirty="0" smtClean="0"/>
              <a:t>madde </a:t>
            </a:r>
            <a:r>
              <a:rPr lang="tr-TR" dirty="0" smtClean="0"/>
              <a:t>den </a:t>
            </a:r>
            <a:r>
              <a:rPr lang="tr-TR" dirty="0"/>
              <a:t>oluştuğunu ve </a:t>
            </a:r>
            <a:r>
              <a:rPr lang="tr-TR" dirty="0" smtClean="0"/>
              <a:t>bilinç</a:t>
            </a:r>
            <a:r>
              <a:rPr lang="tr-TR" dirty="0"/>
              <a:t> de dahil olmak üzere bütün </a:t>
            </a:r>
            <a:r>
              <a:rPr lang="tr-TR" dirty="0" smtClean="0"/>
              <a:t>görüngülerin</a:t>
            </a:r>
            <a:r>
              <a:rPr lang="tr-TR" dirty="0"/>
              <a:t> maddi etkileşimler sonucu oluştuğunu öne süren, a </a:t>
            </a:r>
            <a:r>
              <a:rPr lang="tr-TR" dirty="0" err="1"/>
              <a:t>priori</a:t>
            </a:r>
            <a:r>
              <a:rPr lang="tr-TR" dirty="0"/>
              <a:t> olan hiçbir metafiziksel kavramı kabul etmeyen felsefe </a:t>
            </a:r>
            <a:r>
              <a:rPr lang="tr-TR" dirty="0" smtClean="0"/>
              <a:t>kuramıdır.</a:t>
            </a:r>
          </a:p>
          <a:p>
            <a:r>
              <a:rPr lang="tr-TR" dirty="0" smtClean="0"/>
              <a:t>Temsilcileri;</a:t>
            </a:r>
          </a:p>
          <a:p>
            <a:r>
              <a:rPr lang="tr-TR" dirty="0" smtClean="0"/>
              <a:t> 1. Karl </a:t>
            </a:r>
            <a:r>
              <a:rPr lang="tr-TR" dirty="0" err="1" smtClean="0"/>
              <a:t>Marx</a:t>
            </a:r>
            <a:r>
              <a:rPr lang="tr-TR" dirty="0" smtClean="0"/>
              <a:t> </a:t>
            </a:r>
          </a:p>
          <a:p>
            <a:pPr marL="0" indent="0">
              <a:buNone/>
            </a:pPr>
            <a:r>
              <a:rPr lang="tr-TR" dirty="0"/>
              <a:t> </a:t>
            </a:r>
            <a:r>
              <a:rPr lang="tr-TR" dirty="0" smtClean="0"/>
              <a:t> 2. </a:t>
            </a:r>
            <a:r>
              <a:rPr lang="tr-TR" dirty="0" err="1" smtClean="0"/>
              <a:t>Feuarbach</a:t>
            </a:r>
            <a:endParaRPr lang="tr-TR" dirty="0" smtClean="0"/>
          </a:p>
          <a:p>
            <a:pPr marL="0" indent="0">
              <a:buNone/>
            </a:pPr>
            <a:r>
              <a:rPr lang="tr-TR" dirty="0" smtClean="0"/>
              <a:t>  3. Engels</a:t>
            </a:r>
          </a:p>
        </p:txBody>
      </p:sp>
    </p:spTree>
    <p:extLst>
      <p:ext uri="{BB962C8B-B14F-4D97-AF65-F5344CB8AC3E}">
        <p14:creationId xmlns:p14="http://schemas.microsoft.com/office/powerpoint/2010/main" val="693822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KARL MARX</a:t>
            </a:r>
            <a:endParaRPr lang="tr-TR" dirty="0"/>
          </a:p>
        </p:txBody>
      </p:sp>
      <p:sp>
        <p:nvSpPr>
          <p:cNvPr id="3" name="İçerik Yer Tutucusu 2"/>
          <p:cNvSpPr>
            <a:spLocks noGrp="1"/>
          </p:cNvSpPr>
          <p:nvPr>
            <p:ph idx="1"/>
          </p:nvPr>
        </p:nvSpPr>
        <p:spPr/>
        <p:txBody>
          <a:bodyPr/>
          <a:lstStyle/>
          <a:p>
            <a:r>
              <a:rPr lang="tr-TR" dirty="0"/>
              <a:t> </a:t>
            </a:r>
            <a:r>
              <a:rPr lang="tr-TR" dirty="0" err="1"/>
              <a:t>Marx</a:t>
            </a:r>
            <a:r>
              <a:rPr lang="tr-TR" dirty="0"/>
              <a:t> sadece bir felsefeci ya da </a:t>
            </a:r>
            <a:r>
              <a:rPr lang="tr-TR" dirty="0" err="1"/>
              <a:t>diyalektikçi</a:t>
            </a:r>
            <a:r>
              <a:rPr lang="tr-TR" dirty="0"/>
              <a:t> değil daha sonraki sosyal teoriyi fazlasıyla etkileyecek bir tarihsel gelişme öğretisi ortaya koyan bir sosyal bilimcidir. Onun tarihsel materyalizmi toplumsal değişmenin nedenleriyle ilgili doğrulanabilir bir teori olmayı amaçlar. Materyalizm, ona göre, sosyal eleştiri ve toplumsal değişmeyle yakından ilişkilidir. Nitekim materyalizmin </a:t>
            </a:r>
            <a:r>
              <a:rPr lang="tr-TR" dirty="0" err="1"/>
              <a:t>Marx’ın</a:t>
            </a:r>
            <a:r>
              <a:rPr lang="tr-TR" dirty="0"/>
              <a:t> en fazla önemsediği yönü, onun duyu deneyimini önemsememe ya da göz ardı etme yönündeki idealist teşebbüsleri reddetmesinden oluşur. </a:t>
            </a:r>
            <a:r>
              <a:rPr lang="tr-TR" dirty="0" err="1"/>
              <a:t>Marx</a:t>
            </a:r>
            <a:r>
              <a:rPr lang="tr-TR" dirty="0"/>
              <a:t>, duyu deneyiminin bağımsız bir dış dünyanın varoluşunu ortaya koyamayacağını savunan felsefelerde samimiyetsiz ve sorumsuz bir şeyler bulunduğu </a:t>
            </a:r>
            <a:r>
              <a:rPr lang="tr-TR" dirty="0" smtClean="0"/>
              <a:t>kanaatindedir.</a:t>
            </a:r>
            <a:r>
              <a:rPr lang="tr-TR" dirty="0"/>
              <a:t> (Ahmet Cevizci, Felsefe Tarihi, Say Yayınları 2009 </a:t>
            </a:r>
            <a:r>
              <a:rPr lang="tr-TR" dirty="0" smtClean="0"/>
              <a:t>s.501.)</a:t>
            </a:r>
            <a:endParaRPr lang="tr-TR" dirty="0"/>
          </a:p>
          <a:p>
            <a:endParaRPr lang="tr-TR" dirty="0"/>
          </a:p>
        </p:txBody>
      </p:sp>
    </p:spTree>
    <p:extLst>
      <p:ext uri="{BB962C8B-B14F-4D97-AF65-F5344CB8AC3E}">
        <p14:creationId xmlns:p14="http://schemas.microsoft.com/office/powerpoint/2010/main" val="3335181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Marx</a:t>
            </a:r>
            <a:r>
              <a:rPr lang="tr-TR" dirty="0"/>
              <a:t>, spekülatif felsefe ya da metafiziği, dünya ve toplumla ilgili hakikatlerin sadece ampirik bilimsel yöntemlerle keşfedilebileceği gerekçesiyle reddeder. O, şu halde dünyanın duyu deneyimine dayanmayan bilgisinin imkânını açıkça yadsıdığı için pozitivist biri </a:t>
            </a:r>
            <a:r>
              <a:rPr lang="tr-TR" dirty="0" smtClean="0"/>
              <a:t>olmak durumundadır. Bundan dolayı, </a:t>
            </a:r>
            <a:r>
              <a:rPr lang="tr-TR" dirty="0" err="1" smtClean="0"/>
              <a:t>Marx’ın</a:t>
            </a:r>
            <a:r>
              <a:rPr lang="tr-TR" dirty="0" smtClean="0"/>
              <a:t> dünya ya da varlıkla ilgili görüşü </a:t>
            </a:r>
            <a:r>
              <a:rPr lang="tr-TR" dirty="0" err="1" smtClean="0"/>
              <a:t>doğalcı</a:t>
            </a:r>
            <a:r>
              <a:rPr lang="tr-TR" dirty="0" smtClean="0"/>
              <a:t> bir anlayışı ifade eder ve o, dinin ya da doğaüstücülüğün her şekline karşı çıkar.  </a:t>
            </a:r>
            <a:r>
              <a:rPr lang="tr-TR" dirty="0" err="1" smtClean="0"/>
              <a:t>Marx</a:t>
            </a:r>
            <a:r>
              <a:rPr lang="tr-TR" dirty="0" smtClean="0"/>
              <a:t>, yine </a:t>
            </a:r>
            <a:r>
              <a:rPr lang="tr-TR" dirty="0" err="1" smtClean="0"/>
              <a:t>Feuerbach’ın</a:t>
            </a:r>
            <a:r>
              <a:rPr lang="tr-TR" dirty="0" smtClean="0"/>
              <a:t> etkisiyle, Tanrıya iman etmenin, ahiret hayatına, cennet ve cehenneme inanmanın akıl yoluyla temellendirilemeyeceğini, ama hayatları sosyal düzen tarafından engellenen insanların bastırılan ihtiyaçları ve ertelenen ümitleri yoluyla açıklanabileceğini savunur. Dolayısıyla da insanların maddi bedenlerle bir şekilde bir araya gelmiş </a:t>
            </a:r>
            <a:r>
              <a:rPr lang="tr-TR" dirty="0" err="1" smtClean="0"/>
              <a:t>cisimsel</a:t>
            </a:r>
            <a:r>
              <a:rPr lang="tr-TR" dirty="0" smtClean="0"/>
              <a:t> olmayan ruhlar olduğu görüşüne de şiddetle karşı çıkar. </a:t>
            </a:r>
            <a:r>
              <a:rPr lang="tr-TR" dirty="0" err="1" smtClean="0"/>
              <a:t>Marx’a</a:t>
            </a:r>
            <a:r>
              <a:rPr lang="tr-TR" dirty="0" smtClean="0"/>
              <a:t> göre, gerçekte doğaüstücülüğün bir kalıntısından başka hiçbir şey olmayan </a:t>
            </a:r>
            <a:r>
              <a:rPr lang="tr-TR" dirty="0" err="1" smtClean="0"/>
              <a:t>psikofiziksel</a:t>
            </a:r>
            <a:r>
              <a:rPr lang="tr-TR" dirty="0" smtClean="0"/>
              <a:t> düalizmin söz konusu doğaüstücülükle birlikte reddedilmesi gerekmekteydi. </a:t>
            </a:r>
            <a:r>
              <a:rPr lang="tr-TR" dirty="0"/>
              <a:t>(Ahmet Cevizci, Felsefe Tarihi, Say Yayınları 2009 </a:t>
            </a:r>
            <a:r>
              <a:rPr lang="tr-TR" dirty="0" smtClean="0"/>
              <a:t>s.501-502.)</a:t>
            </a:r>
            <a:endParaRPr lang="tr-TR" dirty="0"/>
          </a:p>
        </p:txBody>
      </p:sp>
    </p:spTree>
    <p:extLst>
      <p:ext uri="{BB962C8B-B14F-4D97-AF65-F5344CB8AC3E}">
        <p14:creationId xmlns:p14="http://schemas.microsoft.com/office/powerpoint/2010/main" val="1026265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Marx’ın</a:t>
            </a:r>
            <a:r>
              <a:rPr lang="tr-TR" dirty="0"/>
              <a:t> oldukça genel bir çerçeveye oturan söz konusu materyalizminin, biraz daha özgül bir tarzda ele alındığında, daha önceki materyalistlerin ve </a:t>
            </a:r>
            <a:r>
              <a:rPr lang="tr-TR" dirty="0" err="1"/>
              <a:t>doğalcıların</a:t>
            </a:r>
            <a:r>
              <a:rPr lang="tr-TR" dirty="0"/>
              <a:t> teorilerinden, gerek yönelim gerekse öğreti olarak çok keskin bir biçimde farklılık gösterdiği söylenebilir. Buna göre, </a:t>
            </a:r>
            <a:r>
              <a:rPr lang="tr-TR" dirty="0" err="1"/>
              <a:t>Marx’ın</a:t>
            </a:r>
            <a:r>
              <a:rPr lang="tr-TR" dirty="0"/>
              <a:t> esas ilgisinin insan ve toplum olduğu yerde </a:t>
            </a:r>
            <a:r>
              <a:rPr lang="tr-TR" dirty="0" err="1"/>
              <a:t>Demokritos</a:t>
            </a:r>
            <a:r>
              <a:rPr lang="tr-TR" dirty="0"/>
              <a:t>, </a:t>
            </a:r>
            <a:r>
              <a:rPr lang="tr-TR" dirty="0" err="1"/>
              <a:t>Zenon</a:t>
            </a:r>
            <a:r>
              <a:rPr lang="tr-TR" dirty="0"/>
              <a:t> ve </a:t>
            </a:r>
            <a:r>
              <a:rPr lang="tr-TR" dirty="0" err="1"/>
              <a:t>Epiküros</a:t>
            </a:r>
            <a:r>
              <a:rPr lang="tr-TR" dirty="0"/>
              <a:t> gibi ilk materyalistlerin spekülasyonları fiziki dünyanın doğası ya da yapısıyla </a:t>
            </a:r>
            <a:r>
              <a:rPr lang="tr-TR" dirty="0" smtClean="0"/>
              <a:t>ilgiliydi.</a:t>
            </a:r>
            <a:r>
              <a:rPr lang="tr-TR" dirty="0"/>
              <a:t> (Ahmet Cevizci, Felsefe Tarihi, Say Yayınları 2009 </a:t>
            </a:r>
            <a:r>
              <a:rPr lang="tr-TR" dirty="0" smtClean="0"/>
              <a:t>s.502</a:t>
            </a:r>
            <a:r>
              <a:rPr lang="tr-TR" dirty="0"/>
              <a:t>.)</a:t>
            </a:r>
          </a:p>
          <a:p>
            <a:endParaRPr lang="tr-TR" dirty="0"/>
          </a:p>
        </p:txBody>
      </p:sp>
    </p:spTree>
    <p:extLst>
      <p:ext uri="{BB962C8B-B14F-4D97-AF65-F5344CB8AC3E}">
        <p14:creationId xmlns:p14="http://schemas.microsoft.com/office/powerpoint/2010/main" val="694492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 </a:t>
            </a:r>
            <a:r>
              <a:rPr lang="tr-TR" dirty="0" err="1"/>
              <a:t>Marx</a:t>
            </a:r>
            <a:r>
              <a:rPr lang="tr-TR" dirty="0"/>
              <a:t> bir toplumsal sistem içinde belli öğeleri birbirinden ayırır: (1) İnsanların kendileriyle hayat için gerekli araçları sağladıkları aletlerden, beceri ve tekniklerden meydana gelen “üretim güçleri”; (2) üretenlerin üretim sürecinde birbirlerine bağlanma biçimlerinden oluşan ve “toplumun ekonomik yapısını” oluşturan “üretim ilişkileri”. </a:t>
            </a:r>
            <a:r>
              <a:rPr lang="tr-TR" dirty="0" err="1"/>
              <a:t>Marx’ın</a:t>
            </a:r>
            <a:r>
              <a:rPr lang="tr-TR" dirty="0"/>
              <a:t> kimi yazılarına ve bu yazılar üzerine inşa olunan yorumlara göre, bu ikisinden sadece birincisi, diğer bazı yazılarına ve alternatif yorumlara göre de ikisi birlikte, yani üretim güçlerine ek olarak üretim ilişkileri ya da başka bir deyişle, teknoloji ve iktisat temel sosyal belirleyiciler olmak durumundadır. (3) Toplumun hukuki ve politik kurumları ve nihayet (4) toplumun üyelerinin kendilerini ve birbirleriyle olan ilişkilerini kendileri aracılığıyla düşündükleri düşünceler, düşünsel alışkanlıklar ve idealler. </a:t>
            </a:r>
            <a:r>
              <a:rPr lang="tr-TR" dirty="0" err="1"/>
              <a:t>Marx</a:t>
            </a:r>
            <a:r>
              <a:rPr lang="tr-TR" dirty="0"/>
              <a:t>, bu sonuncuların yani düşüncelerin toplumsal gerçekliğin tahrif edilmiş resimleri olduğunu düşünür ve onları “ideolojiler” olarak tanımlar. . (Ahmet Cevizci, Felsefe Tarihi, Say Yayınları 2009 </a:t>
            </a:r>
            <a:r>
              <a:rPr lang="tr-TR" dirty="0" smtClean="0"/>
              <a:t>s.503.)</a:t>
            </a:r>
            <a:endParaRPr lang="tr-TR" dirty="0"/>
          </a:p>
          <a:p>
            <a:endParaRPr lang="tr-TR" dirty="0"/>
          </a:p>
        </p:txBody>
      </p:sp>
    </p:spTree>
    <p:extLst>
      <p:ext uri="{BB962C8B-B14F-4D97-AF65-F5344CB8AC3E}">
        <p14:creationId xmlns:p14="http://schemas.microsoft.com/office/powerpoint/2010/main" val="3447264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Ludwig </a:t>
            </a:r>
            <a:r>
              <a:rPr lang="tr-TR" dirty="0" err="1"/>
              <a:t>Feuerbach</a:t>
            </a:r>
            <a:endParaRPr lang="tr-TR" dirty="0"/>
          </a:p>
        </p:txBody>
      </p:sp>
      <p:sp>
        <p:nvSpPr>
          <p:cNvPr id="3" name="İçerik Yer Tutucusu 2"/>
          <p:cNvSpPr>
            <a:spLocks noGrp="1"/>
          </p:cNvSpPr>
          <p:nvPr>
            <p:ph idx="1"/>
          </p:nvPr>
        </p:nvSpPr>
        <p:spPr/>
        <p:txBody>
          <a:bodyPr/>
          <a:lstStyle/>
          <a:p>
            <a:endParaRPr lang="tr-TR" dirty="0" smtClean="0"/>
          </a:p>
          <a:p>
            <a:r>
              <a:rPr lang="tr-TR" dirty="0" smtClean="0"/>
              <a:t>19</a:t>
            </a:r>
            <a:r>
              <a:rPr lang="tr-TR" dirty="0"/>
              <a:t>. yüzyılın bilimci, ilerlemeci ve Aydınlanmacı kanadında bulunan filozoflardan biri olarak karşımıza çıkar. O da dine ve </a:t>
            </a:r>
            <a:r>
              <a:rPr lang="tr-TR" dirty="0" err="1"/>
              <a:t>Hegelci</a:t>
            </a:r>
            <a:r>
              <a:rPr lang="tr-TR" dirty="0"/>
              <a:t> idealizme ilişkin ayrıntılı çözümlemeleriyle, </a:t>
            </a:r>
            <a:r>
              <a:rPr lang="tr-TR" dirty="0" err="1"/>
              <a:t>Comte’un</a:t>
            </a:r>
            <a:r>
              <a:rPr lang="tr-TR" dirty="0"/>
              <a:t> teolojik, metafiziksel ve bilimselden oluşan üç adımlı ilerleme modelini tekrarlar. </a:t>
            </a:r>
            <a:r>
              <a:rPr lang="tr-TR" dirty="0" err="1"/>
              <a:t>Feuerbach</a:t>
            </a:r>
            <a:r>
              <a:rPr lang="tr-TR" dirty="0"/>
              <a:t> ikinci olarak, 19. yüzyıl Alman felsefesinin en azından bir boyutuyla idealizmden materyalizme dönüşündeki ya da en azından </a:t>
            </a:r>
            <a:r>
              <a:rPr lang="tr-TR" dirty="0" err="1"/>
              <a:t>Hegel’den</a:t>
            </a:r>
            <a:r>
              <a:rPr lang="tr-TR" dirty="0"/>
              <a:t> </a:t>
            </a:r>
            <a:r>
              <a:rPr lang="tr-TR" dirty="0" err="1"/>
              <a:t>Marx’a</a:t>
            </a:r>
            <a:r>
              <a:rPr lang="tr-TR" dirty="0"/>
              <a:t> geçişteki en temel uğrağı oluşturmak bakımından önem taşır. </a:t>
            </a:r>
            <a:r>
              <a:rPr lang="tr-TR" dirty="0" err="1"/>
              <a:t>Marx’ın</a:t>
            </a:r>
            <a:r>
              <a:rPr lang="tr-TR" dirty="0"/>
              <a:t> düşüncesi için harekete geçirici veya itici bir güç oluşturan </a:t>
            </a:r>
            <a:r>
              <a:rPr lang="tr-TR" dirty="0" err="1"/>
              <a:t>Feuerbach</a:t>
            </a:r>
            <a:r>
              <a:rPr lang="tr-TR" dirty="0"/>
              <a:t>, üçüncü olarak ve esasında yüzyıl düşüncesinin en önemli temalarından birini meydana getiren yabancılaşma konusundaki özgün görüşleriyle önemli bir yer tutar</a:t>
            </a:r>
            <a:r>
              <a:rPr lang="tr-TR" dirty="0" smtClean="0"/>
              <a:t>.</a:t>
            </a:r>
            <a:r>
              <a:rPr lang="tr-TR" dirty="0"/>
              <a:t> (Ahmet Cevizci, Felsefe Tarihi, Say Yayınları 2009 </a:t>
            </a:r>
            <a:r>
              <a:rPr lang="tr-TR" dirty="0" smtClean="0"/>
              <a:t>s.496.)</a:t>
            </a:r>
            <a:endParaRPr lang="tr-TR" dirty="0"/>
          </a:p>
          <a:p>
            <a:endParaRPr lang="tr-TR" dirty="0"/>
          </a:p>
        </p:txBody>
      </p:sp>
    </p:spTree>
    <p:extLst>
      <p:ext uri="{BB962C8B-B14F-4D97-AF65-F5344CB8AC3E}">
        <p14:creationId xmlns:p14="http://schemas.microsoft.com/office/powerpoint/2010/main" val="3908796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Feuerbach</a:t>
            </a:r>
            <a:r>
              <a:rPr lang="tr-TR" dirty="0"/>
              <a:t>, insana yönelik ilgisi dahilinde, insanı anlamanın yeni ve dolaylı bir yolunu bulmuş, insana onun bizzat kendisinin yarattığına inandığı din yoluyla bakmanın önemini vurgulamış olan kişidir. İşte bu açıdan bakıldığında, onun en önemli başarısının bir din çözümlemesinden, özel olarak Hıristiyanlığa, genel olarak da dinin kendisine ilişkin analizden meydana geldiği söylenebilir. (Ahmet Cevizci, Felsefe Tarihi, Say Yayınları 2009 s.496.)</a:t>
            </a:r>
          </a:p>
          <a:p>
            <a:endParaRPr lang="tr-TR" dirty="0"/>
          </a:p>
        </p:txBody>
      </p:sp>
    </p:spTree>
    <p:extLst>
      <p:ext uri="{BB962C8B-B14F-4D97-AF65-F5344CB8AC3E}">
        <p14:creationId xmlns:p14="http://schemas.microsoft.com/office/powerpoint/2010/main" val="480257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Feuerbach</a:t>
            </a:r>
            <a:r>
              <a:rPr lang="tr-TR" dirty="0"/>
              <a:t> için de insan, dünyanın merkezinde bulunur. “İnsan varlığının bütün bir evrene bilgisel yönelimin nesnesi –çünkü bütün bir kozmosu sadece kozmopolit bir varlık konu alabilir– olarak sahip olması dolayısıyla, artık tikel ve öznel olmayıp, evrensel bir varlık olduğunu” söyleyen </a:t>
            </a:r>
            <a:r>
              <a:rPr lang="tr-TR" dirty="0" err="1"/>
              <a:t>Feuerbach’a</a:t>
            </a:r>
            <a:r>
              <a:rPr lang="tr-TR" dirty="0"/>
              <a:t> göre, felsefenin bir bilim, yani antropoloji haline gelmeye ihtiyacı </a:t>
            </a:r>
            <a:r>
              <a:rPr lang="tr-TR" dirty="0" smtClean="0"/>
              <a:t>vardır.</a:t>
            </a:r>
            <a:r>
              <a:rPr lang="tr-TR" dirty="0"/>
              <a:t> (Ahmet Cevizci, Felsefe Tarihi, Say Yayınları 2009 s.496.)</a:t>
            </a:r>
          </a:p>
          <a:p>
            <a:endParaRPr lang="tr-TR" dirty="0"/>
          </a:p>
        </p:txBody>
      </p:sp>
    </p:spTree>
    <p:extLst>
      <p:ext uri="{BB962C8B-B14F-4D97-AF65-F5344CB8AC3E}">
        <p14:creationId xmlns:p14="http://schemas.microsoft.com/office/powerpoint/2010/main" val="2629938699"/>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195</TotalTime>
  <Words>829</Words>
  <Application>Microsoft Office PowerPoint</Application>
  <PresentationFormat>Geniş ekran</PresentationFormat>
  <Paragraphs>17</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Calibri</vt:lpstr>
      <vt:lpstr>Calibri Light</vt:lpstr>
      <vt:lpstr>Geçmişe bakış</vt:lpstr>
      <vt:lpstr>MATERYALİZM</vt:lpstr>
      <vt:lpstr>PowerPoint Sunusu</vt:lpstr>
      <vt:lpstr>KARL MARX</vt:lpstr>
      <vt:lpstr>PowerPoint Sunusu</vt:lpstr>
      <vt:lpstr>PowerPoint Sunusu</vt:lpstr>
      <vt:lpstr>PowerPoint Sunusu</vt:lpstr>
      <vt:lpstr>Ludwig Feuerbach</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MATERYALİZM</dc:title>
  <dc:creator>ZEHRA</dc:creator>
  <cp:lastModifiedBy>ZEHRA</cp:lastModifiedBy>
  <cp:revision>6</cp:revision>
  <dcterms:created xsi:type="dcterms:W3CDTF">2020-05-07T15:28:29Z</dcterms:created>
  <dcterms:modified xsi:type="dcterms:W3CDTF">2020-05-07T18:43:37Z</dcterms:modified>
</cp:coreProperties>
</file>