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150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0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0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2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52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1527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528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52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B3B9FD-9860-4479-BE06-80E4B2CFB0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5" grpId="0"/>
      <p:bldP spid="21526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152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152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0EBA1-AA39-4E6D-8A28-BCA3DB8908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38DBF-2FA4-47C3-987C-5DA2C3770A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90EA4-0FF0-4C24-BCBF-2716DCEF1D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D71A7-F68F-4409-A011-A60FE67059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A1D6B-D2B2-482E-B169-A4A97B1335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1A3E3-1C6E-4D77-A936-2AA47AB6E7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DBFCA-9EE1-4C16-B5C5-2FC5D3D4D2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D7BD2-19FB-4E36-A6FF-102B3710F8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CA8FE-FF3F-4985-806A-913C4A4543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EBFD3-037D-4AA3-958D-5E6C023455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0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50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0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50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050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050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71B0DE6-D373-4B8F-A43A-A2ADD4DA07F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1" grpId="0"/>
      <p:bldP spid="20502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0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Спряжение глагола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dirty="0"/>
              <a:t>Особенности спряжения глаголов в русском языке</a:t>
            </a:r>
            <a:r>
              <a:rPr lang="ru-RU" sz="4000" dirty="0" smtClean="0"/>
              <a:t>.</a:t>
            </a:r>
            <a:endParaRPr lang="tr-TR" sz="4000" dirty="0" smtClean="0"/>
          </a:p>
          <a:p>
            <a:r>
              <a:rPr lang="tr-TR" dirty="0" smtClean="0"/>
              <a:t>	https</a:t>
            </a:r>
            <a:r>
              <a:rPr lang="tr-TR" dirty="0"/>
              <a:t>://allyslide.com/viewer/16928_prezentaciya-na-temu-spryazhenie-glagola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Закрепление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-Задание №1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Проспрягать глаголы, выделить окончание, определить спряжение.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/>
              <a:t>Просить, сказать, тереть, брить.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/>
              <a:t>-</a:t>
            </a:r>
            <a:r>
              <a:rPr lang="ru-RU" sz="2400"/>
              <a:t>Задание №2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Переписать, ставя глаголы в нужной форме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настоящего времени, выделить окончание.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1.Сосны вершинами(махать) приветно.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2.Лиловая занавеска чуть-чуть(колыхаться) от ветра.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3.(Сыпать) спелые орехи мне орешник в кузовок.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4.Не пенится море, не (плескать) волна.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5.Мороз слегка (щипать) за щёки.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Подведение итогов урока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Итак, какую тему мы сегодня изучили?</a:t>
            </a:r>
          </a:p>
          <a:p>
            <a:pPr>
              <a:buFont typeface="Wingdings" pitchFamily="2" charset="2"/>
              <a:buNone/>
            </a:pPr>
            <a:r>
              <a:rPr lang="ru-RU"/>
              <a:t>Что такое склонение и спряжение?</a:t>
            </a:r>
          </a:p>
          <a:p>
            <a:pPr>
              <a:buFont typeface="Wingdings" pitchFamily="2" charset="2"/>
              <a:buNone/>
            </a:pPr>
            <a:r>
              <a:rPr lang="ru-RU"/>
              <a:t>Какие глаголы относятся к </a:t>
            </a:r>
            <a:r>
              <a:rPr lang="en-US"/>
              <a:t>I </a:t>
            </a:r>
            <a:r>
              <a:rPr lang="ru-RU"/>
              <a:t>и </a:t>
            </a:r>
            <a:r>
              <a:rPr lang="en-US"/>
              <a:t>II </a:t>
            </a:r>
            <a:r>
              <a:rPr lang="ru-RU"/>
              <a:t>спряжению?</a:t>
            </a:r>
          </a:p>
          <a:p>
            <a:pPr>
              <a:buFont typeface="Wingdings" pitchFamily="2" charset="2"/>
              <a:buNone/>
            </a:pPr>
            <a:r>
              <a:rPr lang="ru-RU"/>
              <a:t>Сегодня на уроке мы провели лингвистический анализ исконно русских глаголов, дали историческую справку.</a:t>
            </a:r>
          </a:p>
          <a:p>
            <a:pPr>
              <a:buFont typeface="Wingdings" pitchFamily="2" charset="2"/>
              <a:buNone/>
            </a:pPr>
            <a:r>
              <a:rPr lang="ru-RU"/>
              <a:t>Закрепили полученные знания на практике.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Домашнее задание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1.Выучить теоретический материал.</a:t>
            </a:r>
          </a:p>
          <a:p>
            <a:pPr>
              <a:buFont typeface="Wingdings" pitchFamily="2" charset="2"/>
              <a:buNone/>
            </a:pPr>
            <a:r>
              <a:rPr lang="ru-RU"/>
              <a:t>2.Выполнить упражнение № 441 на странице 169 по заданию.</a:t>
            </a:r>
          </a:p>
          <a:p>
            <a:pPr>
              <a:buFont typeface="Wingdings" pitchFamily="2" charset="2"/>
              <a:buNone/>
            </a:pPr>
            <a:r>
              <a:rPr lang="ru-RU"/>
              <a:t>3. Пять глаголов из данного номера проспрягать, выделяя окончания.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Языковая разминка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1.Сделать синтаксический разбор предложения, расставить пропущенные знаки препинания.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-</a:t>
            </a:r>
            <a:r>
              <a:rPr lang="ru-RU" sz="2800"/>
              <a:t>Нес..тся Терек волнами точ..т дикий берег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 клокоч..т вокруг огромных скал.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- Ноч.. стел..т тень и влажный берег студ..т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   ночь тян..т свой невод золотой.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/>
              <a:t>От чего зависит выбор гласной в окончании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/>
              <a:t>глагола?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Повторение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/>
              <a:t>Что такое глагол?</a:t>
            </a:r>
          </a:p>
          <a:p>
            <a:r>
              <a:rPr lang="ru-RU" b="1" i="1"/>
              <a:t>Какие морфологические категории присуще только глаголу?</a:t>
            </a:r>
            <a:endParaRPr lang="en-US" b="1" i="1"/>
          </a:p>
          <a:p>
            <a:r>
              <a:rPr lang="ru-RU" b="1" i="1"/>
              <a:t>Что такое переходность-непереходность, возвратность-невозвратность глагола?</a:t>
            </a:r>
          </a:p>
          <a:p>
            <a:pPr>
              <a:buFont typeface="Wingdings" pitchFamily="2" charset="2"/>
              <a:buNone/>
            </a:pPr>
            <a:endParaRPr lang="ru-RU" b="1" i="1"/>
          </a:p>
          <a:p>
            <a:pPr>
              <a:buFont typeface="Wingdings" pitchFamily="2" charset="2"/>
              <a:buNone/>
            </a:pPr>
            <a:endParaRPr lang="ru-RU" b="1" i="1"/>
          </a:p>
          <a:p>
            <a:endParaRPr lang="ru-RU" b="1" i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Новая тема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/>
              <a:t>Что такое склонение?</a:t>
            </a:r>
          </a:p>
          <a:p>
            <a:pPr>
              <a:buFont typeface="Wingdings" pitchFamily="2" charset="2"/>
              <a:buNone/>
            </a:pPr>
            <a:r>
              <a:rPr lang="ru-RU" b="1" i="1"/>
              <a:t> Спряжение-это изменение глагола по лицам и числам.</a:t>
            </a:r>
          </a:p>
          <a:p>
            <a:pPr>
              <a:buFont typeface="Wingdings" pitchFamily="2" charset="2"/>
              <a:buNone/>
            </a:pPr>
            <a:r>
              <a:rPr lang="ru-RU"/>
              <a:t>В русском языке выделяются глаголы </a:t>
            </a:r>
            <a:r>
              <a:rPr lang="en-US" i="1"/>
              <a:t>I </a:t>
            </a:r>
            <a:r>
              <a:rPr lang="ru-RU" i="1"/>
              <a:t>и </a:t>
            </a:r>
            <a:r>
              <a:rPr lang="en-US" i="1"/>
              <a:t>II </a:t>
            </a:r>
            <a:r>
              <a:rPr lang="ru-RU" i="1"/>
              <a:t>спряжения, а также разноспрягаемые глаголы.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Глаголы </a:t>
            </a:r>
            <a:r>
              <a:rPr lang="en-US"/>
              <a:t>I </a:t>
            </a:r>
            <a:r>
              <a:rPr lang="ru-RU"/>
              <a:t>спряжения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                               Думать</a:t>
            </a:r>
          </a:p>
          <a:p>
            <a:pPr>
              <a:buFont typeface="Wingdings" pitchFamily="2" charset="2"/>
              <a:buNone/>
            </a:pPr>
            <a:r>
              <a:rPr lang="ru-RU"/>
              <a:t>  Ед.ч.                                                    Мн.ч</a:t>
            </a:r>
          </a:p>
          <a:p>
            <a:pPr>
              <a:buFont typeface="Wingdings" pitchFamily="2" charset="2"/>
              <a:buNone/>
            </a:pPr>
            <a:r>
              <a:rPr lang="ru-RU"/>
              <a:t>1л. Дума</a:t>
            </a:r>
            <a:r>
              <a:rPr lang="ru-RU" b="1"/>
              <a:t>ю                                           </a:t>
            </a:r>
            <a:r>
              <a:rPr lang="ru-RU"/>
              <a:t>дума</a:t>
            </a:r>
            <a:r>
              <a:rPr lang="ru-RU" b="1"/>
              <a:t>ем</a:t>
            </a:r>
          </a:p>
          <a:p>
            <a:pPr>
              <a:buFont typeface="Wingdings" pitchFamily="2" charset="2"/>
              <a:buNone/>
            </a:pPr>
            <a:r>
              <a:rPr lang="ru-RU"/>
              <a:t>2л. Дума</a:t>
            </a:r>
            <a:r>
              <a:rPr lang="ru-RU" b="1"/>
              <a:t>ешь                                      </a:t>
            </a:r>
            <a:r>
              <a:rPr lang="ru-RU"/>
              <a:t>дума</a:t>
            </a:r>
            <a:r>
              <a:rPr lang="ru-RU" b="1"/>
              <a:t>ете</a:t>
            </a:r>
          </a:p>
          <a:p>
            <a:pPr>
              <a:buFont typeface="Wingdings" pitchFamily="2" charset="2"/>
              <a:buNone/>
            </a:pPr>
            <a:r>
              <a:rPr lang="ru-RU"/>
              <a:t>3л. Дума</a:t>
            </a:r>
            <a:r>
              <a:rPr lang="ru-RU" b="1"/>
              <a:t>ет                                       </a:t>
            </a:r>
            <a:r>
              <a:rPr lang="ru-RU"/>
              <a:t>  дума</a:t>
            </a:r>
            <a:r>
              <a:rPr lang="ru-RU" b="1"/>
              <a:t>ют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Глаголы </a:t>
            </a:r>
            <a:r>
              <a:rPr lang="en-US"/>
              <a:t>II </a:t>
            </a:r>
            <a:r>
              <a:rPr lang="ru-RU"/>
              <a:t>спряжения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                            Пилить</a:t>
            </a:r>
          </a:p>
          <a:p>
            <a:pPr>
              <a:buFont typeface="Wingdings" pitchFamily="2" charset="2"/>
              <a:buNone/>
            </a:pPr>
            <a:r>
              <a:rPr lang="ru-RU"/>
              <a:t>Ед.ч.                                                      Мн.ч</a:t>
            </a:r>
          </a:p>
          <a:p>
            <a:pPr>
              <a:buFont typeface="Wingdings" pitchFamily="2" charset="2"/>
              <a:buNone/>
            </a:pPr>
            <a:r>
              <a:rPr lang="ru-RU"/>
              <a:t>1л.пил</a:t>
            </a:r>
            <a:r>
              <a:rPr lang="ru-RU" b="1"/>
              <a:t>ю </a:t>
            </a:r>
            <a:r>
              <a:rPr lang="ru-RU"/>
              <a:t>                                               пил</a:t>
            </a:r>
            <a:r>
              <a:rPr lang="ru-RU" b="1"/>
              <a:t>им</a:t>
            </a:r>
          </a:p>
          <a:p>
            <a:pPr>
              <a:buFont typeface="Wingdings" pitchFamily="2" charset="2"/>
              <a:buNone/>
            </a:pPr>
            <a:r>
              <a:rPr lang="ru-RU"/>
              <a:t>2л.пил</a:t>
            </a:r>
            <a:r>
              <a:rPr lang="ru-RU" b="1"/>
              <a:t>ишь </a:t>
            </a:r>
            <a:r>
              <a:rPr lang="ru-RU"/>
              <a:t>                                          пил</a:t>
            </a:r>
            <a:r>
              <a:rPr lang="ru-RU" b="1"/>
              <a:t>ите</a:t>
            </a:r>
          </a:p>
          <a:p>
            <a:pPr>
              <a:buFont typeface="Wingdings" pitchFamily="2" charset="2"/>
              <a:buNone/>
            </a:pPr>
            <a:r>
              <a:rPr lang="ru-RU"/>
              <a:t>3л.пил</a:t>
            </a:r>
            <a:r>
              <a:rPr lang="ru-RU" b="1"/>
              <a:t>ит  </a:t>
            </a:r>
            <a:r>
              <a:rPr lang="ru-RU"/>
              <a:t>                                             пил</a:t>
            </a:r>
            <a:r>
              <a:rPr lang="ru-RU" b="1"/>
              <a:t>ят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Внимание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Ко </a:t>
            </a:r>
            <a:r>
              <a:rPr lang="en-US" sz="2800"/>
              <a:t>II </a:t>
            </a:r>
            <a:r>
              <a:rPr lang="ru-RU" sz="2800"/>
              <a:t>спряжению относятся следующие глаголы:</a:t>
            </a:r>
          </a:p>
          <a:p>
            <a:pPr>
              <a:buFontTx/>
              <a:buNone/>
            </a:pPr>
            <a:r>
              <a:rPr lang="ru-RU" sz="2800"/>
              <a:t>-на –ить (кроме брить и стелить – </a:t>
            </a:r>
            <a:r>
              <a:rPr lang="en-US" sz="2800"/>
              <a:t>I </a:t>
            </a:r>
            <a:r>
              <a:rPr lang="ru-RU" sz="2800"/>
              <a:t>спр.)</a:t>
            </a:r>
          </a:p>
          <a:p>
            <a:pPr>
              <a:buFontTx/>
              <a:buNone/>
            </a:pPr>
            <a:r>
              <a:rPr lang="ru-RU" sz="2800"/>
              <a:t>-на –ать ( гнать, дышать, держать, слышать)</a:t>
            </a:r>
          </a:p>
          <a:p>
            <a:pPr>
              <a:buFontTx/>
              <a:buNone/>
            </a:pPr>
            <a:r>
              <a:rPr lang="ru-RU" sz="2800"/>
              <a:t>-на – еть( смотреть, терпеть, вертеть,</a:t>
            </a:r>
          </a:p>
          <a:p>
            <a:pPr>
              <a:buFontTx/>
              <a:buNone/>
            </a:pPr>
            <a:r>
              <a:rPr lang="ru-RU" sz="2800"/>
              <a:t>                  зависеть, видеть, ненавидеть, </a:t>
            </a:r>
          </a:p>
          <a:p>
            <a:pPr>
              <a:buFontTx/>
              <a:buNone/>
            </a:pPr>
            <a:r>
              <a:rPr lang="ru-RU" sz="2800"/>
              <a:t>                  обидеть)   </a:t>
            </a:r>
          </a:p>
          <a:p>
            <a:pPr>
              <a:buFontTx/>
              <a:buNone/>
            </a:pPr>
            <a:r>
              <a:rPr lang="ru-RU" sz="2800" b="1"/>
              <a:t>    Все остальные глаголы относятся</a:t>
            </a:r>
          </a:p>
          <a:p>
            <a:pPr>
              <a:buFontTx/>
              <a:buNone/>
            </a:pPr>
            <a:r>
              <a:rPr lang="ru-RU" sz="2800" b="1"/>
              <a:t>    к </a:t>
            </a:r>
            <a:r>
              <a:rPr lang="en-US" sz="2800" b="1"/>
              <a:t>I </a:t>
            </a:r>
            <a:r>
              <a:rPr lang="ru-RU" sz="2800" b="1"/>
              <a:t>спряжению!</a:t>
            </a:r>
            <a:r>
              <a:rPr lang="ru-RU" sz="2800"/>
              <a:t>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Лингвистическая справка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Давайте поговорим с Вами о исконно русских глаголах.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1.Глагольные близнецы- одеть и надеть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« покрыть одеждой» и « снабдить одеждой»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Гл. + сущ. с обозначением лица.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«укрепить что-то на чем-нибудь» и «целиком или частично покрыть одеждой»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Гл. + сущ. с обозначением неодушевленного предмета.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Одеть-раздеть и надеть-снять.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Шуба одеванная; И одевъ одежды свои; Он чулочки одевает.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Лингвистическая справка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2.Два глагола обуять.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400"/>
              <a:t>« охватить, объять, овладеть»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 об + уяти (у + яти) в значении « брать, хватать»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Пример: Такая меня тоска </a:t>
            </a:r>
            <a:r>
              <a:rPr lang="ru-RU" sz="2400" b="1" u="sng"/>
              <a:t>обуяла,</a:t>
            </a:r>
            <a:r>
              <a:rPr lang="ru-RU" sz="2400"/>
              <a:t> такая</a:t>
            </a:r>
            <a:r>
              <a:rPr lang="ru-RU" sz="2400" b="1" u="sng"/>
              <a:t> </a:t>
            </a:r>
            <a:r>
              <a:rPr lang="ru-RU" sz="2400"/>
              <a:t>грусть, что, кажется, все бы на свете отдала.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400"/>
              <a:t>«охваченный, объятый»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Пример: Виновен я; гордыней </a:t>
            </a:r>
            <a:r>
              <a:rPr lang="ru-RU" sz="2400" b="1" u="sng"/>
              <a:t>обуянный</a:t>
            </a:r>
            <a:r>
              <a:rPr lang="ru-RU" sz="2400"/>
              <a:t> ,обманывал я бога и царей.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 - «лишить рассудка, сделать безумным»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Приставка </a:t>
            </a:r>
            <a:r>
              <a:rPr lang="ru-RU" sz="2400" b="1"/>
              <a:t>О</a:t>
            </a:r>
            <a:r>
              <a:rPr lang="ru-RU" sz="2400"/>
              <a:t> + суффикс –а</a:t>
            </a:r>
            <a:r>
              <a:rPr lang="ru-RU" sz="2400" b="1"/>
              <a:t>ти </a:t>
            </a:r>
            <a:r>
              <a:rPr lang="ru-RU" sz="2400"/>
              <a:t>от прил.</a:t>
            </a:r>
            <a:r>
              <a:rPr lang="ru-RU" sz="2400" b="1"/>
              <a:t> Буи « </a:t>
            </a:r>
            <a:r>
              <a:rPr lang="ru-RU" sz="2400"/>
              <a:t>глупый, безумный»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Пример : Надменный! Кто тебя подвигнул? Кто </a:t>
            </a:r>
            <a:r>
              <a:rPr lang="ru-RU" sz="2400" b="1" u="sng"/>
              <a:t>обуял</a:t>
            </a:r>
            <a:r>
              <a:rPr lang="ru-RU" sz="2400"/>
              <a:t> твой дивный ум?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b="1" u="sng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556</Words>
  <Application>Microsoft Office PowerPoint</Application>
  <PresentationFormat>Ekran Gösterisi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Клен</vt:lpstr>
      <vt:lpstr>Спряжение глагола</vt:lpstr>
      <vt:lpstr>Языковая разминка</vt:lpstr>
      <vt:lpstr>Повторение</vt:lpstr>
      <vt:lpstr>Новая тема</vt:lpstr>
      <vt:lpstr>Глаголы I спряжения</vt:lpstr>
      <vt:lpstr>Глаголы II спряжения</vt:lpstr>
      <vt:lpstr>Внимание</vt:lpstr>
      <vt:lpstr>Лингвистическая справка</vt:lpstr>
      <vt:lpstr>Лингвистическая справка</vt:lpstr>
      <vt:lpstr>Закрепление</vt:lpstr>
      <vt:lpstr>Подведение итогов урока</vt:lpstr>
      <vt:lpstr>Домашнее задание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Спряжение глаголов</dc:title>
  <dc:creator>Ермаковы</dc:creator>
  <cp:lastModifiedBy>user</cp:lastModifiedBy>
  <cp:revision>3</cp:revision>
  <dcterms:created xsi:type="dcterms:W3CDTF">2009-01-31T06:01:14Z</dcterms:created>
  <dcterms:modified xsi:type="dcterms:W3CDTF">2018-04-01T12:17:31Z</dcterms:modified>
</cp:coreProperties>
</file>