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62" r:id="rId10"/>
    <p:sldId id="270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65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5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38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25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79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85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7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00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3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38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29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2A0D9-1FF8-4582-B6E9-CE0FACB8701F}" type="datetimeFigureOut">
              <a:rPr lang="tr-TR" smtClean="0"/>
              <a:t>27.02.2018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D05B5-0385-4CEF-9783-BE8CDA74E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4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Toplumsal Araştırma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0769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Eleştirel Sosyoloji: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Yalnızca araştırmayı değil araştırılan konuyu nesneyi durumu değiştirmeyi de hedefleyen yaklaşım.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“Toplum mevcut </a:t>
            </a:r>
            <a:r>
              <a:rPr lang="tr-TR" dirty="0"/>
              <a:t>durumuyla </a:t>
            </a:r>
            <a:r>
              <a:rPr lang="tr-TR" dirty="0" smtClean="0"/>
              <a:t>var </a:t>
            </a:r>
            <a:r>
              <a:rPr lang="tr-TR" dirty="0"/>
              <a:t>olmalı mıdır</a:t>
            </a:r>
            <a:r>
              <a:rPr lang="tr-TR" dirty="0" smtClean="0"/>
              <a:t>?” gibi </a:t>
            </a:r>
            <a:r>
              <a:rPr lang="tr-TR" dirty="0"/>
              <a:t>ahlaki/politik sorular sorar.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Araştırmanın </a:t>
            </a:r>
            <a:r>
              <a:rPr lang="tr-TR" dirty="0"/>
              <a:t>doğasını da değiştirir. </a:t>
            </a:r>
            <a:r>
              <a:rPr lang="tr-TR" dirty="0" smtClean="0"/>
              <a:t>Araştırmacı hem araştırma yapma biçimiyle hem insanlarla ilişkiye girme biçimiyle  hem de bulgu ve yorumlarıyla eşitsizliğin </a:t>
            </a:r>
            <a:r>
              <a:rPr lang="tr-TR" dirty="0"/>
              <a:t>kalkmasını hedefler.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727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 </a:t>
            </a:r>
            <a:r>
              <a:rPr lang="tr-TR" b="1" i="1" dirty="0"/>
              <a:t>Toplumsal Cinsiyet Araştırmayı Nasıl Etkiler?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err="1" smtClean="0"/>
              <a:t>Androsentrizm</a:t>
            </a:r>
            <a:r>
              <a:rPr lang="tr-TR" dirty="0" smtClean="0"/>
              <a:t>: </a:t>
            </a:r>
            <a:r>
              <a:rPr lang="tr-TR" dirty="0"/>
              <a:t>Erkek üzerinde/ erkek bakış açısına odaklanmak. </a:t>
            </a:r>
            <a:r>
              <a:rPr lang="tr-TR" dirty="0" err="1" smtClean="0"/>
              <a:t>Jinesentrizm</a:t>
            </a:r>
            <a:r>
              <a:rPr lang="tr-TR" dirty="0" smtClean="0"/>
              <a:t>: </a:t>
            </a:r>
            <a:r>
              <a:rPr lang="tr-TR" dirty="0"/>
              <a:t>kadına odaklanmak.</a:t>
            </a:r>
          </a:p>
          <a:p>
            <a:pPr lvl="0"/>
            <a:r>
              <a:rPr lang="tr-TR" dirty="0"/>
              <a:t>Aşırı genelleme: Bir cinsiyetten alınan verileri genel için bir çıkarıma dönüştürmek</a:t>
            </a:r>
          </a:p>
          <a:p>
            <a:pPr lvl="0"/>
            <a:r>
              <a:rPr lang="tr-TR" dirty="0"/>
              <a:t>Toplumsal cinsiyet körlüğü: toplumsal cinsiyet faktörünü araştırmada göz ardı etmek.</a:t>
            </a:r>
          </a:p>
          <a:p>
            <a:pPr lvl="0"/>
            <a:r>
              <a:rPr lang="tr-TR" dirty="0"/>
              <a:t>Çifte standartlar: araştırmacı kadın ve erkeği farklı yargılamamalı. </a:t>
            </a:r>
            <a:r>
              <a:rPr lang="tr-TR" dirty="0" smtClean="0"/>
              <a:t>Müdahale</a:t>
            </a:r>
            <a:r>
              <a:rPr lang="tr-TR" dirty="0"/>
              <a:t>: katılımcının araştırmacının cinsiyetine tepki vermesi.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545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smtClean="0"/>
              <a:t>Araştırma Etiği: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Bulgular </a:t>
            </a:r>
            <a:r>
              <a:rPr lang="tr-TR" dirty="0" smtClean="0"/>
              <a:t>paylaşılmalı</a:t>
            </a:r>
          </a:p>
          <a:p>
            <a:pPr lvl="0"/>
            <a:r>
              <a:rPr lang="tr-TR" dirty="0" smtClean="0"/>
              <a:t>Bulguların d</a:t>
            </a:r>
            <a:r>
              <a:rPr lang="tr-TR" dirty="0" smtClean="0"/>
              <a:t>iğer çalışmalarda da </a:t>
            </a:r>
            <a:r>
              <a:rPr lang="tr-TR" dirty="0"/>
              <a:t>kullanılmasının önü </a:t>
            </a:r>
            <a:r>
              <a:rPr lang="tr-TR" dirty="0" smtClean="0"/>
              <a:t>açılmalı</a:t>
            </a:r>
          </a:p>
          <a:p>
            <a:pPr lvl="0"/>
            <a:r>
              <a:rPr lang="tr-TR" dirty="0"/>
              <a:t>K</a:t>
            </a:r>
            <a:r>
              <a:rPr lang="tr-TR" dirty="0" smtClean="0"/>
              <a:t>aynaklar </a:t>
            </a:r>
            <a:r>
              <a:rPr lang="tr-TR" dirty="0"/>
              <a:t>beyan </a:t>
            </a:r>
            <a:r>
              <a:rPr lang="tr-TR" dirty="0" smtClean="0"/>
              <a:t>edilmeli </a:t>
            </a:r>
          </a:p>
          <a:p>
            <a:pPr lvl="0"/>
            <a:r>
              <a:rPr lang="tr-TR" dirty="0" smtClean="0"/>
              <a:t>Deneklere </a:t>
            </a:r>
            <a:r>
              <a:rPr lang="tr-TR" dirty="0"/>
              <a:t>zarar verilmemeli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396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</a:t>
            </a:r>
            <a:r>
              <a:rPr lang="tr-TR" dirty="0"/>
              <a:t>T</a:t>
            </a:r>
            <a:r>
              <a:rPr lang="tr-TR" dirty="0" smtClean="0"/>
              <a:t>eknikleri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tr-TR" dirty="0"/>
              <a:t>Deney: kontrol edilmiş bir ortamda araştırmacıların iki veya daha fazla değişken arasında neden-sonuç ilişkisini incelemesini sağlar. Araştırmacılar hipotezleri (iki ya da daha fazla değişken arasında muhtemel bir ilişki ifadesi) test etmek için deney yapar. </a:t>
            </a:r>
            <a:endParaRPr lang="tr-TR" dirty="0" smtClean="0"/>
          </a:p>
          <a:p>
            <a:pPr lvl="0"/>
            <a:r>
              <a:rPr lang="tr-TR" dirty="0" smtClean="0"/>
              <a:t>Anket </a:t>
            </a:r>
            <a:r>
              <a:rPr lang="tr-TR" dirty="0"/>
              <a:t>Uygulaması: Araştırmacı anket kullanarak veya mülakat yaparak bir dizi sorulara katılanlardan yanıt toplar. </a:t>
            </a:r>
            <a:r>
              <a:rPr lang="tr-TR" dirty="0" smtClean="0"/>
              <a:t>İnsanların </a:t>
            </a:r>
            <a:r>
              <a:rPr lang="tr-TR" dirty="0"/>
              <a:t>görüşleri üzerinden resim yapar. Tasvir eden bulgulara yönlendirir. </a:t>
            </a:r>
          </a:p>
          <a:p>
            <a:pPr lvl="0"/>
            <a:r>
              <a:rPr lang="tr-TR" dirty="0" smtClean="0"/>
              <a:t>Katılımcı Gözlem</a:t>
            </a:r>
            <a:r>
              <a:rPr lang="tr-TR" dirty="0"/>
              <a:t>: Araştırmacılar uzun süre sosyal bir ortamda insanlarla bir arada bulunurlar. Alan çalışması da denir. Araştırmacıya ‘içeriye bakış’ sağlar. Hipotezi test etmezler araştırmacılar, açıklayıcı ve tasvir </a:t>
            </a:r>
            <a:r>
              <a:rPr lang="tr-TR" dirty="0" smtClean="0"/>
              <a:t>edicidir</a:t>
            </a:r>
          </a:p>
          <a:p>
            <a:pPr lvl="0"/>
            <a:r>
              <a:rPr lang="tr-TR" dirty="0" smtClean="0"/>
              <a:t>Mevcut Kaynakları/Kayıtları Kullanma</a:t>
            </a:r>
            <a:r>
              <a:rPr lang="tr-TR" dirty="0"/>
              <a:t>: - </a:t>
            </a:r>
            <a:r>
              <a:rPr lang="tr-TR" dirty="0"/>
              <a:t>D</a:t>
            </a:r>
            <a:r>
              <a:rPr lang="tr-TR" dirty="0" smtClean="0"/>
              <a:t>evlet kayıtları, arşivler, istatistiki veriler</a:t>
            </a:r>
            <a:endParaRPr lang="tr-TR" dirty="0"/>
          </a:p>
          <a:p>
            <a:pPr lvl="0"/>
            <a:r>
              <a:rPr lang="tr-TR" smtClean="0"/>
              <a:t>Araştırma teknikleri, </a:t>
            </a:r>
            <a:r>
              <a:rPr lang="tr-TR" dirty="0" smtClean="0"/>
              <a:t>araştırmacının </a:t>
            </a:r>
            <a:r>
              <a:rPr lang="tr-TR" dirty="0"/>
              <a:t>hedefine </a:t>
            </a:r>
            <a:r>
              <a:rPr lang="tr-TR" dirty="0" smtClean="0"/>
              <a:t>göre değişir birlikte </a:t>
            </a:r>
            <a:r>
              <a:rPr lang="tr-TR" smtClean="0"/>
              <a:t>de kullanılabilir.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45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Sosyolojik araştırmanın 2 gereksinimi: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1)sosyolojik </a:t>
            </a:r>
            <a:r>
              <a:rPr lang="tr-TR" dirty="0" smtClean="0"/>
              <a:t>bakış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2)Merak ve sorgulama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İnsanlar pek çok doğruya aynı anda sarılabilir: Bilim, </a:t>
            </a:r>
            <a:r>
              <a:rPr lang="tr-TR" dirty="0" smtClean="0"/>
              <a:t>inanç, sağduyu vb.</a:t>
            </a:r>
          </a:p>
          <a:p>
            <a:pPr marL="0" indent="0">
              <a:buNone/>
            </a:pPr>
            <a:r>
              <a:rPr lang="tr-TR" dirty="0" smtClean="0"/>
              <a:t>1)İnanç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2)Uzman </a:t>
            </a:r>
            <a:r>
              <a:rPr lang="tr-TR" dirty="0"/>
              <a:t>bilgeliği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</a:t>
            </a:r>
            <a:r>
              <a:rPr lang="tr-TR" dirty="0"/>
              <a:t>) G</a:t>
            </a:r>
            <a:r>
              <a:rPr lang="tr-TR" dirty="0" smtClean="0"/>
              <a:t>enel Kabullenmeler </a:t>
            </a:r>
          </a:p>
          <a:p>
            <a:pPr marL="0" indent="0">
              <a:buNone/>
            </a:pPr>
            <a:r>
              <a:rPr lang="tr-TR" dirty="0" smtClean="0"/>
              <a:t>4</a:t>
            </a:r>
            <a:r>
              <a:rPr lang="tr-TR" dirty="0"/>
              <a:t>) Bilim: </a:t>
            </a:r>
            <a:r>
              <a:rPr lang="tr-TR" dirty="0" smtClean="0"/>
              <a:t>Diğer </a:t>
            </a:r>
            <a:r>
              <a:rPr lang="tr-TR" dirty="0"/>
              <a:t>3 ünden farklı olarak ampirik kanıtlara dayanır. Ampirik kanıt</a:t>
            </a:r>
            <a:r>
              <a:rPr lang="tr-TR" dirty="0" smtClean="0"/>
              <a:t>: deneye gözleme ve sistematik yöntemsel bilgiye dayalı veriler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011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Yaygın Düşünce ve Bilimsel Kanıt: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Yaygın düşünceler bilimsel gerçeklerler örtüşmez.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Örnekler</a:t>
            </a:r>
            <a:r>
              <a:rPr lang="tr-TR" dirty="0"/>
              <a:t>: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Erkek </a:t>
            </a:r>
            <a:r>
              <a:rPr lang="tr-TR" dirty="0" smtClean="0"/>
              <a:t>ve kadın doğası fıtratı </a:t>
            </a:r>
            <a:r>
              <a:rPr lang="tr-TR" dirty="0"/>
              <a:t>nedeniyle farklıdır. Oysa </a:t>
            </a:r>
            <a:r>
              <a:rPr lang="tr-TR" dirty="0" smtClean="0"/>
              <a:t>insanlara ilişkin </a:t>
            </a:r>
            <a:r>
              <a:rPr lang="tr-TR" dirty="0" err="1" smtClean="0"/>
              <a:t>farklılklar</a:t>
            </a:r>
            <a:r>
              <a:rPr lang="tr-TR" dirty="0" smtClean="0"/>
              <a:t> kültürel olarak öğrenilir.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Fakirler </a:t>
            </a:r>
            <a:r>
              <a:rPr lang="tr-TR" dirty="0"/>
              <a:t>çalışmak </a:t>
            </a:r>
            <a:r>
              <a:rPr lang="tr-TR" dirty="0" smtClean="0"/>
              <a:t>istemedikleri için fakirdir.  Oysa yoksulluk </a:t>
            </a:r>
            <a:r>
              <a:rPr lang="tr-TR" dirty="0" smtClean="0"/>
              <a:t>bireysel değil toplumsal bir problemdir </a:t>
            </a:r>
            <a:endParaRPr lang="tr-TR" dirty="0" smtClean="0"/>
          </a:p>
          <a:p>
            <a:r>
              <a:rPr lang="tr-TR" dirty="0" smtClean="0"/>
              <a:t>Sosyoloji </a:t>
            </a:r>
            <a:r>
              <a:rPr lang="tr-TR" dirty="0"/>
              <a:t>tüm bunları sorgulamayı </a:t>
            </a:r>
            <a:r>
              <a:rPr lang="tr-TR" dirty="0" smtClean="0"/>
              <a:t>ve eleştirel bakmayı öğretir.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649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SOSYOLOJİ YAPMANIN 3 </a:t>
            </a:r>
            <a:r>
              <a:rPr lang="tr-TR" u="sng" dirty="0" smtClean="0"/>
              <a:t>YOLU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u="sng" dirty="0" smtClean="0"/>
              <a:t>1)Pozitivizm</a:t>
            </a:r>
            <a:endParaRPr lang="tr-TR" u="sng" dirty="0" smtClean="0"/>
          </a:p>
          <a:p>
            <a:pPr lvl="0"/>
            <a:r>
              <a:rPr lang="tr-TR" dirty="0"/>
              <a:t>Pozitivist: Sosyal davranışın sistematik gözlenmesine dayanarak toplumun incelenmesi.</a:t>
            </a:r>
          </a:p>
          <a:p>
            <a:pPr lvl="0"/>
            <a:r>
              <a:rPr lang="tr-TR" dirty="0"/>
              <a:t>Objektiflik  – Kanıt ve doğruların toplanması</a:t>
            </a:r>
          </a:p>
          <a:p>
            <a:r>
              <a:rPr lang="tr-TR" dirty="0"/>
              <a:t>Kavramlar, Değişkenler, Ölçme:</a:t>
            </a:r>
          </a:p>
          <a:p>
            <a:r>
              <a:rPr lang="tr-TR" dirty="0"/>
              <a:t>Kavram: </a:t>
            </a:r>
            <a:r>
              <a:rPr lang="tr-TR" dirty="0" smtClean="0"/>
              <a:t>olguları</a:t>
            </a:r>
            <a:r>
              <a:rPr lang="tr-TR" dirty="0" smtClean="0"/>
              <a:t> soyutlaştırıp genelleyen kuramsal araçlar</a:t>
            </a:r>
            <a:endParaRPr lang="tr-TR" dirty="0"/>
          </a:p>
          <a:p>
            <a:r>
              <a:rPr lang="tr-TR" dirty="0"/>
              <a:t>Değişken: Durumdan duruma değeri değişen </a:t>
            </a:r>
            <a:r>
              <a:rPr lang="tr-TR" dirty="0" smtClean="0"/>
              <a:t>kavramlar. </a:t>
            </a:r>
            <a:r>
              <a:rPr lang="tr-TR" dirty="0"/>
              <a:t>Sosyal </a:t>
            </a:r>
            <a:r>
              <a:rPr lang="tr-TR" dirty="0" smtClean="0"/>
              <a:t>sınıf, </a:t>
            </a:r>
            <a:r>
              <a:rPr lang="tr-TR" dirty="0" err="1" smtClean="0"/>
              <a:t>etnisite</a:t>
            </a:r>
            <a:r>
              <a:rPr lang="tr-TR" dirty="0" smtClean="0"/>
              <a:t>, yaş vb.</a:t>
            </a:r>
            <a:endParaRPr lang="tr-TR" dirty="0"/>
          </a:p>
          <a:p>
            <a:r>
              <a:rPr lang="tr-TR" dirty="0"/>
              <a:t>Ölçüm: Belli bir durumda değişkenin değerini belirleme işlemi.</a:t>
            </a:r>
          </a:p>
          <a:p>
            <a:r>
              <a:rPr lang="tr-TR" dirty="0"/>
              <a:t>Bir bireyin sosyal sınıfını ölçmek: Evini, mahallesini, konuşma şeklini değerlendirerek (başlayıp) eğitim, gelir düzeyi, mesleği üzerinden </a:t>
            </a:r>
            <a:r>
              <a:rPr lang="tr-TR" dirty="0" smtClean="0"/>
              <a:t>anlamlı sonuçlara ulaşmak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006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 ölçmek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Betimleyici istatistik</a:t>
            </a:r>
            <a:r>
              <a:rPr lang="tr-TR" dirty="0" smtClean="0"/>
              <a:t>: </a:t>
            </a:r>
            <a:r>
              <a:rPr lang="tr-TR" dirty="0"/>
              <a:t>ortalama </a:t>
            </a:r>
            <a:r>
              <a:rPr lang="tr-TR" dirty="0" smtClean="0"/>
              <a:t>olanı tarif eden  </a:t>
            </a:r>
            <a:r>
              <a:rPr lang="tr-TR" dirty="0"/>
              <a:t>istatistikler. </a:t>
            </a:r>
            <a:endParaRPr lang="tr-TR" dirty="0" smtClean="0"/>
          </a:p>
          <a:p>
            <a:r>
              <a:rPr lang="tr-TR" dirty="0" smtClean="0"/>
              <a:t>1</a:t>
            </a:r>
            <a:r>
              <a:rPr lang="tr-TR" dirty="0"/>
              <a:t>) tekrar eden </a:t>
            </a:r>
            <a:r>
              <a:rPr lang="tr-TR" dirty="0" err="1" smtClean="0"/>
              <a:t>mod</a:t>
            </a:r>
            <a:r>
              <a:rPr lang="tr-TR" dirty="0" smtClean="0"/>
              <a:t>/</a:t>
            </a:r>
            <a:r>
              <a:rPr lang="tr-TR" dirty="0" err="1" smtClean="0"/>
              <a:t>lar</a:t>
            </a:r>
            <a:r>
              <a:rPr lang="tr-TR" dirty="0" smtClean="0"/>
              <a:t> </a:t>
            </a:r>
          </a:p>
          <a:p>
            <a:r>
              <a:rPr lang="tr-TR" dirty="0" smtClean="0"/>
              <a:t>2</a:t>
            </a:r>
            <a:r>
              <a:rPr lang="tr-TR" dirty="0"/>
              <a:t>) aritmetik </a:t>
            </a:r>
            <a:r>
              <a:rPr lang="tr-TR" dirty="0" smtClean="0"/>
              <a:t>ortalama</a:t>
            </a:r>
          </a:p>
          <a:p>
            <a:r>
              <a:rPr lang="tr-TR" dirty="0" smtClean="0"/>
              <a:t>3</a:t>
            </a:r>
            <a:r>
              <a:rPr lang="tr-TR" dirty="0"/>
              <a:t>) rakamları sıralamak ortada kalanı dikkate almak (medyan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/>
              <a:t>Değişkenleri </a:t>
            </a:r>
            <a:r>
              <a:rPr lang="tr-TR" dirty="0" err="1"/>
              <a:t>işlemselleştirmek</a:t>
            </a:r>
            <a:r>
              <a:rPr lang="tr-TR" dirty="0"/>
              <a:t>: </a:t>
            </a:r>
            <a:r>
              <a:rPr lang="tr-TR" dirty="0" smtClean="0"/>
              <a:t>ölçülecek </a:t>
            </a:r>
            <a:r>
              <a:rPr lang="tr-TR" dirty="0"/>
              <a:t>değişkeni tam olarak </a:t>
            </a:r>
            <a:r>
              <a:rPr lang="tr-TR" dirty="0" smtClean="0"/>
              <a:t>belirlemek. Irk</a:t>
            </a:r>
            <a:r>
              <a:rPr lang="tr-TR" dirty="0"/>
              <a:t>, etnik </a:t>
            </a:r>
            <a:r>
              <a:rPr lang="tr-TR" dirty="0" smtClean="0"/>
              <a:t>köken, sınıf vb.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969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Korelasyon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Güvenilirlik &amp; </a:t>
            </a:r>
            <a:r>
              <a:rPr lang="tr-TR" dirty="0" smtClean="0"/>
              <a:t>geçerlilik: Ölçmeyi hesapladığımız değişkeni gerçekten ölçüyor muyuz? Her ölçtüğümüzde aynı sonuçları alıyor muyuz </a:t>
            </a:r>
            <a:endParaRPr lang="tr-TR" dirty="0"/>
          </a:p>
          <a:p>
            <a:r>
              <a:rPr lang="tr-TR" dirty="0"/>
              <a:t>Değişkenler arası ilişkiler: değişkenlerden birisinin (bağımsız-çalışma miktarı) değişimini diğer değişken (bağımlı-sınav sonucu) üzerindeki etkisi (neden-sonuç). Biri diğerinin nedeni ise o zaman tam bir korelasyondan söz edilebilir. İlişkili olması yetmez. </a:t>
            </a:r>
          </a:p>
          <a:p>
            <a:r>
              <a:rPr lang="tr-TR" i="1" dirty="0"/>
              <a:t>Sahte korelasyon</a:t>
            </a:r>
            <a:r>
              <a:rPr lang="tr-TR" dirty="0"/>
              <a:t> (3. Değişken nedeniyle 2 ya da daha fazla değişken arasında </a:t>
            </a:r>
            <a:r>
              <a:rPr lang="tr-TR" dirty="0" smtClean="0"/>
              <a:t>var olduğu </a:t>
            </a:r>
            <a:r>
              <a:rPr lang="tr-TR" dirty="0"/>
              <a:t>düşünülen ancak sahte olan </a:t>
            </a:r>
            <a:r>
              <a:rPr lang="tr-TR" dirty="0" smtClean="0"/>
              <a:t>bağlantı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415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Objektiflik problemi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 </a:t>
            </a:r>
            <a:endParaRPr lang="tr-TR" dirty="0"/>
          </a:p>
          <a:p>
            <a:r>
              <a:rPr lang="tr-TR" dirty="0"/>
              <a:t>Neden-Sonuç İlişkisi Kurmanın 3 şartı: </a:t>
            </a:r>
            <a:endParaRPr lang="tr-TR" dirty="0" smtClean="0"/>
          </a:p>
          <a:p>
            <a:r>
              <a:rPr lang="tr-TR" dirty="0" smtClean="0"/>
              <a:t>1</a:t>
            </a:r>
            <a:r>
              <a:rPr lang="tr-TR" dirty="0"/>
              <a:t>) görünen korelasyon olmalı </a:t>
            </a:r>
            <a:endParaRPr lang="tr-TR" dirty="0" smtClean="0"/>
          </a:p>
          <a:p>
            <a:r>
              <a:rPr lang="tr-TR" dirty="0" smtClean="0"/>
              <a:t>2</a:t>
            </a:r>
            <a:r>
              <a:rPr lang="tr-TR" dirty="0"/>
              <a:t>) bağımlı değişkenden önce bir bağımsız değişken olmalı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/>
              <a:t>) iki değişken arasında sahte ilişki yaratan </a:t>
            </a:r>
            <a:r>
              <a:rPr lang="tr-TR" dirty="0"/>
              <a:t>d</a:t>
            </a:r>
            <a:r>
              <a:rPr lang="tr-TR" dirty="0" smtClean="0"/>
              <a:t>eğişken olmamalı. </a:t>
            </a:r>
            <a:endParaRPr lang="tr-TR" dirty="0"/>
          </a:p>
          <a:p>
            <a:r>
              <a:rPr lang="tr-TR" dirty="0" smtClean="0"/>
              <a:t>Objektiflik </a:t>
            </a:r>
            <a:r>
              <a:rPr lang="tr-TR" dirty="0"/>
              <a:t>İdeali: Araştırmayı yürütürken tarafsız olmak. Bilimsel prosedürlere bağlılık ve kendi tutum ve inançlarının sonuçları etkilemesine müsaade etmeme. </a:t>
            </a:r>
          </a:p>
          <a:p>
            <a:r>
              <a:rPr lang="tr-TR" dirty="0"/>
              <a:t>Yineleme: Re-</a:t>
            </a:r>
            <a:r>
              <a:rPr lang="tr-TR" dirty="0" err="1"/>
              <a:t>search</a:t>
            </a:r>
            <a:r>
              <a:rPr lang="tr-TR" dirty="0"/>
              <a:t>;  tarafsız olmanın yolu. Diğer </a:t>
            </a:r>
            <a:r>
              <a:rPr lang="tr-TR" dirty="0" smtClean="0"/>
              <a:t>araştırmacıların da aynı süreçleri </a:t>
            </a:r>
            <a:r>
              <a:rPr lang="tr-TR" dirty="0"/>
              <a:t>uygulamış </a:t>
            </a:r>
            <a:r>
              <a:rPr lang="tr-TR" dirty="0" smtClean="0"/>
              <a:t>ve aynı sonuçlara ulaşmış olması</a:t>
            </a:r>
            <a:endParaRPr lang="tr-TR" dirty="0"/>
          </a:p>
          <a:p>
            <a:r>
              <a:rPr lang="tr-TR" dirty="0"/>
              <a:t>Objektiflik tek çalışmada değil, devam eden bilimsel süreç içinde mümkün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67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Sorunlar sınırlılıklar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Bilimsel sosyolojinin sınırlılıkları: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) insan </a:t>
            </a:r>
            <a:r>
              <a:rPr lang="tr-TR" dirty="0" smtClean="0"/>
              <a:t>davranışları tam hesaplanamayacak kadar karmaşıktır </a:t>
            </a:r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) insanlar etrafına tepki verir; araştırmacı nesnesinin davranışını etkileyebilir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</a:t>
            </a:r>
            <a:r>
              <a:rPr lang="tr-TR" dirty="0"/>
              <a:t>) sosyal yapılar değişken, bir yer/zaman için doğru olan başkası için değil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</a:t>
            </a:r>
            <a:r>
              <a:rPr lang="tr-TR" dirty="0"/>
              <a:t>) sosyologlar </a:t>
            </a:r>
            <a:r>
              <a:rPr lang="tr-TR" dirty="0" smtClean="0"/>
              <a:t>uzaydan gelmediği için değerlerinden tamamıyla sıyrılamaz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321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Yorumlayıcı Sosyoloji: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Yorumlayıcı Sosyoloji: İnsanların sosyal dünyalarına atfettikleri anlamlara odaklanır</a:t>
            </a:r>
            <a:r>
              <a:rPr lang="tr-TR" dirty="0"/>
              <a:t>. </a:t>
            </a:r>
            <a:r>
              <a:rPr lang="tr-TR" dirty="0" err="1"/>
              <a:t>Verstehen</a:t>
            </a:r>
            <a:r>
              <a:rPr lang="tr-TR" dirty="0"/>
              <a:t>: </a:t>
            </a:r>
            <a:r>
              <a:rPr lang="tr-TR" dirty="0" err="1"/>
              <a:t>Weber’in</a:t>
            </a:r>
            <a:r>
              <a:rPr lang="tr-TR" dirty="0"/>
              <a:t> kişilerin öznel motivasyonlarını anlamaya çalışan yaklaşımı</a:t>
            </a:r>
          </a:p>
          <a:p>
            <a:pPr marL="0" lvl="0" indent="0">
              <a:buNone/>
            </a:pPr>
            <a:r>
              <a:rPr lang="tr-TR" dirty="0" smtClean="0"/>
              <a:t> </a:t>
            </a:r>
            <a:r>
              <a:rPr lang="tr-TR" dirty="0"/>
              <a:t>Pozitivist </a:t>
            </a:r>
            <a:r>
              <a:rPr lang="tr-TR" dirty="0" smtClean="0"/>
              <a:t>sosyolojiden farkı</a:t>
            </a:r>
            <a:r>
              <a:rPr lang="tr-TR" dirty="0"/>
              <a:t>: </a:t>
            </a:r>
            <a:endParaRPr lang="tr-TR" dirty="0"/>
          </a:p>
          <a:p>
            <a:pPr marL="0" lvl="0" indent="0">
              <a:buNone/>
            </a:pPr>
            <a:r>
              <a:rPr lang="tr-TR" dirty="0" smtClean="0"/>
              <a:t>1-  anlama süreçlerine vurgu </a:t>
            </a:r>
          </a:p>
          <a:p>
            <a:pPr marL="0" lvl="0" indent="0">
              <a:buNone/>
            </a:pPr>
            <a:r>
              <a:rPr lang="tr-TR" dirty="0" smtClean="0"/>
              <a:t>2)</a:t>
            </a:r>
            <a:r>
              <a:rPr lang="tr-TR" dirty="0"/>
              <a:t> </a:t>
            </a:r>
            <a:r>
              <a:rPr lang="tr-TR" dirty="0" smtClean="0"/>
              <a:t>öznellik</a:t>
            </a:r>
            <a:r>
              <a:rPr lang="tr-TR" dirty="0"/>
              <a:t> </a:t>
            </a:r>
            <a:r>
              <a:rPr lang="tr-TR" dirty="0" smtClean="0"/>
              <a:t>süreçlerine vurgu </a:t>
            </a:r>
            <a:r>
              <a:rPr lang="tr-TR" dirty="0" smtClean="0"/>
              <a:t> </a:t>
            </a:r>
            <a:r>
              <a:rPr lang="tr-TR" dirty="0"/>
              <a:t>sosyal </a:t>
            </a:r>
            <a:r>
              <a:rPr lang="tr-TR" dirty="0" smtClean="0"/>
              <a:t>gerçekliğin özneler tarafından nasıl anlaşıldığı  ve biçimlendirildiği </a:t>
            </a:r>
          </a:p>
          <a:p>
            <a:pPr marL="0" lvl="0" indent="0">
              <a:buNone/>
            </a:pPr>
            <a:r>
              <a:rPr lang="tr-TR" dirty="0" smtClean="0"/>
              <a:t>3</a:t>
            </a:r>
            <a:r>
              <a:rPr lang="tr-TR" dirty="0"/>
              <a:t>) </a:t>
            </a:r>
            <a:r>
              <a:rPr lang="tr-TR" dirty="0" smtClean="0"/>
              <a:t>Nitel yöntemlerin kullanımı </a:t>
            </a:r>
            <a:r>
              <a:rPr lang="tr-TR" dirty="0" smtClean="0"/>
              <a:t> </a:t>
            </a:r>
          </a:p>
          <a:p>
            <a:pPr marL="0" lvl="0" indent="0">
              <a:buNone/>
            </a:pPr>
            <a:r>
              <a:rPr lang="tr-TR" dirty="0" smtClean="0"/>
              <a:t>4</a:t>
            </a:r>
            <a:r>
              <a:rPr lang="tr-TR" dirty="0"/>
              <a:t>) </a:t>
            </a:r>
            <a:r>
              <a:rPr lang="tr-TR" dirty="0" smtClean="0"/>
              <a:t>A</a:t>
            </a:r>
            <a:r>
              <a:rPr lang="tr-TR" dirty="0" smtClean="0"/>
              <a:t>raştırmacının araştırılan ile yakın iletişimde olması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6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775</Words>
  <Application>Microsoft Office PowerPoint</Application>
  <PresentationFormat>Geniş ekran</PresentationFormat>
  <Paragraphs>79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Toplumsal Araştırma </vt:lpstr>
      <vt:lpstr>Sosyolojik araştırmanın 2 gereksinimi:</vt:lpstr>
      <vt:lpstr>Yaygın Düşünce ve Bilimsel Kanıt:  </vt:lpstr>
      <vt:lpstr>SOSYOLOJİ YAPMANIN 3 YOLU</vt:lpstr>
      <vt:lpstr>Toplumu ölçmek </vt:lpstr>
      <vt:lpstr>Korelasyon </vt:lpstr>
      <vt:lpstr>Objektiflik problemi </vt:lpstr>
      <vt:lpstr>Sorunlar sınırlılıklar </vt:lpstr>
      <vt:lpstr>Yorumlayıcı Sosyoloji:</vt:lpstr>
      <vt:lpstr>Eleştirel Sosyoloji:</vt:lpstr>
      <vt:lpstr> Toplumsal Cinsiyet Araştırmayı Nasıl Etkiler? </vt:lpstr>
      <vt:lpstr>Araştırma Etiği: </vt:lpstr>
      <vt:lpstr>Araştırma Teknikleri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Araştırma </dc:title>
  <dc:creator>Kullanıcı</dc:creator>
  <cp:lastModifiedBy>Kullanıcı</cp:lastModifiedBy>
  <cp:revision>35</cp:revision>
  <dcterms:created xsi:type="dcterms:W3CDTF">2018-02-20T20:52:58Z</dcterms:created>
  <dcterms:modified xsi:type="dcterms:W3CDTF">2018-02-27T21:07:09Z</dcterms:modified>
</cp:coreProperties>
</file>