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7" r:id="rId2"/>
    <p:sldId id="258" r:id="rId3"/>
    <p:sldId id="259" r:id="rId4"/>
    <p:sldId id="260" r:id="rId5"/>
    <p:sldId id="263" r:id="rId6"/>
    <p:sldId id="264" r:id="rId7"/>
    <p:sldId id="265" r:id="rId8"/>
    <p:sldId id="266" r:id="rId9"/>
    <p:sldId id="267"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5E1C112C-97ED-41C3-B38F-7F3B601DB482}"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24C5F4AB-0872-4C84-81F8-8D8CE30935EB}" type="slidenum">
              <a:rPr lang="tr-TR" smtClean="0"/>
              <a:t>‹#›</a:t>
            </a:fld>
            <a:endParaRPr lang="tr-TR"/>
          </a:p>
        </p:txBody>
      </p:sp>
    </p:spTree>
    <p:extLst>
      <p:ext uri="{BB962C8B-B14F-4D97-AF65-F5344CB8AC3E}">
        <p14:creationId xmlns:p14="http://schemas.microsoft.com/office/powerpoint/2010/main" val="21360575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5E1C112C-97ED-41C3-B38F-7F3B601DB482}"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4C5F4AB-0872-4C84-81F8-8D8CE30935EB}" type="slidenum">
              <a:rPr lang="tr-TR" smtClean="0"/>
              <a:t>‹#›</a:t>
            </a:fld>
            <a:endParaRPr lang="tr-TR"/>
          </a:p>
        </p:txBody>
      </p:sp>
    </p:spTree>
    <p:extLst>
      <p:ext uri="{BB962C8B-B14F-4D97-AF65-F5344CB8AC3E}">
        <p14:creationId xmlns:p14="http://schemas.microsoft.com/office/powerpoint/2010/main" val="21891931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5E1C112C-97ED-41C3-B38F-7F3B601DB482}"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4C5F4AB-0872-4C84-81F8-8D8CE30935EB}"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1684161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5E1C112C-97ED-41C3-B38F-7F3B601DB482}"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4C5F4AB-0872-4C84-81F8-8D8CE30935EB}" type="slidenum">
              <a:rPr lang="tr-TR" smtClean="0"/>
              <a:t>‹#›</a:t>
            </a:fld>
            <a:endParaRPr lang="tr-TR"/>
          </a:p>
        </p:txBody>
      </p:sp>
    </p:spTree>
    <p:extLst>
      <p:ext uri="{BB962C8B-B14F-4D97-AF65-F5344CB8AC3E}">
        <p14:creationId xmlns:p14="http://schemas.microsoft.com/office/powerpoint/2010/main" val="29564783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5E1C112C-97ED-41C3-B38F-7F3B601DB482}"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4C5F4AB-0872-4C84-81F8-8D8CE30935EB}"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0913274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5E1C112C-97ED-41C3-B38F-7F3B601DB482}"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4C5F4AB-0872-4C84-81F8-8D8CE30935EB}" type="slidenum">
              <a:rPr lang="tr-TR" smtClean="0"/>
              <a:t>‹#›</a:t>
            </a:fld>
            <a:endParaRPr lang="tr-TR"/>
          </a:p>
        </p:txBody>
      </p:sp>
    </p:spTree>
    <p:extLst>
      <p:ext uri="{BB962C8B-B14F-4D97-AF65-F5344CB8AC3E}">
        <p14:creationId xmlns:p14="http://schemas.microsoft.com/office/powerpoint/2010/main" val="31530187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E1C112C-97ED-41C3-B38F-7F3B601DB482}"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4C5F4AB-0872-4C84-81F8-8D8CE30935EB}" type="slidenum">
              <a:rPr lang="tr-TR" smtClean="0"/>
              <a:t>‹#›</a:t>
            </a:fld>
            <a:endParaRPr lang="tr-TR"/>
          </a:p>
        </p:txBody>
      </p:sp>
    </p:spTree>
    <p:extLst>
      <p:ext uri="{BB962C8B-B14F-4D97-AF65-F5344CB8AC3E}">
        <p14:creationId xmlns:p14="http://schemas.microsoft.com/office/powerpoint/2010/main" val="29956766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E1C112C-97ED-41C3-B38F-7F3B601DB482}"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4C5F4AB-0872-4C84-81F8-8D8CE30935EB}" type="slidenum">
              <a:rPr lang="tr-TR" smtClean="0"/>
              <a:t>‹#›</a:t>
            </a:fld>
            <a:endParaRPr lang="tr-TR"/>
          </a:p>
        </p:txBody>
      </p:sp>
    </p:spTree>
    <p:extLst>
      <p:ext uri="{BB962C8B-B14F-4D97-AF65-F5344CB8AC3E}">
        <p14:creationId xmlns:p14="http://schemas.microsoft.com/office/powerpoint/2010/main" val="28123849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E1C112C-97ED-41C3-B38F-7F3B601DB482}"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4C5F4AB-0872-4C84-81F8-8D8CE30935EB}" type="slidenum">
              <a:rPr lang="tr-TR" smtClean="0"/>
              <a:t>‹#›</a:t>
            </a:fld>
            <a:endParaRPr lang="tr-TR"/>
          </a:p>
        </p:txBody>
      </p:sp>
    </p:spTree>
    <p:extLst>
      <p:ext uri="{BB962C8B-B14F-4D97-AF65-F5344CB8AC3E}">
        <p14:creationId xmlns:p14="http://schemas.microsoft.com/office/powerpoint/2010/main" val="35717392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5E1C112C-97ED-41C3-B38F-7F3B601DB482}"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4C5F4AB-0872-4C84-81F8-8D8CE30935EB}" type="slidenum">
              <a:rPr lang="tr-TR" smtClean="0"/>
              <a:t>‹#›</a:t>
            </a:fld>
            <a:endParaRPr lang="tr-TR"/>
          </a:p>
        </p:txBody>
      </p:sp>
    </p:spTree>
    <p:extLst>
      <p:ext uri="{BB962C8B-B14F-4D97-AF65-F5344CB8AC3E}">
        <p14:creationId xmlns:p14="http://schemas.microsoft.com/office/powerpoint/2010/main" val="31863321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5E1C112C-97ED-41C3-B38F-7F3B601DB482}"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24C5F4AB-0872-4C84-81F8-8D8CE30935EB}" type="slidenum">
              <a:rPr lang="tr-TR" smtClean="0"/>
              <a:t>‹#›</a:t>
            </a:fld>
            <a:endParaRPr lang="tr-TR"/>
          </a:p>
        </p:txBody>
      </p:sp>
    </p:spTree>
    <p:extLst>
      <p:ext uri="{BB962C8B-B14F-4D97-AF65-F5344CB8AC3E}">
        <p14:creationId xmlns:p14="http://schemas.microsoft.com/office/powerpoint/2010/main" val="33995809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5E1C112C-97ED-41C3-B38F-7F3B601DB482}" type="datetimeFigureOut">
              <a:rPr lang="tr-TR" smtClean="0"/>
              <a:t>04.05.2020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24C5F4AB-0872-4C84-81F8-8D8CE30935EB}" type="slidenum">
              <a:rPr lang="tr-TR" smtClean="0"/>
              <a:t>‹#›</a:t>
            </a:fld>
            <a:endParaRPr lang="tr-TR"/>
          </a:p>
        </p:txBody>
      </p:sp>
    </p:spTree>
    <p:extLst>
      <p:ext uri="{BB962C8B-B14F-4D97-AF65-F5344CB8AC3E}">
        <p14:creationId xmlns:p14="http://schemas.microsoft.com/office/powerpoint/2010/main" val="33686419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5E1C112C-97ED-41C3-B38F-7F3B601DB482}" type="datetimeFigureOut">
              <a:rPr lang="tr-TR" smtClean="0"/>
              <a:t>04.05.2020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24C5F4AB-0872-4C84-81F8-8D8CE30935EB}" type="slidenum">
              <a:rPr lang="tr-TR" smtClean="0"/>
              <a:t>‹#›</a:t>
            </a:fld>
            <a:endParaRPr lang="tr-TR"/>
          </a:p>
        </p:txBody>
      </p:sp>
    </p:spTree>
    <p:extLst>
      <p:ext uri="{BB962C8B-B14F-4D97-AF65-F5344CB8AC3E}">
        <p14:creationId xmlns:p14="http://schemas.microsoft.com/office/powerpoint/2010/main" val="15278862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E1C112C-97ED-41C3-B38F-7F3B601DB482}" type="datetimeFigureOut">
              <a:rPr lang="tr-TR" smtClean="0"/>
              <a:t>04.05.2020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24C5F4AB-0872-4C84-81F8-8D8CE30935EB}" type="slidenum">
              <a:rPr lang="tr-TR" smtClean="0"/>
              <a:t>‹#›</a:t>
            </a:fld>
            <a:endParaRPr lang="tr-TR"/>
          </a:p>
        </p:txBody>
      </p:sp>
    </p:spTree>
    <p:extLst>
      <p:ext uri="{BB962C8B-B14F-4D97-AF65-F5344CB8AC3E}">
        <p14:creationId xmlns:p14="http://schemas.microsoft.com/office/powerpoint/2010/main" val="26159475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5E1C112C-97ED-41C3-B38F-7F3B601DB482}"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24C5F4AB-0872-4C84-81F8-8D8CE30935EB}" type="slidenum">
              <a:rPr lang="tr-TR" smtClean="0"/>
              <a:t>‹#›</a:t>
            </a:fld>
            <a:endParaRPr lang="tr-TR"/>
          </a:p>
        </p:txBody>
      </p:sp>
    </p:spTree>
    <p:extLst>
      <p:ext uri="{BB962C8B-B14F-4D97-AF65-F5344CB8AC3E}">
        <p14:creationId xmlns:p14="http://schemas.microsoft.com/office/powerpoint/2010/main" val="37650758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5E1C112C-97ED-41C3-B38F-7F3B601DB482}"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4C5F4AB-0872-4C84-81F8-8D8CE30935EB}" type="slidenum">
              <a:rPr lang="tr-TR" smtClean="0"/>
              <a:t>‹#›</a:t>
            </a:fld>
            <a:endParaRPr lang="tr-TR"/>
          </a:p>
        </p:txBody>
      </p:sp>
    </p:spTree>
    <p:extLst>
      <p:ext uri="{BB962C8B-B14F-4D97-AF65-F5344CB8AC3E}">
        <p14:creationId xmlns:p14="http://schemas.microsoft.com/office/powerpoint/2010/main" val="12415096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5E1C112C-97ED-41C3-B38F-7F3B601DB482}" type="datetimeFigureOut">
              <a:rPr lang="tr-TR" smtClean="0"/>
              <a:t>04.05.2020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24C5F4AB-0872-4C84-81F8-8D8CE30935EB}" type="slidenum">
              <a:rPr lang="tr-TR" smtClean="0"/>
              <a:t>‹#›</a:t>
            </a:fld>
            <a:endParaRPr lang="tr-TR"/>
          </a:p>
        </p:txBody>
      </p:sp>
    </p:spTree>
    <p:extLst>
      <p:ext uri="{BB962C8B-B14F-4D97-AF65-F5344CB8AC3E}">
        <p14:creationId xmlns:p14="http://schemas.microsoft.com/office/powerpoint/2010/main" val="3969163469"/>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Sözleşmeden Doğan Borçlar</a:t>
            </a:r>
            <a:endParaRPr lang="tr-TR" dirty="0"/>
          </a:p>
        </p:txBody>
      </p:sp>
      <p:sp>
        <p:nvSpPr>
          <p:cNvPr id="3" name="İçerik Yer Tutucusu 2"/>
          <p:cNvSpPr>
            <a:spLocks noGrp="1"/>
          </p:cNvSpPr>
          <p:nvPr>
            <p:ph idx="1"/>
          </p:nvPr>
        </p:nvSpPr>
        <p:spPr>
          <a:xfrm>
            <a:off x="2589212" y="2147248"/>
            <a:ext cx="8915400" cy="3777622"/>
          </a:xfrm>
        </p:spPr>
        <p:txBody>
          <a:bodyPr/>
          <a:lstStyle/>
          <a:p>
            <a:pPr algn="just"/>
            <a:r>
              <a:rPr lang="tr-TR" dirty="0" smtClean="0"/>
              <a:t>Sözleşme kavramı</a:t>
            </a:r>
          </a:p>
          <a:p>
            <a:pPr algn="just"/>
            <a:r>
              <a:rPr lang="tr-TR" dirty="0" smtClean="0"/>
              <a:t>Sözleşmenin hukuki niteliği </a:t>
            </a:r>
          </a:p>
          <a:p>
            <a:pPr algn="just"/>
            <a:r>
              <a:rPr lang="tr-TR" dirty="0" smtClean="0"/>
              <a:t>Sözleşmenin kurucu unsurları</a:t>
            </a:r>
            <a:endParaRPr lang="tr-TR" dirty="0"/>
          </a:p>
        </p:txBody>
      </p:sp>
    </p:spTree>
    <p:extLst>
      <p:ext uri="{BB962C8B-B14F-4D97-AF65-F5344CB8AC3E}">
        <p14:creationId xmlns:p14="http://schemas.microsoft.com/office/powerpoint/2010/main" val="11479546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Hukuki Sonuçlarına Göre Sözleşme Türleri</a:t>
            </a:r>
            <a:endParaRPr lang="tr-TR" dirty="0"/>
          </a:p>
        </p:txBody>
      </p:sp>
      <p:sp>
        <p:nvSpPr>
          <p:cNvPr id="3" name="İçerik Yer Tutucusu 2"/>
          <p:cNvSpPr>
            <a:spLocks noGrp="1"/>
          </p:cNvSpPr>
          <p:nvPr>
            <p:ph idx="1"/>
          </p:nvPr>
        </p:nvSpPr>
        <p:spPr/>
        <p:txBody>
          <a:bodyPr/>
          <a:lstStyle/>
          <a:p>
            <a:r>
              <a:rPr lang="tr-TR" dirty="0" smtClean="0"/>
              <a:t>Borçlandırıcı Sözleşmeler: </a:t>
            </a:r>
            <a:r>
              <a:rPr lang="tr-TR" dirty="0" smtClean="0"/>
              <a:t>(</a:t>
            </a:r>
            <a:r>
              <a:rPr lang="tr-TR" dirty="0" err="1" smtClean="0"/>
              <a:t>Örn</a:t>
            </a:r>
            <a:r>
              <a:rPr lang="tr-TR" dirty="0" smtClean="0"/>
              <a:t>: Satış</a:t>
            </a:r>
            <a:r>
              <a:rPr lang="tr-TR" dirty="0" smtClean="0"/>
              <a:t>, kira, ödünç, hizmet, eser vb</a:t>
            </a:r>
            <a:r>
              <a:rPr lang="tr-TR" dirty="0" smtClean="0"/>
              <a:t>.)</a:t>
            </a:r>
            <a:endParaRPr lang="tr-TR" dirty="0" smtClean="0"/>
          </a:p>
          <a:p>
            <a:pPr algn="just"/>
            <a:r>
              <a:rPr lang="tr-TR" dirty="0" smtClean="0"/>
              <a:t>Tasarruf Sözleşmeleri: </a:t>
            </a:r>
            <a:r>
              <a:rPr lang="tr-TR" dirty="0" smtClean="0"/>
              <a:t>(</a:t>
            </a:r>
            <a:r>
              <a:rPr lang="tr-TR" dirty="0" err="1" smtClean="0"/>
              <a:t>Örn</a:t>
            </a:r>
            <a:r>
              <a:rPr lang="tr-TR" dirty="0" smtClean="0"/>
              <a:t>. Alacağın </a:t>
            </a:r>
            <a:r>
              <a:rPr lang="tr-TR" dirty="0" smtClean="0"/>
              <a:t>devri, borcun ibrası vb</a:t>
            </a:r>
            <a:r>
              <a:rPr lang="tr-TR" dirty="0" smtClean="0"/>
              <a:t>.)</a:t>
            </a:r>
            <a:endParaRPr lang="tr-TR" dirty="0" smtClean="0"/>
          </a:p>
          <a:p>
            <a:pPr algn="just"/>
            <a:r>
              <a:rPr lang="tr-TR" dirty="0" smtClean="0"/>
              <a:t>Statü Sözleşmeleri: </a:t>
            </a:r>
            <a:r>
              <a:rPr lang="tr-TR" dirty="0" smtClean="0"/>
              <a:t>(</a:t>
            </a:r>
            <a:r>
              <a:rPr lang="tr-TR" dirty="0" err="1" smtClean="0"/>
              <a:t>Örn</a:t>
            </a:r>
            <a:r>
              <a:rPr lang="tr-TR" dirty="0" smtClean="0"/>
              <a:t>: Evlenme </a:t>
            </a:r>
            <a:r>
              <a:rPr lang="tr-TR" dirty="0" smtClean="0"/>
              <a:t>sözleşmesi vb</a:t>
            </a:r>
            <a:r>
              <a:rPr lang="tr-TR" dirty="0" smtClean="0"/>
              <a:t>.)</a:t>
            </a:r>
            <a:endParaRPr lang="tr-TR" dirty="0"/>
          </a:p>
        </p:txBody>
      </p:sp>
    </p:spTree>
    <p:extLst>
      <p:ext uri="{BB962C8B-B14F-4D97-AF65-F5344CB8AC3E}">
        <p14:creationId xmlns:p14="http://schemas.microsoft.com/office/powerpoint/2010/main" val="14822891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Zaman Yönünden Sözleşme Türleri</a:t>
            </a:r>
            <a:endParaRPr lang="tr-TR" dirty="0"/>
          </a:p>
        </p:txBody>
      </p:sp>
      <p:sp>
        <p:nvSpPr>
          <p:cNvPr id="3" name="İçerik Yer Tutucusu 2"/>
          <p:cNvSpPr>
            <a:spLocks noGrp="1"/>
          </p:cNvSpPr>
          <p:nvPr>
            <p:ph idx="1"/>
          </p:nvPr>
        </p:nvSpPr>
        <p:spPr/>
        <p:txBody>
          <a:bodyPr/>
          <a:lstStyle/>
          <a:p>
            <a:r>
              <a:rPr lang="tr-TR" dirty="0" smtClean="0"/>
              <a:t>Ani Sözleşmeler: </a:t>
            </a:r>
            <a:r>
              <a:rPr lang="tr-TR" dirty="0" smtClean="0"/>
              <a:t>(</a:t>
            </a:r>
            <a:r>
              <a:rPr lang="tr-TR" dirty="0" err="1" smtClean="0"/>
              <a:t>Örn</a:t>
            </a:r>
            <a:r>
              <a:rPr lang="tr-TR" dirty="0" smtClean="0"/>
              <a:t>. Peşin satış </a:t>
            </a:r>
            <a:r>
              <a:rPr lang="tr-TR" dirty="0" smtClean="0"/>
              <a:t>sözleşmeleri)</a:t>
            </a:r>
            <a:endParaRPr lang="tr-TR" dirty="0" smtClean="0"/>
          </a:p>
          <a:p>
            <a:r>
              <a:rPr lang="tr-TR" dirty="0" smtClean="0"/>
              <a:t>Dönemli Sözleşmeler: </a:t>
            </a:r>
            <a:r>
              <a:rPr lang="tr-TR" dirty="0" smtClean="0"/>
              <a:t>(</a:t>
            </a:r>
            <a:r>
              <a:rPr lang="tr-TR" dirty="0" err="1" smtClean="0"/>
              <a:t>Örn</a:t>
            </a:r>
            <a:r>
              <a:rPr lang="tr-TR" dirty="0" smtClean="0"/>
              <a:t>. Taksitle satım </a:t>
            </a:r>
            <a:r>
              <a:rPr lang="tr-TR" dirty="0" smtClean="0"/>
              <a:t>sözleşmeleri)</a:t>
            </a:r>
            <a:endParaRPr lang="tr-TR" dirty="0" smtClean="0"/>
          </a:p>
          <a:p>
            <a:r>
              <a:rPr lang="tr-TR" dirty="0" smtClean="0"/>
              <a:t>Sürekli Sözleşmeler: </a:t>
            </a:r>
            <a:r>
              <a:rPr lang="tr-TR" dirty="0" smtClean="0"/>
              <a:t>(</a:t>
            </a:r>
            <a:r>
              <a:rPr lang="tr-TR" dirty="0" err="1" smtClean="0"/>
              <a:t>Örn</a:t>
            </a:r>
            <a:r>
              <a:rPr lang="tr-TR" dirty="0" smtClean="0"/>
              <a:t>. Hizmet sözleşmesi, kira </a:t>
            </a:r>
            <a:r>
              <a:rPr lang="tr-TR" dirty="0" smtClean="0"/>
              <a:t>sözleşmesi)</a:t>
            </a:r>
            <a:endParaRPr lang="tr-TR" dirty="0" smtClean="0"/>
          </a:p>
          <a:p>
            <a:pPr marL="0" indent="0">
              <a:buNone/>
            </a:pPr>
            <a:endParaRPr lang="tr-TR" dirty="0"/>
          </a:p>
        </p:txBody>
      </p:sp>
    </p:spTree>
    <p:extLst>
      <p:ext uri="{BB962C8B-B14F-4D97-AF65-F5344CB8AC3E}">
        <p14:creationId xmlns:p14="http://schemas.microsoft.com/office/powerpoint/2010/main" val="32840412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Genel İşlem Koşulları İçeren Sözleşmeler</a:t>
            </a:r>
            <a:endParaRPr lang="tr-TR" dirty="0"/>
          </a:p>
        </p:txBody>
      </p:sp>
      <p:sp>
        <p:nvSpPr>
          <p:cNvPr id="3" name="İçerik Yer Tutucusu 2"/>
          <p:cNvSpPr>
            <a:spLocks noGrp="1"/>
          </p:cNvSpPr>
          <p:nvPr>
            <p:ph idx="1"/>
          </p:nvPr>
        </p:nvSpPr>
        <p:spPr/>
        <p:txBody>
          <a:bodyPr/>
          <a:lstStyle/>
          <a:p>
            <a:pPr algn="just"/>
            <a:r>
              <a:rPr lang="tr-TR" dirty="0" smtClean="0"/>
              <a:t>Tanımı</a:t>
            </a:r>
          </a:p>
          <a:p>
            <a:pPr algn="just"/>
            <a:r>
              <a:rPr lang="tr-TR" dirty="0" smtClean="0"/>
              <a:t>Fonksiyonları</a:t>
            </a:r>
          </a:p>
          <a:p>
            <a:pPr algn="just"/>
            <a:r>
              <a:rPr lang="tr-TR" dirty="0" smtClean="0"/>
              <a:t>Unsurları</a:t>
            </a:r>
          </a:p>
          <a:p>
            <a:pPr algn="just"/>
            <a:endParaRPr lang="tr-TR" dirty="0"/>
          </a:p>
        </p:txBody>
      </p:sp>
    </p:spTree>
    <p:extLst>
      <p:ext uri="{BB962C8B-B14F-4D97-AF65-F5344CB8AC3E}">
        <p14:creationId xmlns:p14="http://schemas.microsoft.com/office/powerpoint/2010/main" val="37982611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89212" y="1937982"/>
            <a:ext cx="8915400" cy="3973240"/>
          </a:xfrm>
        </p:spPr>
        <p:txBody>
          <a:bodyPr/>
          <a:lstStyle/>
          <a:p>
            <a:r>
              <a:rPr lang="tr-TR" dirty="0" smtClean="0"/>
              <a:t>                 </a:t>
            </a:r>
            <a:r>
              <a:rPr lang="tr-TR" sz="2400" dirty="0" smtClean="0"/>
              <a:t>   Genel İşlem Koşullarının Denetimi</a:t>
            </a:r>
          </a:p>
          <a:p>
            <a:endParaRPr lang="tr-TR" dirty="0"/>
          </a:p>
          <a:p>
            <a:r>
              <a:rPr lang="tr-TR" dirty="0" smtClean="0"/>
              <a:t>Yürürlük Denetimi               Yorum Denetimi             İçerik Denetimi</a:t>
            </a:r>
            <a:endParaRPr lang="tr-TR" dirty="0"/>
          </a:p>
        </p:txBody>
      </p:sp>
      <p:cxnSp>
        <p:nvCxnSpPr>
          <p:cNvPr id="5" name="Düz Ok Bağlayıcısı 4"/>
          <p:cNvCxnSpPr/>
          <p:nvPr/>
        </p:nvCxnSpPr>
        <p:spPr>
          <a:xfrm flipH="1">
            <a:off x="3794078" y="2340591"/>
            <a:ext cx="1228298" cy="43672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 name="Düz Ok Bağlayıcısı 6"/>
          <p:cNvCxnSpPr/>
          <p:nvPr/>
        </p:nvCxnSpPr>
        <p:spPr>
          <a:xfrm>
            <a:off x="6823880" y="2340591"/>
            <a:ext cx="0" cy="60050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 name="Düz Ok Bağlayıcısı 8"/>
          <p:cNvCxnSpPr/>
          <p:nvPr/>
        </p:nvCxnSpPr>
        <p:spPr>
          <a:xfrm>
            <a:off x="8175009" y="2292824"/>
            <a:ext cx="750627" cy="53226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697096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Genel İşlem Koşullarının Yürürlük Denetimi</a:t>
            </a:r>
          </a:p>
          <a:p>
            <a:pPr algn="just"/>
            <a:r>
              <a:rPr lang="tr-TR" b="1" dirty="0" smtClean="0"/>
              <a:t>TBK m. 21</a:t>
            </a:r>
            <a:r>
              <a:rPr lang="tr-TR" dirty="0" smtClean="0"/>
              <a:t>: «Karşı tarafın menfaatine aykırı genel işlem koşullarının sözleşmenin kapsamına girmesi, sözleşmenin yapılması sırasında düzenleyenin karşı tarafa, bu koşulların varlığı hakkında açıkça bilgi verip, bunların içeriğini öğrenme imkânı sağlamasına ve karşı tarafın da bu koşulları kabul etmesine bağlıdır. Aksi takdirde, genel işlem koşulları yazılmamış sayılır. Sözleşmenin niteliğine ve işin özelliğine yabancı olan genel işlem koşulları da yazılmamış sayılır.»</a:t>
            </a:r>
            <a:endParaRPr lang="tr-TR" dirty="0"/>
          </a:p>
        </p:txBody>
      </p:sp>
    </p:spTree>
    <p:extLst>
      <p:ext uri="{BB962C8B-B14F-4D97-AF65-F5344CB8AC3E}">
        <p14:creationId xmlns:p14="http://schemas.microsoft.com/office/powerpoint/2010/main" val="17416081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Genel İşlem Koşullarının Yorum Denetimi</a:t>
            </a:r>
          </a:p>
          <a:p>
            <a:pPr algn="just"/>
            <a:r>
              <a:rPr lang="tr-TR" b="1" dirty="0" smtClean="0"/>
              <a:t>TBK m. 23</a:t>
            </a:r>
            <a:r>
              <a:rPr lang="tr-TR" dirty="0" smtClean="0"/>
              <a:t>: «Genel işlem koşullarında yer alan bir hüküm, açık ve anlaşılır değilse veya birden çok anlama geliyorsa, düzenleyenin aleyhine ve karşı tarafın lehine yorumlanır.»</a:t>
            </a:r>
            <a:endParaRPr lang="tr-TR" dirty="0"/>
          </a:p>
        </p:txBody>
      </p:sp>
    </p:spTree>
    <p:extLst>
      <p:ext uri="{BB962C8B-B14F-4D97-AF65-F5344CB8AC3E}">
        <p14:creationId xmlns:p14="http://schemas.microsoft.com/office/powerpoint/2010/main" val="5141391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Genel İşlem koşullarının İçerik Denetimi</a:t>
            </a:r>
          </a:p>
          <a:p>
            <a:pPr algn="just"/>
            <a:r>
              <a:rPr lang="tr-TR" b="1" dirty="0" smtClean="0"/>
              <a:t>TBK m. 25</a:t>
            </a:r>
            <a:r>
              <a:rPr lang="tr-TR" dirty="0" smtClean="0"/>
              <a:t>: «Genel işlem koşullarına, dürüstlük kurallarına aykırı olarak, karşı tarafın aleyhine veya onun durumunu ağırlaştırıcı nitelikte hükümler konulamaz.»</a:t>
            </a:r>
            <a:endParaRPr lang="tr-TR" dirty="0"/>
          </a:p>
        </p:txBody>
      </p:sp>
    </p:spTree>
    <p:extLst>
      <p:ext uri="{BB962C8B-B14F-4D97-AF65-F5344CB8AC3E}">
        <p14:creationId xmlns:p14="http://schemas.microsoft.com/office/powerpoint/2010/main" val="42516467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Yarg</a:t>
            </a:r>
            <a:r>
              <a:rPr lang="tr-TR" dirty="0" smtClean="0"/>
              <a:t>. 11. HD, 03.12.2019, E. 2019/4103, K.</a:t>
            </a:r>
            <a:r>
              <a:rPr lang="tr-TR" dirty="0"/>
              <a:t> </a:t>
            </a:r>
            <a:r>
              <a:rPr lang="tr-TR" smtClean="0"/>
              <a:t>2019/6922</a:t>
            </a:r>
            <a:endParaRPr lang="tr-TR" dirty="0"/>
          </a:p>
        </p:txBody>
      </p:sp>
      <p:sp>
        <p:nvSpPr>
          <p:cNvPr id="3" name="İçerik Yer Tutucusu 2"/>
          <p:cNvSpPr>
            <a:spLocks noGrp="1"/>
          </p:cNvSpPr>
          <p:nvPr>
            <p:ph idx="1"/>
          </p:nvPr>
        </p:nvSpPr>
        <p:spPr/>
        <p:txBody>
          <a:bodyPr/>
          <a:lstStyle/>
          <a:p>
            <a:pPr algn="just"/>
            <a:r>
              <a:rPr lang="tr-TR" dirty="0" smtClean="0"/>
              <a:t>«…dava </a:t>
            </a:r>
            <a:r>
              <a:rPr lang="tr-TR" dirty="0"/>
              <a:t>konusu bu olayda her ne kadar proje geri ödeme formu başlıklı belgenin düzenlendiği ve bu belge ile doğrudan davacı için düzenleme yapıldığı ve kişiselleştirildiği belirtilmiş ise de, yukarıda da belirtildiği gibi </a:t>
            </a:r>
            <a:r>
              <a:rPr lang="tr-TR" dirty="0"/>
              <a:t>genel işlem koşulları</a:t>
            </a:r>
            <a:r>
              <a:rPr lang="tr-TR" dirty="0"/>
              <a:t> içeren sözleşmenin tarafların karşılıklı irade açıklamalarının uygunluğu ve uyuşmasının sağlandığı, sözleşmenin her hükmünün tartışma ve pazarlık konusu yapıldığı, karşı tarafın </a:t>
            </a:r>
            <a:r>
              <a:rPr lang="tr-TR" dirty="0" err="1"/>
              <a:t>sözkonusu</a:t>
            </a:r>
            <a:r>
              <a:rPr lang="tr-TR" dirty="0"/>
              <a:t> krediye ilişkin olarak neye, ne zaman, ne miktarda ödeme yapması gerektiği konusunun açık ve net bir şekilde tespit edilmediği bu haliyle mahkemesince </a:t>
            </a:r>
            <a:r>
              <a:rPr lang="tr-TR" dirty="0"/>
              <a:t>genel işlem koşulları</a:t>
            </a:r>
            <a:r>
              <a:rPr lang="tr-TR" dirty="0"/>
              <a:t> içeren sözleşmenin varlığının kabulü ve </a:t>
            </a:r>
            <a:r>
              <a:rPr lang="tr-TR" dirty="0" err="1"/>
              <a:t>TBK'nın</a:t>
            </a:r>
            <a:r>
              <a:rPr lang="tr-TR" dirty="0"/>
              <a:t> 20 ve devamı maddelerinin dava konusu olaya uygulanmasının isabetli olduğu anlaşılmıştır</a:t>
            </a:r>
            <a:r>
              <a:rPr lang="tr-TR" dirty="0" smtClean="0"/>
              <a:t>.»</a:t>
            </a:r>
            <a:endParaRPr lang="tr-TR" dirty="0"/>
          </a:p>
        </p:txBody>
      </p:sp>
    </p:spTree>
    <p:extLst>
      <p:ext uri="{BB962C8B-B14F-4D97-AF65-F5344CB8AC3E}">
        <p14:creationId xmlns:p14="http://schemas.microsoft.com/office/powerpoint/2010/main" val="2680086857"/>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224</TotalTime>
  <Words>302</Words>
  <Application>Microsoft Office PowerPoint</Application>
  <PresentationFormat>Geniş ekran</PresentationFormat>
  <Paragraphs>27</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Century Gothic</vt:lpstr>
      <vt:lpstr>Wingdings 3</vt:lpstr>
      <vt:lpstr>Duman</vt:lpstr>
      <vt:lpstr>Sözleşmeden Doğan Borçlar</vt:lpstr>
      <vt:lpstr>Hukuki Sonuçlarına Göre Sözleşme Türleri</vt:lpstr>
      <vt:lpstr>Zaman Yönünden Sözleşme Türleri</vt:lpstr>
      <vt:lpstr>Genel İşlem Koşulları İçeren Sözleşmeler</vt:lpstr>
      <vt:lpstr>PowerPoint Sunusu</vt:lpstr>
      <vt:lpstr>PowerPoint Sunusu</vt:lpstr>
      <vt:lpstr>PowerPoint Sunusu</vt:lpstr>
      <vt:lpstr>PowerPoint Sunusu</vt:lpstr>
      <vt:lpstr>Yarg. 11. HD, 03.12.2019, E. 2019/4103, K. 2019/6922</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Sözleşmeden Doğan Borçlar</dc:title>
  <dc:creator>TOSHIBA</dc:creator>
  <cp:lastModifiedBy>TOSHIBA</cp:lastModifiedBy>
  <cp:revision>8</cp:revision>
  <dcterms:created xsi:type="dcterms:W3CDTF">2020-04-23T19:40:31Z</dcterms:created>
  <dcterms:modified xsi:type="dcterms:W3CDTF">2020-05-04T12:09:55Z</dcterms:modified>
</cp:coreProperties>
</file>