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3" r:id="rId4"/>
    <p:sldId id="264" r:id="rId5"/>
    <p:sldId id="265" r:id="rId6"/>
    <p:sldId id="266" r:id="rId7"/>
    <p:sldId id="267" r:id="rId8"/>
    <p:sldId id="268" r:id="rId9"/>
    <p:sldId id="269" r:id="rId10"/>
    <p:sldId id="270" r:id="rId11"/>
    <p:sldId id="287"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C30FA-CFA9-48CF-9966-9B1595C6EB1F}" type="datetimeFigureOut">
              <a:rPr lang="tr-TR" smtClean="0"/>
              <a:t>4.10.2018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0D53C-C1ED-407F-AF91-9160E139156C}" type="slidenum">
              <a:rPr lang="tr-TR" smtClean="0"/>
              <a:t>‹#›</a:t>
            </a:fld>
            <a:endParaRPr lang="tr-TR"/>
          </a:p>
        </p:txBody>
      </p:sp>
    </p:spTree>
    <p:extLst>
      <p:ext uri="{BB962C8B-B14F-4D97-AF65-F5344CB8AC3E}">
        <p14:creationId xmlns:p14="http://schemas.microsoft.com/office/powerpoint/2010/main" val="216631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 PROX normallik varsayımı gerektirir. Bu varsayım birey ve madde parametrelerini ayrı ayrı kestirmek için </a:t>
            </a:r>
            <a:r>
              <a:rPr lang="tr-TR" dirty="0" err="1"/>
              <a:t>logit</a:t>
            </a:r>
            <a:r>
              <a:rPr lang="tr-TR" dirty="0"/>
              <a:t> ortalama ve </a:t>
            </a:r>
            <a:r>
              <a:rPr lang="tr-TR" dirty="0" err="1"/>
              <a:t>varyanslarının</a:t>
            </a:r>
            <a:r>
              <a:rPr lang="tr-TR" dirty="0"/>
              <a:t> </a:t>
            </a:r>
            <a:r>
              <a:rPr lang="tr-TR" dirty="0" err="1"/>
              <a:t>kullanımasını</a:t>
            </a:r>
            <a:r>
              <a:rPr lang="tr-TR" dirty="0"/>
              <a:t> mümkün kılar. Bununla birlikte </a:t>
            </a:r>
            <a:r>
              <a:rPr lang="tr-TR" dirty="0" err="1"/>
              <a:t>Rasch</a:t>
            </a:r>
            <a:r>
              <a:rPr lang="tr-TR" dirty="0"/>
              <a:t> modelinin belirleyici özelliği, dağılım nasıl olursa olsun parametrelerin tamamen ayrılmasına izin vermesidir. Bu ise, modelin istenmeyen parametrelerinin iptal edildiği koşullu bir formda yeniden yazılmasıyla yapılır. Bunun için basit bir yaklaşım ise maddeleri ikişer ikişer analiz etmektir.</a:t>
            </a:r>
          </a:p>
        </p:txBody>
      </p:sp>
      <p:sp>
        <p:nvSpPr>
          <p:cNvPr id="4" name="Slayt Numarası Yer Tutucusu 3"/>
          <p:cNvSpPr>
            <a:spLocks noGrp="1"/>
          </p:cNvSpPr>
          <p:nvPr>
            <p:ph type="sldNum" sz="quarter" idx="10"/>
          </p:nvPr>
        </p:nvSpPr>
        <p:spPr/>
        <p:txBody>
          <a:bodyPr/>
          <a:lstStyle/>
          <a:p>
            <a:fld id="{E5F8EE0F-DED1-47E6-AD1F-7808761BB4A7}" type="slidenum">
              <a:rPr lang="tr-TR" smtClean="0"/>
              <a:t>9</a:t>
            </a:fld>
            <a:endParaRPr lang="tr-TR"/>
          </a:p>
        </p:txBody>
      </p:sp>
    </p:spTree>
    <p:extLst>
      <p:ext uri="{BB962C8B-B14F-4D97-AF65-F5344CB8AC3E}">
        <p14:creationId xmlns:p14="http://schemas.microsoft.com/office/powerpoint/2010/main" val="333081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dirty="0"/>
              <a:t>PAIR yöntemi birey parametrelerini kestirim sürecinde ihmal ettiği için dağılım hakkında herhangi bir varsayım gerektirmez.</a:t>
            </a:r>
          </a:p>
          <a:p>
            <a:pPr marL="228600" indent="-228600">
              <a:buAutoNum type="arabicPeriod"/>
            </a:pPr>
            <a:endParaRPr lang="tr-TR"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tr-TR" dirty="0"/>
              <a:t> Önemli bir avantajı da bazı maddelerin bazı bireyler tarafından alınmadığında ortaya çıkan eksik veri matrislerini analiz etmek için kullanılmasıdır.  Bu durum özellikle ortak maddelerin olduğu farklı test formlarının kullanıldığı ölçme uygulamalarındaki madde bankasında yer alan maddelerin parametre kestiriminde kullanışlıdır.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tr-TR"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tr-TR" dirty="0"/>
          </a:p>
        </p:txBody>
      </p:sp>
      <p:sp>
        <p:nvSpPr>
          <p:cNvPr id="4" name="Slayt Numarası Yer Tutucusu 3"/>
          <p:cNvSpPr>
            <a:spLocks noGrp="1"/>
          </p:cNvSpPr>
          <p:nvPr>
            <p:ph type="sldNum" sz="quarter" idx="10"/>
          </p:nvPr>
        </p:nvSpPr>
        <p:spPr/>
        <p:txBody>
          <a:bodyPr/>
          <a:lstStyle/>
          <a:p>
            <a:fld id="{E5F8EE0F-DED1-47E6-AD1F-7808761BB4A7}" type="slidenum">
              <a:rPr lang="tr-TR" smtClean="0"/>
              <a:t>10</a:t>
            </a:fld>
            <a:endParaRPr lang="tr-TR"/>
          </a:p>
        </p:txBody>
      </p:sp>
    </p:spTree>
    <p:extLst>
      <p:ext uri="{BB962C8B-B14F-4D97-AF65-F5344CB8AC3E}">
        <p14:creationId xmlns:p14="http://schemas.microsoft.com/office/powerpoint/2010/main" val="415714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141D104-366F-437C-9F97-97D2DC1C157D}" type="datetimeFigureOut">
              <a:rPr lang="tr-TR" smtClean="0"/>
              <a:t>4.10.2018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259762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141D104-366F-437C-9F97-97D2DC1C157D}" type="datetimeFigureOut">
              <a:rPr lang="tr-TR" smtClean="0"/>
              <a:t>4.10.2018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107199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141D104-366F-437C-9F97-97D2DC1C157D}" type="datetimeFigureOut">
              <a:rPr lang="tr-TR" smtClean="0"/>
              <a:t>4.10.2018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79517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141D104-366F-437C-9F97-97D2DC1C157D}" type="datetimeFigureOut">
              <a:rPr lang="tr-TR" smtClean="0"/>
              <a:t>4.10.2018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273234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141D104-366F-437C-9F97-97D2DC1C157D}" type="datetimeFigureOut">
              <a:rPr lang="tr-TR" smtClean="0"/>
              <a:t>4.10.2018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198450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141D104-366F-437C-9F97-97D2DC1C157D}" type="datetimeFigureOut">
              <a:rPr lang="tr-TR" smtClean="0"/>
              <a:t>4.10.2018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339166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141D104-366F-437C-9F97-97D2DC1C157D}" type="datetimeFigureOut">
              <a:rPr lang="tr-TR" smtClean="0"/>
              <a:t>4.10.2018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81647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141D104-366F-437C-9F97-97D2DC1C157D}" type="datetimeFigureOut">
              <a:rPr lang="tr-TR" smtClean="0"/>
              <a:t>4.10.2018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379764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141D104-366F-437C-9F97-97D2DC1C157D}" type="datetimeFigureOut">
              <a:rPr lang="tr-TR" smtClean="0"/>
              <a:t>4.10.2018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361195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141D104-366F-437C-9F97-97D2DC1C157D}" type="datetimeFigureOut">
              <a:rPr lang="tr-TR" smtClean="0"/>
              <a:t>4.10.2018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265025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141D104-366F-437C-9F97-97D2DC1C157D}" type="datetimeFigureOut">
              <a:rPr lang="tr-TR" smtClean="0"/>
              <a:t>4.10.2018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FB5BCEE-EF55-48D3-ACE6-484AE02E45BD}" type="slidenum">
              <a:rPr lang="tr-TR" smtClean="0"/>
              <a:t>‹#›</a:t>
            </a:fld>
            <a:endParaRPr lang="tr-TR"/>
          </a:p>
        </p:txBody>
      </p:sp>
    </p:spTree>
    <p:extLst>
      <p:ext uri="{BB962C8B-B14F-4D97-AF65-F5344CB8AC3E}">
        <p14:creationId xmlns:p14="http://schemas.microsoft.com/office/powerpoint/2010/main" val="380922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1D104-366F-437C-9F97-97D2DC1C157D}" type="datetimeFigureOut">
              <a:rPr lang="tr-TR" smtClean="0"/>
              <a:t>4.10.2018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BCEE-EF55-48D3-ACE6-484AE02E45BD}" type="slidenum">
              <a:rPr lang="tr-TR" smtClean="0"/>
              <a:t>‹#›</a:t>
            </a:fld>
            <a:endParaRPr lang="tr-TR"/>
          </a:p>
        </p:txBody>
      </p:sp>
    </p:spTree>
    <p:extLst>
      <p:ext uri="{BB962C8B-B14F-4D97-AF65-F5344CB8AC3E}">
        <p14:creationId xmlns:p14="http://schemas.microsoft.com/office/powerpoint/2010/main" val="3407243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Madde Tepki Kuramı</a:t>
            </a:r>
            <a:endParaRPr lang="tr-TR" dirty="0"/>
          </a:p>
        </p:txBody>
      </p:sp>
      <p:sp>
        <p:nvSpPr>
          <p:cNvPr id="3" name="Alt Başlık 2"/>
          <p:cNvSpPr>
            <a:spLocks noGrp="1"/>
          </p:cNvSpPr>
          <p:nvPr>
            <p:ph type="subTitle" idx="1"/>
          </p:nvPr>
        </p:nvSpPr>
        <p:spPr/>
        <p:txBody>
          <a:bodyPr/>
          <a:lstStyle/>
          <a:p>
            <a:r>
              <a:rPr lang="tr-TR" dirty="0" smtClean="0"/>
              <a:t>12. Hafta</a:t>
            </a:r>
          </a:p>
          <a:p>
            <a:r>
              <a:rPr lang="en-GB" dirty="0" err="1"/>
              <a:t>Çok</a:t>
            </a:r>
            <a:r>
              <a:rPr lang="en-GB" dirty="0"/>
              <a:t> </a:t>
            </a:r>
            <a:r>
              <a:rPr lang="en-GB" dirty="0" err="1"/>
              <a:t>Kategorili</a:t>
            </a:r>
            <a:r>
              <a:rPr lang="en-GB" dirty="0"/>
              <a:t> MTK </a:t>
            </a:r>
            <a:r>
              <a:rPr lang="en-GB" dirty="0" err="1"/>
              <a:t>Modellerinde</a:t>
            </a:r>
            <a:r>
              <a:rPr lang="en-GB" dirty="0"/>
              <a:t> </a:t>
            </a:r>
            <a:r>
              <a:rPr lang="en-GB" dirty="0" err="1"/>
              <a:t>Parametre</a:t>
            </a:r>
            <a:r>
              <a:rPr lang="en-GB" dirty="0"/>
              <a:t> Kestirimi-1</a:t>
            </a:r>
            <a:endParaRPr lang="tr-TR" dirty="0"/>
          </a:p>
        </p:txBody>
      </p:sp>
    </p:spTree>
    <p:extLst>
      <p:ext uri="{BB962C8B-B14F-4D97-AF65-F5344CB8AC3E}">
        <p14:creationId xmlns:p14="http://schemas.microsoft.com/office/powerpoint/2010/main" val="245206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24148D-D1E7-4FA8-BE10-93147F0522DA}"/>
              </a:ext>
            </a:extLst>
          </p:cNvPr>
          <p:cNvSpPr>
            <a:spLocks noGrp="1"/>
          </p:cNvSpPr>
          <p:nvPr>
            <p:ph type="title"/>
          </p:nvPr>
        </p:nvSpPr>
        <p:spPr/>
        <p:txBody>
          <a:bodyPr/>
          <a:lstStyle/>
          <a:p>
            <a:r>
              <a:rPr lang="tr-TR" dirty="0"/>
              <a:t>RSM ve PCM İçin Kestirim Yöntemleri (PAIR)</a:t>
            </a:r>
          </a:p>
        </p:txBody>
      </p:sp>
      <p:sp>
        <p:nvSpPr>
          <p:cNvPr id="3" name="İçerik Yer Tutucusu 2">
            <a:extLst>
              <a:ext uri="{FF2B5EF4-FFF2-40B4-BE49-F238E27FC236}">
                <a16:creationId xmlns:a16="http://schemas.microsoft.com/office/drawing/2014/main" id="{3FC7E14A-940B-433B-A580-2A92C6076B5F}"/>
              </a:ext>
            </a:extLst>
          </p:cNvPr>
          <p:cNvSpPr>
            <a:spLocks noGrp="1"/>
          </p:cNvSpPr>
          <p:nvPr>
            <p:ph idx="1"/>
          </p:nvPr>
        </p:nvSpPr>
        <p:spPr>
          <a:xfrm>
            <a:off x="1097280" y="1845733"/>
            <a:ext cx="10058400" cy="4469341"/>
          </a:xfrm>
        </p:spPr>
        <p:txBody>
          <a:bodyPr>
            <a:normAutofit/>
          </a:bodyPr>
          <a:lstStyle/>
          <a:p>
            <a:pPr>
              <a:buFont typeface="Wingdings" panose="05000000000000000000" pitchFamily="2" charset="2"/>
              <a:buChar char="v"/>
            </a:pPr>
            <a:r>
              <a:rPr lang="tr-TR" dirty="0"/>
              <a:t> Birey parametreleri ile ilgili herhangi bir dağılım gerektirmez.</a:t>
            </a:r>
          </a:p>
          <a:p>
            <a:pPr>
              <a:buFont typeface="Wingdings" panose="05000000000000000000" pitchFamily="2" charset="2"/>
              <a:buChar char="v"/>
            </a:pPr>
            <a:endParaRPr lang="tr-TR" dirty="0"/>
          </a:p>
          <a:p>
            <a:pPr>
              <a:buFont typeface="Wingdings" panose="05000000000000000000" pitchFamily="2" charset="2"/>
              <a:buChar char="v"/>
            </a:pPr>
            <a:r>
              <a:rPr lang="tr-TR" dirty="0"/>
              <a:t> Aşamaları genel olarak şu şekildedir:</a:t>
            </a:r>
          </a:p>
          <a:p>
            <a:pPr>
              <a:buFont typeface="Wingdings" panose="05000000000000000000" pitchFamily="2" charset="2"/>
              <a:buChar char="§"/>
            </a:pPr>
            <a:r>
              <a:rPr lang="tr-TR" dirty="0"/>
              <a:t> Kategori çiftlerindeki koşullu olasılıkların hesaplanması,</a:t>
            </a:r>
          </a:p>
          <a:p>
            <a:pPr>
              <a:buFont typeface="Wingdings" panose="05000000000000000000" pitchFamily="2" charset="2"/>
              <a:buChar char="§"/>
            </a:pPr>
            <a:r>
              <a:rPr lang="tr-TR" dirty="0"/>
              <a:t> Veri matrisinin oluşturulması ve analizi                                    </a:t>
            </a:r>
          </a:p>
          <a:p>
            <a:pPr>
              <a:buFont typeface="Wingdings" panose="05000000000000000000" pitchFamily="2" charset="2"/>
              <a:buChar char="§"/>
            </a:pPr>
            <a:r>
              <a:rPr lang="tr-TR" dirty="0"/>
              <a:t> Maximum </a:t>
            </a:r>
            <a:r>
              <a:rPr lang="tr-TR" dirty="0" err="1"/>
              <a:t>likelihood</a:t>
            </a:r>
            <a:r>
              <a:rPr lang="tr-TR" dirty="0"/>
              <a:t> yönteminin uygulanması                       </a:t>
            </a:r>
          </a:p>
          <a:p>
            <a:pPr>
              <a:buFont typeface="Wingdings" panose="05000000000000000000" pitchFamily="2" charset="2"/>
              <a:buChar char="v"/>
            </a:pPr>
            <a:endParaRPr lang="tr-TR" dirty="0"/>
          </a:p>
          <a:p>
            <a:pPr>
              <a:buFont typeface="Wingdings" panose="05000000000000000000" pitchFamily="2" charset="2"/>
              <a:buChar char="v"/>
            </a:pPr>
            <a:endParaRPr lang="tr-TR" dirty="0"/>
          </a:p>
        </p:txBody>
      </p:sp>
      <p:sp>
        <p:nvSpPr>
          <p:cNvPr id="4" name="Veri Yer Tutucusu 3">
            <a:extLst>
              <a:ext uri="{FF2B5EF4-FFF2-40B4-BE49-F238E27FC236}">
                <a16:creationId xmlns:a16="http://schemas.microsoft.com/office/drawing/2014/main" id="{04C853C1-C506-40E0-9AB9-8DE90D9A2F86}"/>
              </a:ext>
            </a:extLst>
          </p:cNvPr>
          <p:cNvSpPr>
            <a:spLocks noGrp="1"/>
          </p:cNvSpPr>
          <p:nvPr>
            <p:ph type="dt" sz="half" idx="10"/>
          </p:nvPr>
        </p:nvSpPr>
        <p:spPr/>
        <p:txBody>
          <a:bodyPr/>
          <a:lstStyle/>
          <a:p>
            <a:fld id="{B5C8FCE5-DA67-484E-B4D1-3C7D40CEED72}" type="datetime1">
              <a:rPr lang="tr-TR" smtClean="0"/>
              <a:t>4.10.2018</a:t>
            </a:fld>
            <a:endParaRPr lang="tr-TR"/>
          </a:p>
        </p:txBody>
      </p:sp>
      <p:sp>
        <p:nvSpPr>
          <p:cNvPr id="5" name="Slayt Numarası Yer Tutucusu 4">
            <a:extLst>
              <a:ext uri="{FF2B5EF4-FFF2-40B4-BE49-F238E27FC236}">
                <a16:creationId xmlns:a16="http://schemas.microsoft.com/office/drawing/2014/main" id="{A611A5CC-91B9-48A3-888A-0929ACAE2C20}"/>
              </a:ext>
            </a:extLst>
          </p:cNvPr>
          <p:cNvSpPr>
            <a:spLocks noGrp="1"/>
          </p:cNvSpPr>
          <p:nvPr>
            <p:ph type="sldNum" sz="quarter" idx="12"/>
          </p:nvPr>
        </p:nvSpPr>
        <p:spPr/>
        <p:txBody>
          <a:bodyPr/>
          <a:lstStyle/>
          <a:p>
            <a:fld id="{00382876-A409-4A2D-ACD9-0CDEE7371F38}" type="slidenum">
              <a:rPr lang="tr-TR" smtClean="0"/>
              <a:t>10</a:t>
            </a:fld>
            <a:endParaRPr lang="tr-TR"/>
          </a:p>
        </p:txBody>
      </p:sp>
      <p:sp>
        <p:nvSpPr>
          <p:cNvPr id="10" name="İçerik Yer Tutucusu 2">
            <a:extLst>
              <a:ext uri="{FF2B5EF4-FFF2-40B4-BE49-F238E27FC236}">
                <a16:creationId xmlns:a16="http://schemas.microsoft.com/office/drawing/2014/main" id="{ED93FD00-4DEA-408E-ADE1-F4DED10D2732}"/>
              </a:ext>
            </a:extLst>
          </p:cNvPr>
          <p:cNvSpPr txBox="1">
            <a:spLocks/>
          </p:cNvSpPr>
          <p:nvPr/>
        </p:nvSpPr>
        <p:spPr>
          <a:xfrm>
            <a:off x="8415338" y="5810116"/>
            <a:ext cx="3657601" cy="38864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buNone/>
            </a:pPr>
            <a:r>
              <a:rPr lang="tr-TR" dirty="0"/>
              <a:t>(Wright ve </a:t>
            </a:r>
            <a:r>
              <a:rPr lang="tr-TR" dirty="0" err="1"/>
              <a:t>Masters</a:t>
            </a:r>
            <a:r>
              <a:rPr lang="tr-TR" dirty="0"/>
              <a:t>, 1982, s.67-68)</a:t>
            </a:r>
          </a:p>
        </p:txBody>
      </p:sp>
    </p:spTree>
    <p:extLst>
      <p:ext uri="{BB962C8B-B14F-4D97-AF65-F5344CB8AC3E}">
        <p14:creationId xmlns:p14="http://schemas.microsoft.com/office/powerpoint/2010/main" val="143183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4360EA0-CB96-423C-90C8-38E9C8BC8CB9}"/>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D347D14A-B07F-420A-9B3B-5C21BAFCCF13}"/>
              </a:ext>
            </a:extLst>
          </p:cNvPr>
          <p:cNvSpPr>
            <a:spLocks noGrp="1"/>
          </p:cNvSpPr>
          <p:nvPr>
            <p:ph idx="1"/>
          </p:nvPr>
        </p:nvSpPr>
        <p:spPr/>
        <p:txBody>
          <a:bodyPr/>
          <a:lstStyle/>
          <a:p>
            <a:r>
              <a:rPr lang="tr-TR" dirty="0"/>
              <a:t>Baker, F. B., </a:t>
            </a:r>
            <a:r>
              <a:rPr lang="tr-TR" dirty="0" err="1"/>
              <a:t>and</a:t>
            </a:r>
            <a:r>
              <a:rPr lang="tr-TR" dirty="0"/>
              <a:t> Kim, S. H. (2004). </a:t>
            </a:r>
            <a:r>
              <a:rPr lang="tr-TR" i="1" dirty="0"/>
              <a:t>I</a:t>
            </a:r>
            <a:r>
              <a:rPr lang="en-US" i="1" dirty="0" err="1"/>
              <a:t>tem</a:t>
            </a:r>
            <a:r>
              <a:rPr lang="en-US" i="1" dirty="0"/>
              <a:t> response theory </a:t>
            </a:r>
            <a:r>
              <a:rPr lang="tr-TR" i="1" dirty="0" err="1"/>
              <a:t>parameter</a:t>
            </a:r>
            <a:r>
              <a:rPr lang="tr-TR" i="1" dirty="0"/>
              <a:t> </a:t>
            </a:r>
            <a:r>
              <a:rPr lang="tr-TR" i="1" dirty="0" err="1"/>
              <a:t>estimation</a:t>
            </a:r>
            <a:r>
              <a:rPr lang="tr-TR" i="1" dirty="0"/>
              <a:t> </a:t>
            </a:r>
            <a:r>
              <a:rPr lang="tr-TR" i="1" dirty="0" err="1"/>
              <a:t>techniques</a:t>
            </a:r>
            <a:r>
              <a:rPr lang="tr-TR" dirty="0"/>
              <a:t>. Boca </a:t>
            </a:r>
            <a:r>
              <a:rPr lang="tr-TR" dirty="0" err="1"/>
              <a:t>Raton</a:t>
            </a:r>
            <a:r>
              <a:rPr lang="tr-TR" dirty="0"/>
              <a:t>, FL: Taylor </a:t>
            </a:r>
            <a:r>
              <a:rPr lang="tr-TR" dirty="0" err="1"/>
              <a:t>and</a:t>
            </a:r>
            <a:r>
              <a:rPr lang="tr-TR" dirty="0"/>
              <a:t> Francis </a:t>
            </a:r>
            <a:r>
              <a:rPr lang="tr-TR" dirty="0" err="1"/>
              <a:t>Group</a:t>
            </a:r>
            <a:r>
              <a:rPr lang="tr-TR" dirty="0"/>
              <a:t>.</a:t>
            </a:r>
          </a:p>
          <a:p>
            <a:endParaRPr lang="tr-TR" dirty="0"/>
          </a:p>
          <a:p>
            <a:r>
              <a:rPr lang="tr-TR" dirty="0"/>
              <a:t>Wright, B. D. </a:t>
            </a:r>
            <a:r>
              <a:rPr lang="tr-TR" dirty="0" err="1"/>
              <a:t>and</a:t>
            </a:r>
            <a:r>
              <a:rPr lang="tr-TR" dirty="0"/>
              <a:t> </a:t>
            </a:r>
            <a:r>
              <a:rPr lang="tr-TR" dirty="0" err="1"/>
              <a:t>Masters</a:t>
            </a:r>
            <a:r>
              <a:rPr lang="tr-TR" dirty="0"/>
              <a:t>, G. N. (1982). </a:t>
            </a:r>
            <a:r>
              <a:rPr lang="tr-TR" i="1" dirty="0" err="1"/>
              <a:t>Rating</a:t>
            </a:r>
            <a:r>
              <a:rPr lang="tr-TR" i="1" dirty="0"/>
              <a:t> </a:t>
            </a:r>
            <a:r>
              <a:rPr lang="tr-TR" i="1" dirty="0" err="1"/>
              <a:t>scale</a:t>
            </a:r>
            <a:r>
              <a:rPr lang="tr-TR" i="1" dirty="0"/>
              <a:t> </a:t>
            </a:r>
            <a:r>
              <a:rPr lang="tr-TR" i="1" dirty="0" err="1"/>
              <a:t>analysis</a:t>
            </a:r>
            <a:r>
              <a:rPr lang="tr-TR" i="1" dirty="0"/>
              <a:t>.</a:t>
            </a:r>
            <a:r>
              <a:rPr lang="tr-TR" dirty="0"/>
              <a:t> Chicago, IL: Mesa </a:t>
            </a:r>
            <a:r>
              <a:rPr lang="tr-TR" dirty="0" err="1"/>
              <a:t>Press</a:t>
            </a:r>
            <a:endParaRPr lang="tr-TR" dirty="0"/>
          </a:p>
          <a:p>
            <a:endParaRPr lang="tr-TR" dirty="0"/>
          </a:p>
        </p:txBody>
      </p:sp>
      <p:sp>
        <p:nvSpPr>
          <p:cNvPr id="4" name="Veri Yer Tutucusu 3">
            <a:extLst>
              <a:ext uri="{FF2B5EF4-FFF2-40B4-BE49-F238E27FC236}">
                <a16:creationId xmlns:a16="http://schemas.microsoft.com/office/drawing/2014/main" id="{0F0CADBF-F9CD-4DB0-BBAB-0EA08D34933A}"/>
              </a:ext>
            </a:extLst>
          </p:cNvPr>
          <p:cNvSpPr>
            <a:spLocks noGrp="1"/>
          </p:cNvSpPr>
          <p:nvPr>
            <p:ph type="dt" sz="half" idx="10"/>
          </p:nvPr>
        </p:nvSpPr>
        <p:spPr/>
        <p:txBody>
          <a:bodyPr/>
          <a:lstStyle/>
          <a:p>
            <a:fld id="{89E92370-3ABF-4111-A39E-BCDDD9644895}" type="datetime1">
              <a:rPr lang="tr-TR" smtClean="0"/>
              <a:t>4.10.2018</a:t>
            </a:fld>
            <a:endParaRPr lang="tr-TR"/>
          </a:p>
        </p:txBody>
      </p:sp>
      <p:sp>
        <p:nvSpPr>
          <p:cNvPr id="5" name="Slayt Numarası Yer Tutucusu 4">
            <a:extLst>
              <a:ext uri="{FF2B5EF4-FFF2-40B4-BE49-F238E27FC236}">
                <a16:creationId xmlns:a16="http://schemas.microsoft.com/office/drawing/2014/main" id="{EBDD6D77-2239-462C-B6DC-55998E64E483}"/>
              </a:ext>
            </a:extLst>
          </p:cNvPr>
          <p:cNvSpPr>
            <a:spLocks noGrp="1"/>
          </p:cNvSpPr>
          <p:nvPr>
            <p:ph type="sldNum" sz="quarter" idx="12"/>
          </p:nvPr>
        </p:nvSpPr>
        <p:spPr/>
        <p:txBody>
          <a:bodyPr/>
          <a:lstStyle/>
          <a:p>
            <a:fld id="{00382876-A409-4A2D-ACD9-0CDEE7371F38}" type="slidenum">
              <a:rPr lang="tr-TR" smtClean="0"/>
              <a:t>11</a:t>
            </a:fld>
            <a:endParaRPr lang="tr-TR"/>
          </a:p>
        </p:txBody>
      </p:sp>
    </p:spTree>
    <p:extLst>
      <p:ext uri="{BB962C8B-B14F-4D97-AF65-F5344CB8AC3E}">
        <p14:creationId xmlns:p14="http://schemas.microsoft.com/office/powerpoint/2010/main" val="289966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0D7C5F-C63B-4B8E-B6B3-370A8B60D064}"/>
              </a:ext>
            </a:extLst>
          </p:cNvPr>
          <p:cNvSpPr>
            <a:spLocks noGrp="1"/>
          </p:cNvSpPr>
          <p:nvPr>
            <p:ph type="title"/>
          </p:nvPr>
        </p:nvSpPr>
        <p:spPr/>
        <p:txBody>
          <a:bodyPr/>
          <a:lstStyle/>
          <a:p>
            <a:r>
              <a:rPr lang="tr-TR" dirty="0"/>
              <a:t>RSM ve PCM İçin Kestirim Yöntemleri (PROX)</a:t>
            </a:r>
          </a:p>
        </p:txBody>
      </p:sp>
      <p:sp>
        <p:nvSpPr>
          <p:cNvPr id="3" name="İçerik Yer Tutucusu 2">
            <a:extLst>
              <a:ext uri="{FF2B5EF4-FFF2-40B4-BE49-F238E27FC236}">
                <a16:creationId xmlns:a16="http://schemas.microsoft.com/office/drawing/2014/main" id="{61482DBA-025A-4B4A-ABBA-1AC8DBDF524D}"/>
              </a:ext>
            </a:extLst>
          </p:cNvPr>
          <p:cNvSpPr>
            <a:spLocks noGrp="1"/>
          </p:cNvSpPr>
          <p:nvPr>
            <p:ph idx="1"/>
          </p:nvPr>
        </p:nvSpPr>
        <p:spPr>
          <a:xfrm>
            <a:off x="1097280" y="1737360"/>
            <a:ext cx="10058400" cy="4563427"/>
          </a:xfrm>
        </p:spPr>
        <p:txBody>
          <a:bodyPr>
            <a:normAutofit/>
          </a:bodyPr>
          <a:lstStyle/>
          <a:p>
            <a:pPr>
              <a:buFont typeface="Wingdings" panose="05000000000000000000" pitchFamily="2" charset="2"/>
              <a:buChar char="v"/>
            </a:pPr>
            <a:r>
              <a:rPr lang="tr-TR" dirty="0"/>
              <a:t> Kestirim yöntemlerinden en basit olanıdır. Bir hesap makinesi yardımıyla hesaplamalar   yapılabilir.</a:t>
            </a:r>
          </a:p>
          <a:p>
            <a:pPr>
              <a:buFont typeface="Wingdings" panose="05000000000000000000" pitchFamily="2" charset="2"/>
              <a:buChar char="v"/>
            </a:pPr>
            <a:endParaRPr lang="tr-TR" dirty="0"/>
          </a:p>
          <a:p>
            <a:pPr>
              <a:buFont typeface="Wingdings" panose="05000000000000000000" pitchFamily="2" charset="2"/>
              <a:buChar char="v"/>
            </a:pPr>
            <a:r>
              <a:rPr lang="tr-TR" dirty="0"/>
              <a:t> </a:t>
            </a:r>
            <a:r>
              <a:rPr lang="tr-TR" dirty="0" err="1"/>
              <a:t>Rasch</a:t>
            </a:r>
            <a:r>
              <a:rPr lang="tr-TR" dirty="0"/>
              <a:t> modelinin altında yatan ilkelerin çoğunu örneklendirir.</a:t>
            </a:r>
          </a:p>
          <a:p>
            <a:pPr>
              <a:buFont typeface="Wingdings" panose="05000000000000000000" pitchFamily="2" charset="2"/>
              <a:buChar char="v"/>
            </a:pPr>
            <a:endParaRPr lang="tr-TR" dirty="0"/>
          </a:p>
          <a:p>
            <a:pPr>
              <a:buFont typeface="Wingdings" panose="05000000000000000000" pitchFamily="2" charset="2"/>
              <a:buChar char="v"/>
            </a:pPr>
            <a:r>
              <a:rPr lang="tr-TR" dirty="0"/>
              <a:t> İhtiyaç olan şey ham puanlar ile madde yanıt puanlarıdır.</a:t>
            </a:r>
          </a:p>
          <a:p>
            <a:pPr>
              <a:buFont typeface="Wingdings" panose="05000000000000000000" pitchFamily="2" charset="2"/>
              <a:buChar char="v"/>
            </a:pPr>
            <a:endParaRPr lang="tr-TR" dirty="0"/>
          </a:p>
          <a:p>
            <a:pPr marL="0" indent="0">
              <a:buNone/>
            </a:pPr>
            <a:endParaRPr lang="tr-TR" dirty="0"/>
          </a:p>
        </p:txBody>
      </p:sp>
      <p:sp>
        <p:nvSpPr>
          <p:cNvPr id="4" name="Veri Yer Tutucusu 3">
            <a:extLst>
              <a:ext uri="{FF2B5EF4-FFF2-40B4-BE49-F238E27FC236}">
                <a16:creationId xmlns:a16="http://schemas.microsoft.com/office/drawing/2014/main" id="{216029E2-148E-4147-BB16-612EC307656A}"/>
              </a:ext>
            </a:extLst>
          </p:cNvPr>
          <p:cNvSpPr>
            <a:spLocks noGrp="1"/>
          </p:cNvSpPr>
          <p:nvPr>
            <p:ph type="dt" sz="half" idx="10"/>
          </p:nvPr>
        </p:nvSpPr>
        <p:spPr/>
        <p:txBody>
          <a:bodyPr/>
          <a:lstStyle/>
          <a:p>
            <a:fld id="{DB4B71F7-6F4E-46A8-ADAA-E85B7A1CD7FF}" type="datetime1">
              <a:rPr lang="tr-TR" smtClean="0"/>
              <a:t>4.10.2018</a:t>
            </a:fld>
            <a:endParaRPr lang="tr-TR"/>
          </a:p>
        </p:txBody>
      </p:sp>
      <p:sp>
        <p:nvSpPr>
          <p:cNvPr id="5" name="Slayt Numarası Yer Tutucusu 4">
            <a:extLst>
              <a:ext uri="{FF2B5EF4-FFF2-40B4-BE49-F238E27FC236}">
                <a16:creationId xmlns:a16="http://schemas.microsoft.com/office/drawing/2014/main" id="{BA7B1418-2698-4DBD-9AFF-AEB9D6480DEA}"/>
              </a:ext>
            </a:extLst>
          </p:cNvPr>
          <p:cNvSpPr>
            <a:spLocks noGrp="1"/>
          </p:cNvSpPr>
          <p:nvPr>
            <p:ph type="sldNum" sz="quarter" idx="12"/>
          </p:nvPr>
        </p:nvSpPr>
        <p:spPr/>
        <p:txBody>
          <a:bodyPr/>
          <a:lstStyle/>
          <a:p>
            <a:fld id="{00382876-A409-4A2D-ACD9-0CDEE7371F38}" type="slidenum">
              <a:rPr lang="tr-TR" smtClean="0"/>
              <a:t>2</a:t>
            </a:fld>
            <a:endParaRPr lang="tr-TR"/>
          </a:p>
        </p:txBody>
      </p:sp>
      <p:sp>
        <p:nvSpPr>
          <p:cNvPr id="6" name="İçerik Yer Tutucusu 2">
            <a:extLst>
              <a:ext uri="{FF2B5EF4-FFF2-40B4-BE49-F238E27FC236}">
                <a16:creationId xmlns:a16="http://schemas.microsoft.com/office/drawing/2014/main" id="{307B1D56-6288-4FB5-90AE-8EC34024A32C}"/>
              </a:ext>
            </a:extLst>
          </p:cNvPr>
          <p:cNvSpPr txBox="1">
            <a:spLocks/>
          </p:cNvSpPr>
          <p:nvPr/>
        </p:nvSpPr>
        <p:spPr>
          <a:xfrm>
            <a:off x="8698147" y="5810116"/>
            <a:ext cx="3374792" cy="38864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buNone/>
            </a:pPr>
            <a:r>
              <a:rPr lang="tr-TR" dirty="0"/>
              <a:t>(Wright ve </a:t>
            </a:r>
            <a:r>
              <a:rPr lang="tr-TR" dirty="0" err="1"/>
              <a:t>Masters</a:t>
            </a:r>
            <a:r>
              <a:rPr lang="tr-TR" dirty="0"/>
              <a:t>, 1982, s.61)</a:t>
            </a:r>
          </a:p>
        </p:txBody>
      </p:sp>
    </p:spTree>
    <p:extLst>
      <p:ext uri="{BB962C8B-B14F-4D97-AF65-F5344CB8AC3E}">
        <p14:creationId xmlns:p14="http://schemas.microsoft.com/office/powerpoint/2010/main" val="367562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5431F5-B267-45A6-A061-7249182A211C}"/>
              </a:ext>
            </a:extLst>
          </p:cNvPr>
          <p:cNvSpPr>
            <a:spLocks noGrp="1"/>
          </p:cNvSpPr>
          <p:nvPr>
            <p:ph type="title"/>
          </p:nvPr>
        </p:nvSpPr>
        <p:spPr/>
        <p:txBody>
          <a:bodyPr/>
          <a:lstStyle/>
          <a:p>
            <a:r>
              <a:rPr lang="tr-TR" dirty="0"/>
              <a:t>ÖRNEK:</a:t>
            </a:r>
          </a:p>
        </p:txBody>
      </p:sp>
      <p:sp>
        <p:nvSpPr>
          <p:cNvPr id="3" name="İçerik Yer Tutucusu 2">
            <a:extLst>
              <a:ext uri="{FF2B5EF4-FFF2-40B4-BE49-F238E27FC236}">
                <a16:creationId xmlns:a16="http://schemas.microsoft.com/office/drawing/2014/main" id="{0186A18B-FB6A-4336-8F19-FB5ECE173BEA}"/>
              </a:ext>
            </a:extLst>
          </p:cNvPr>
          <p:cNvSpPr>
            <a:spLocks noGrp="1"/>
          </p:cNvSpPr>
          <p:nvPr>
            <p:ph idx="1"/>
          </p:nvPr>
        </p:nvSpPr>
        <p:spPr>
          <a:xfrm>
            <a:off x="1097280" y="1845733"/>
            <a:ext cx="10058400" cy="4412191"/>
          </a:xfrm>
        </p:spPr>
        <p:txBody>
          <a:bodyPr/>
          <a:lstStyle/>
          <a:p>
            <a:r>
              <a:rPr lang="tr-TR" dirty="0"/>
              <a:t> </a:t>
            </a:r>
          </a:p>
        </p:txBody>
      </p:sp>
      <p:sp>
        <p:nvSpPr>
          <p:cNvPr id="4" name="Veri Yer Tutucusu 3">
            <a:extLst>
              <a:ext uri="{FF2B5EF4-FFF2-40B4-BE49-F238E27FC236}">
                <a16:creationId xmlns:a16="http://schemas.microsoft.com/office/drawing/2014/main" id="{A13C39BE-3313-4BC4-B117-574960444BBF}"/>
              </a:ext>
            </a:extLst>
          </p:cNvPr>
          <p:cNvSpPr>
            <a:spLocks noGrp="1"/>
          </p:cNvSpPr>
          <p:nvPr>
            <p:ph type="dt" sz="half" idx="10"/>
          </p:nvPr>
        </p:nvSpPr>
        <p:spPr/>
        <p:txBody>
          <a:bodyPr/>
          <a:lstStyle/>
          <a:p>
            <a:fld id="{7B6E7D51-8622-41F4-99D7-0249D0A97572}" type="datetime1">
              <a:rPr lang="tr-TR" smtClean="0"/>
              <a:t>4.10.2018</a:t>
            </a:fld>
            <a:endParaRPr lang="tr-TR"/>
          </a:p>
        </p:txBody>
      </p:sp>
      <p:sp>
        <p:nvSpPr>
          <p:cNvPr id="5" name="Slayt Numarası Yer Tutucusu 4">
            <a:extLst>
              <a:ext uri="{FF2B5EF4-FFF2-40B4-BE49-F238E27FC236}">
                <a16:creationId xmlns:a16="http://schemas.microsoft.com/office/drawing/2014/main" id="{3ACD21B7-2731-45FE-A1CA-F18AE095A061}"/>
              </a:ext>
            </a:extLst>
          </p:cNvPr>
          <p:cNvSpPr>
            <a:spLocks noGrp="1"/>
          </p:cNvSpPr>
          <p:nvPr>
            <p:ph type="sldNum" sz="quarter" idx="12"/>
          </p:nvPr>
        </p:nvSpPr>
        <p:spPr/>
        <p:txBody>
          <a:bodyPr/>
          <a:lstStyle/>
          <a:p>
            <a:fld id="{00382876-A409-4A2D-ACD9-0CDEE7371F38}" type="slidenum">
              <a:rPr lang="tr-TR" smtClean="0"/>
              <a:t>3</a:t>
            </a:fld>
            <a:endParaRPr lang="tr-TR"/>
          </a:p>
        </p:txBody>
      </p:sp>
      <p:pic>
        <p:nvPicPr>
          <p:cNvPr id="7" name="Resim 6">
            <a:extLst>
              <a:ext uri="{FF2B5EF4-FFF2-40B4-BE49-F238E27FC236}">
                <a16:creationId xmlns:a16="http://schemas.microsoft.com/office/drawing/2014/main" id="{0E4D46D1-2A8F-41A3-9FF9-FE685E305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71039"/>
            <a:ext cx="10393225" cy="5887272"/>
          </a:xfrm>
          <a:prstGeom prst="rect">
            <a:avLst/>
          </a:prstGeom>
        </p:spPr>
      </p:pic>
      <p:sp>
        <p:nvSpPr>
          <p:cNvPr id="8" name="Dikdörtgen 7">
            <a:extLst>
              <a:ext uri="{FF2B5EF4-FFF2-40B4-BE49-F238E27FC236}">
                <a16:creationId xmlns:a16="http://schemas.microsoft.com/office/drawing/2014/main" id="{2DBDDBBC-1BEF-4039-8442-4285B0C317A6}"/>
              </a:ext>
            </a:extLst>
          </p:cNvPr>
          <p:cNvSpPr/>
          <p:nvPr/>
        </p:nvSpPr>
        <p:spPr>
          <a:xfrm>
            <a:off x="1728788" y="1960037"/>
            <a:ext cx="8558212" cy="1787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0741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DB31FE-3263-4B63-B9B5-49F2DD3D9422}"/>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6BB4382E-E392-4741-A010-090B00C4B4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312" y="286603"/>
            <a:ext cx="11391413" cy="5999897"/>
          </a:xfrm>
        </p:spPr>
      </p:pic>
      <p:sp>
        <p:nvSpPr>
          <p:cNvPr id="4" name="Veri Yer Tutucusu 3">
            <a:extLst>
              <a:ext uri="{FF2B5EF4-FFF2-40B4-BE49-F238E27FC236}">
                <a16:creationId xmlns:a16="http://schemas.microsoft.com/office/drawing/2014/main" id="{4134508E-86CA-404F-91DE-CEC249A63058}"/>
              </a:ext>
            </a:extLst>
          </p:cNvPr>
          <p:cNvSpPr>
            <a:spLocks noGrp="1"/>
          </p:cNvSpPr>
          <p:nvPr>
            <p:ph type="dt" sz="half" idx="10"/>
          </p:nvPr>
        </p:nvSpPr>
        <p:spPr/>
        <p:txBody>
          <a:bodyPr/>
          <a:lstStyle/>
          <a:p>
            <a:fld id="{89E92370-3ABF-4111-A39E-BCDDD9644895}" type="datetime1">
              <a:rPr lang="tr-TR" smtClean="0"/>
              <a:t>4.10.2018</a:t>
            </a:fld>
            <a:endParaRPr lang="tr-TR"/>
          </a:p>
        </p:txBody>
      </p:sp>
      <p:sp>
        <p:nvSpPr>
          <p:cNvPr id="5" name="Slayt Numarası Yer Tutucusu 4">
            <a:extLst>
              <a:ext uri="{FF2B5EF4-FFF2-40B4-BE49-F238E27FC236}">
                <a16:creationId xmlns:a16="http://schemas.microsoft.com/office/drawing/2014/main" id="{E45E11FE-E6D3-43F5-851E-7BAFF6B4C2DD}"/>
              </a:ext>
            </a:extLst>
          </p:cNvPr>
          <p:cNvSpPr>
            <a:spLocks noGrp="1"/>
          </p:cNvSpPr>
          <p:nvPr>
            <p:ph type="sldNum" sz="quarter" idx="12"/>
          </p:nvPr>
        </p:nvSpPr>
        <p:spPr/>
        <p:txBody>
          <a:bodyPr/>
          <a:lstStyle/>
          <a:p>
            <a:fld id="{00382876-A409-4A2D-ACD9-0CDEE7371F38}" type="slidenum">
              <a:rPr lang="tr-TR" smtClean="0"/>
              <a:t>4</a:t>
            </a:fld>
            <a:endParaRPr lang="tr-TR"/>
          </a:p>
        </p:txBody>
      </p:sp>
    </p:spTree>
    <p:extLst>
      <p:ext uri="{BB962C8B-B14F-4D97-AF65-F5344CB8AC3E}">
        <p14:creationId xmlns:p14="http://schemas.microsoft.com/office/powerpoint/2010/main" val="196547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6754DB-3597-4CA8-9F00-39990086DE36}"/>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C5A57D58-2C83-42F0-AD81-B474004357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237" y="0"/>
            <a:ext cx="10903763" cy="6355036"/>
          </a:xfrm>
        </p:spPr>
      </p:pic>
      <p:sp>
        <p:nvSpPr>
          <p:cNvPr id="4" name="Veri Yer Tutucusu 3">
            <a:extLst>
              <a:ext uri="{FF2B5EF4-FFF2-40B4-BE49-F238E27FC236}">
                <a16:creationId xmlns:a16="http://schemas.microsoft.com/office/drawing/2014/main" id="{CD36C84C-F3F8-4632-84D5-FCFB5DF620B7}"/>
              </a:ext>
            </a:extLst>
          </p:cNvPr>
          <p:cNvSpPr>
            <a:spLocks noGrp="1"/>
          </p:cNvSpPr>
          <p:nvPr>
            <p:ph type="dt" sz="half" idx="10"/>
          </p:nvPr>
        </p:nvSpPr>
        <p:spPr/>
        <p:txBody>
          <a:bodyPr/>
          <a:lstStyle/>
          <a:p>
            <a:fld id="{89E92370-3ABF-4111-A39E-BCDDD9644895}" type="datetime1">
              <a:rPr lang="tr-TR" smtClean="0"/>
              <a:t>4.10.2018</a:t>
            </a:fld>
            <a:endParaRPr lang="tr-TR"/>
          </a:p>
        </p:txBody>
      </p:sp>
      <p:sp>
        <p:nvSpPr>
          <p:cNvPr id="5" name="Slayt Numarası Yer Tutucusu 4">
            <a:extLst>
              <a:ext uri="{FF2B5EF4-FFF2-40B4-BE49-F238E27FC236}">
                <a16:creationId xmlns:a16="http://schemas.microsoft.com/office/drawing/2014/main" id="{DDFD9FD8-0E7F-4756-B052-DD70079792B0}"/>
              </a:ext>
            </a:extLst>
          </p:cNvPr>
          <p:cNvSpPr>
            <a:spLocks noGrp="1"/>
          </p:cNvSpPr>
          <p:nvPr>
            <p:ph type="sldNum" sz="quarter" idx="12"/>
          </p:nvPr>
        </p:nvSpPr>
        <p:spPr/>
        <p:txBody>
          <a:bodyPr/>
          <a:lstStyle/>
          <a:p>
            <a:fld id="{00382876-A409-4A2D-ACD9-0CDEE7371F38}" type="slidenum">
              <a:rPr lang="tr-TR" smtClean="0"/>
              <a:t>5</a:t>
            </a:fld>
            <a:endParaRPr lang="tr-TR"/>
          </a:p>
        </p:txBody>
      </p:sp>
    </p:spTree>
    <p:extLst>
      <p:ext uri="{BB962C8B-B14F-4D97-AF65-F5344CB8AC3E}">
        <p14:creationId xmlns:p14="http://schemas.microsoft.com/office/powerpoint/2010/main" val="33759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4455DB-823C-4832-B489-981047C5D2D6}"/>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0A939DE5-C1D6-4F9E-9061-458703D9D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3959"/>
            <a:ext cx="10458450" cy="6252263"/>
          </a:xfrm>
        </p:spPr>
      </p:pic>
      <p:sp>
        <p:nvSpPr>
          <p:cNvPr id="4" name="Veri Yer Tutucusu 3">
            <a:extLst>
              <a:ext uri="{FF2B5EF4-FFF2-40B4-BE49-F238E27FC236}">
                <a16:creationId xmlns:a16="http://schemas.microsoft.com/office/drawing/2014/main" id="{E99DBBD2-1DA3-496A-B6B7-219DC1A8E4E0}"/>
              </a:ext>
            </a:extLst>
          </p:cNvPr>
          <p:cNvSpPr>
            <a:spLocks noGrp="1"/>
          </p:cNvSpPr>
          <p:nvPr>
            <p:ph type="dt" sz="half" idx="10"/>
          </p:nvPr>
        </p:nvSpPr>
        <p:spPr/>
        <p:txBody>
          <a:bodyPr/>
          <a:lstStyle/>
          <a:p>
            <a:fld id="{89E92370-3ABF-4111-A39E-BCDDD9644895}" type="datetime1">
              <a:rPr lang="tr-TR" smtClean="0"/>
              <a:t>4.10.2018</a:t>
            </a:fld>
            <a:endParaRPr lang="tr-TR"/>
          </a:p>
        </p:txBody>
      </p:sp>
      <p:sp>
        <p:nvSpPr>
          <p:cNvPr id="5" name="Slayt Numarası Yer Tutucusu 4">
            <a:extLst>
              <a:ext uri="{FF2B5EF4-FFF2-40B4-BE49-F238E27FC236}">
                <a16:creationId xmlns:a16="http://schemas.microsoft.com/office/drawing/2014/main" id="{0F41B559-9503-4D52-8342-F06A2D3ABA08}"/>
              </a:ext>
            </a:extLst>
          </p:cNvPr>
          <p:cNvSpPr>
            <a:spLocks noGrp="1"/>
          </p:cNvSpPr>
          <p:nvPr>
            <p:ph type="sldNum" sz="quarter" idx="12"/>
          </p:nvPr>
        </p:nvSpPr>
        <p:spPr/>
        <p:txBody>
          <a:bodyPr/>
          <a:lstStyle/>
          <a:p>
            <a:fld id="{00382876-A409-4A2D-ACD9-0CDEE7371F38}" type="slidenum">
              <a:rPr lang="tr-TR" smtClean="0"/>
              <a:t>6</a:t>
            </a:fld>
            <a:endParaRPr lang="tr-TR"/>
          </a:p>
        </p:txBody>
      </p:sp>
    </p:spTree>
    <p:extLst>
      <p:ext uri="{BB962C8B-B14F-4D97-AF65-F5344CB8AC3E}">
        <p14:creationId xmlns:p14="http://schemas.microsoft.com/office/powerpoint/2010/main" val="358296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991BC6-6D04-46DD-A241-E52390EF25ED}"/>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4E7A53BD-F705-4344-9C75-6D5D08419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87" y="0"/>
            <a:ext cx="10549796" cy="6339662"/>
          </a:xfrm>
        </p:spPr>
      </p:pic>
      <p:sp>
        <p:nvSpPr>
          <p:cNvPr id="4" name="Veri Yer Tutucusu 3">
            <a:extLst>
              <a:ext uri="{FF2B5EF4-FFF2-40B4-BE49-F238E27FC236}">
                <a16:creationId xmlns:a16="http://schemas.microsoft.com/office/drawing/2014/main" id="{9744728A-4EEF-4CB3-80DD-E5DAF0262ECF}"/>
              </a:ext>
            </a:extLst>
          </p:cNvPr>
          <p:cNvSpPr>
            <a:spLocks noGrp="1"/>
          </p:cNvSpPr>
          <p:nvPr>
            <p:ph type="dt" sz="half" idx="10"/>
          </p:nvPr>
        </p:nvSpPr>
        <p:spPr/>
        <p:txBody>
          <a:bodyPr/>
          <a:lstStyle/>
          <a:p>
            <a:fld id="{89E92370-3ABF-4111-A39E-BCDDD9644895}" type="datetime1">
              <a:rPr lang="tr-TR" smtClean="0"/>
              <a:t>4.10.2018</a:t>
            </a:fld>
            <a:endParaRPr lang="tr-TR"/>
          </a:p>
        </p:txBody>
      </p:sp>
      <p:sp>
        <p:nvSpPr>
          <p:cNvPr id="5" name="Slayt Numarası Yer Tutucusu 4">
            <a:extLst>
              <a:ext uri="{FF2B5EF4-FFF2-40B4-BE49-F238E27FC236}">
                <a16:creationId xmlns:a16="http://schemas.microsoft.com/office/drawing/2014/main" id="{8D6FE3AE-0749-4751-BD7C-558AA6CD13A5}"/>
              </a:ext>
            </a:extLst>
          </p:cNvPr>
          <p:cNvSpPr>
            <a:spLocks noGrp="1"/>
          </p:cNvSpPr>
          <p:nvPr>
            <p:ph type="sldNum" sz="quarter" idx="12"/>
          </p:nvPr>
        </p:nvSpPr>
        <p:spPr/>
        <p:txBody>
          <a:bodyPr/>
          <a:lstStyle/>
          <a:p>
            <a:fld id="{00382876-A409-4A2D-ACD9-0CDEE7371F38}" type="slidenum">
              <a:rPr lang="tr-TR" smtClean="0"/>
              <a:t>7</a:t>
            </a:fld>
            <a:endParaRPr lang="tr-TR"/>
          </a:p>
        </p:txBody>
      </p:sp>
    </p:spTree>
    <p:extLst>
      <p:ext uri="{BB962C8B-B14F-4D97-AF65-F5344CB8AC3E}">
        <p14:creationId xmlns:p14="http://schemas.microsoft.com/office/powerpoint/2010/main" val="50726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9C0E5A-5038-4F11-80E6-B810A280C069}"/>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E77556FE-21EF-49FC-B1D5-6F02208B96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374" y="286603"/>
            <a:ext cx="10285109" cy="5945925"/>
          </a:xfrm>
        </p:spPr>
      </p:pic>
      <p:sp>
        <p:nvSpPr>
          <p:cNvPr id="4" name="Veri Yer Tutucusu 3">
            <a:extLst>
              <a:ext uri="{FF2B5EF4-FFF2-40B4-BE49-F238E27FC236}">
                <a16:creationId xmlns:a16="http://schemas.microsoft.com/office/drawing/2014/main" id="{EC36FE92-337A-4BB2-BEAE-CFBF1776F89F}"/>
              </a:ext>
            </a:extLst>
          </p:cNvPr>
          <p:cNvSpPr>
            <a:spLocks noGrp="1"/>
          </p:cNvSpPr>
          <p:nvPr>
            <p:ph type="dt" sz="half" idx="10"/>
          </p:nvPr>
        </p:nvSpPr>
        <p:spPr/>
        <p:txBody>
          <a:bodyPr/>
          <a:lstStyle/>
          <a:p>
            <a:fld id="{89E92370-3ABF-4111-A39E-BCDDD9644895}" type="datetime1">
              <a:rPr lang="tr-TR" smtClean="0"/>
              <a:t>4.10.2018</a:t>
            </a:fld>
            <a:endParaRPr lang="tr-TR"/>
          </a:p>
        </p:txBody>
      </p:sp>
      <p:sp>
        <p:nvSpPr>
          <p:cNvPr id="5" name="Slayt Numarası Yer Tutucusu 4">
            <a:extLst>
              <a:ext uri="{FF2B5EF4-FFF2-40B4-BE49-F238E27FC236}">
                <a16:creationId xmlns:a16="http://schemas.microsoft.com/office/drawing/2014/main" id="{7535F96B-F1CB-4904-8657-0DF134E8D7B9}"/>
              </a:ext>
            </a:extLst>
          </p:cNvPr>
          <p:cNvSpPr>
            <a:spLocks noGrp="1"/>
          </p:cNvSpPr>
          <p:nvPr>
            <p:ph type="sldNum" sz="quarter" idx="12"/>
          </p:nvPr>
        </p:nvSpPr>
        <p:spPr/>
        <p:txBody>
          <a:bodyPr/>
          <a:lstStyle/>
          <a:p>
            <a:fld id="{00382876-A409-4A2D-ACD9-0CDEE7371F38}" type="slidenum">
              <a:rPr lang="tr-TR" smtClean="0"/>
              <a:t>8</a:t>
            </a:fld>
            <a:endParaRPr lang="tr-TR"/>
          </a:p>
        </p:txBody>
      </p:sp>
    </p:spTree>
    <p:extLst>
      <p:ext uri="{BB962C8B-B14F-4D97-AF65-F5344CB8AC3E}">
        <p14:creationId xmlns:p14="http://schemas.microsoft.com/office/powerpoint/2010/main" val="6601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DE6441-A47C-4198-936C-71930955FB1C}"/>
              </a:ext>
            </a:extLst>
          </p:cNvPr>
          <p:cNvSpPr>
            <a:spLocks noGrp="1"/>
          </p:cNvSpPr>
          <p:nvPr>
            <p:ph type="title"/>
          </p:nvPr>
        </p:nvSpPr>
        <p:spPr/>
        <p:txBody>
          <a:bodyPr/>
          <a:lstStyle/>
          <a:p>
            <a:r>
              <a:rPr lang="tr-TR" dirty="0"/>
              <a:t>RSM ve PCM İçin Kestirim Yöntemleri (PAIR)</a:t>
            </a:r>
          </a:p>
        </p:txBody>
      </p:sp>
      <p:sp>
        <p:nvSpPr>
          <p:cNvPr id="3" name="İçerik Yer Tutucusu 2">
            <a:extLst>
              <a:ext uri="{FF2B5EF4-FFF2-40B4-BE49-F238E27FC236}">
                <a16:creationId xmlns:a16="http://schemas.microsoft.com/office/drawing/2014/main" id="{6FF29867-7144-4A3E-BBAA-55EB9EFE5B09}"/>
              </a:ext>
            </a:extLst>
          </p:cNvPr>
          <p:cNvSpPr>
            <a:spLocks noGrp="1"/>
          </p:cNvSpPr>
          <p:nvPr>
            <p:ph idx="1"/>
          </p:nvPr>
        </p:nvSpPr>
        <p:spPr/>
        <p:txBody>
          <a:bodyPr>
            <a:normAutofit/>
          </a:bodyPr>
          <a:lstStyle/>
          <a:p>
            <a:pPr>
              <a:buFont typeface="Wingdings" panose="05000000000000000000" pitchFamily="2" charset="2"/>
              <a:buChar char="v"/>
            </a:pPr>
            <a:r>
              <a:rPr lang="tr-TR" dirty="0"/>
              <a:t> PROX normallik varsayımı gerektirir.</a:t>
            </a:r>
          </a:p>
          <a:p>
            <a:pPr>
              <a:buFont typeface="Wingdings" panose="05000000000000000000" pitchFamily="2" charset="2"/>
              <a:buChar char="v"/>
            </a:pPr>
            <a:endParaRPr lang="tr-TR" dirty="0"/>
          </a:p>
          <a:p>
            <a:pPr>
              <a:buFont typeface="Wingdings" panose="05000000000000000000" pitchFamily="2" charset="2"/>
              <a:buChar char="v"/>
            </a:pPr>
            <a:r>
              <a:rPr lang="tr-TR" dirty="0"/>
              <a:t> Çok kategorili maddeler için bu işlemin adımları;</a:t>
            </a:r>
          </a:p>
          <a:p>
            <a:pPr>
              <a:buFont typeface="Wingdings" panose="05000000000000000000" pitchFamily="2" charset="2"/>
              <a:buChar char="§"/>
            </a:pPr>
            <a:r>
              <a:rPr lang="tr-TR" dirty="0"/>
              <a:t> bireyler her madde çiftindeki toplam puanlarına göre gruplandırır.</a:t>
            </a:r>
          </a:p>
          <a:p>
            <a:pPr>
              <a:buFont typeface="Wingdings" panose="05000000000000000000" pitchFamily="2" charset="2"/>
              <a:buChar char="§"/>
            </a:pPr>
            <a:r>
              <a:rPr lang="tr-TR" dirty="0"/>
              <a:t> bu puan grupları içerisindeki kategori dağılımları kullanılarak bu iki maddenin güçlüğü (konumu) arasındaki farkı kestirmek için birey parametreleri iptal edilir. </a:t>
            </a:r>
          </a:p>
        </p:txBody>
      </p:sp>
      <p:sp>
        <p:nvSpPr>
          <p:cNvPr id="4" name="Veri Yer Tutucusu 3">
            <a:extLst>
              <a:ext uri="{FF2B5EF4-FFF2-40B4-BE49-F238E27FC236}">
                <a16:creationId xmlns:a16="http://schemas.microsoft.com/office/drawing/2014/main" id="{EA991A58-07FC-425B-BD05-0577319216F4}"/>
              </a:ext>
            </a:extLst>
          </p:cNvPr>
          <p:cNvSpPr>
            <a:spLocks noGrp="1"/>
          </p:cNvSpPr>
          <p:nvPr>
            <p:ph type="dt" sz="half" idx="10"/>
          </p:nvPr>
        </p:nvSpPr>
        <p:spPr/>
        <p:txBody>
          <a:bodyPr/>
          <a:lstStyle/>
          <a:p>
            <a:fld id="{572FA0FC-511F-47A4-A6E1-839F4A835BBE}" type="datetime1">
              <a:rPr lang="tr-TR" smtClean="0"/>
              <a:t>4.10.2018</a:t>
            </a:fld>
            <a:endParaRPr lang="tr-TR"/>
          </a:p>
        </p:txBody>
      </p:sp>
      <p:sp>
        <p:nvSpPr>
          <p:cNvPr id="5" name="Slayt Numarası Yer Tutucusu 4">
            <a:extLst>
              <a:ext uri="{FF2B5EF4-FFF2-40B4-BE49-F238E27FC236}">
                <a16:creationId xmlns:a16="http://schemas.microsoft.com/office/drawing/2014/main" id="{C4167A3B-9AFE-468D-B059-26F3C2D1F17C}"/>
              </a:ext>
            </a:extLst>
          </p:cNvPr>
          <p:cNvSpPr>
            <a:spLocks noGrp="1"/>
          </p:cNvSpPr>
          <p:nvPr>
            <p:ph type="sldNum" sz="quarter" idx="12"/>
          </p:nvPr>
        </p:nvSpPr>
        <p:spPr/>
        <p:txBody>
          <a:bodyPr/>
          <a:lstStyle/>
          <a:p>
            <a:fld id="{00382876-A409-4A2D-ACD9-0CDEE7371F38}" type="slidenum">
              <a:rPr lang="tr-TR" smtClean="0"/>
              <a:t>9</a:t>
            </a:fld>
            <a:endParaRPr lang="tr-TR"/>
          </a:p>
        </p:txBody>
      </p:sp>
      <p:sp>
        <p:nvSpPr>
          <p:cNvPr id="6" name="İçerik Yer Tutucusu 2">
            <a:extLst>
              <a:ext uri="{FF2B5EF4-FFF2-40B4-BE49-F238E27FC236}">
                <a16:creationId xmlns:a16="http://schemas.microsoft.com/office/drawing/2014/main" id="{7FFE8A64-2F0F-4134-BD83-F1F87E196FDC}"/>
              </a:ext>
            </a:extLst>
          </p:cNvPr>
          <p:cNvSpPr txBox="1">
            <a:spLocks/>
          </p:cNvSpPr>
          <p:nvPr/>
        </p:nvSpPr>
        <p:spPr>
          <a:xfrm>
            <a:off x="8698147" y="5810116"/>
            <a:ext cx="3374792" cy="38864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buNone/>
            </a:pPr>
            <a:r>
              <a:rPr lang="tr-TR" dirty="0"/>
              <a:t>(Wright ve </a:t>
            </a:r>
            <a:r>
              <a:rPr lang="tr-TR" dirty="0" err="1"/>
              <a:t>Masters</a:t>
            </a:r>
            <a:r>
              <a:rPr lang="tr-TR" dirty="0"/>
              <a:t>, 1982, s.67)</a:t>
            </a:r>
          </a:p>
        </p:txBody>
      </p:sp>
    </p:spTree>
    <p:extLst>
      <p:ext uri="{BB962C8B-B14F-4D97-AF65-F5344CB8AC3E}">
        <p14:creationId xmlns:p14="http://schemas.microsoft.com/office/powerpoint/2010/main" val="290930677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397</Words>
  <Application>Microsoft Office PowerPoint</Application>
  <PresentationFormat>Geniş ekran</PresentationFormat>
  <Paragraphs>57</Paragraphs>
  <Slides>11</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Calibri Light</vt:lpstr>
      <vt:lpstr>Wingdings</vt:lpstr>
      <vt:lpstr>Office Teması</vt:lpstr>
      <vt:lpstr>Madde Tepki Kuramı</vt:lpstr>
      <vt:lpstr>RSM ve PCM İçin Kestirim Yöntemleri (PROX)</vt:lpstr>
      <vt:lpstr>ÖRNEK:</vt:lpstr>
      <vt:lpstr>PowerPoint Sunusu</vt:lpstr>
      <vt:lpstr>PowerPoint Sunusu</vt:lpstr>
      <vt:lpstr>PowerPoint Sunusu</vt:lpstr>
      <vt:lpstr>PowerPoint Sunusu</vt:lpstr>
      <vt:lpstr>PowerPoint Sunusu</vt:lpstr>
      <vt:lpstr>RSM ve PCM İçin Kestirim Yöntemleri (PAIR)</vt:lpstr>
      <vt:lpstr>RSM ve PCM İçin Kestirim Yöntemleri (PAIR)</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 Tepki Kuramı</dc:title>
  <dc:creator>neslihan tuğçe şimşek</dc:creator>
  <cp:lastModifiedBy>neslihan tuğçe şimşek</cp:lastModifiedBy>
  <cp:revision>1</cp:revision>
  <dcterms:created xsi:type="dcterms:W3CDTF">2018-10-04T07:45:28Z</dcterms:created>
  <dcterms:modified xsi:type="dcterms:W3CDTF">2018-10-04T07:48:47Z</dcterms:modified>
</cp:coreProperties>
</file>