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5" r:id="rId3"/>
    <p:sldId id="269" r:id="rId4"/>
    <p:sldId id="357" r:id="rId5"/>
    <p:sldId id="358" r:id="rId6"/>
    <p:sldId id="359" r:id="rId7"/>
    <p:sldId id="360" r:id="rId8"/>
    <p:sldId id="361" r:id="rId9"/>
    <p:sldId id="362" r:id="rId10"/>
    <p:sldId id="363" r:id="rId11"/>
    <p:sldId id="364" r:id="rId12"/>
    <p:sldId id="365" r:id="rId13"/>
    <p:sldId id="366" r:id="rId14"/>
    <p:sldId id="367" r:id="rId15"/>
    <p:sldId id="368" r:id="rId16"/>
    <p:sldId id="369" r:id="rId17"/>
    <p:sldId id="370" r:id="rId18"/>
    <p:sldId id="371" r:id="rId19"/>
    <p:sldId id="374" r:id="rId20"/>
    <p:sldId id="372" r:id="rId21"/>
    <p:sldId id="373" r:id="rId22"/>
    <p:sldId id="375" r:id="rId23"/>
    <p:sldId id="376" r:id="rId24"/>
    <p:sldId id="377" r:id="rId25"/>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9" autoAdjust="0"/>
    <p:restoredTop sz="90929"/>
  </p:normalViewPr>
  <p:slideViewPr>
    <p:cSldViewPr>
      <p:cViewPr varScale="1">
        <p:scale>
          <a:sx n="79" d="100"/>
          <a:sy n="79" d="100"/>
        </p:scale>
        <p:origin x="-150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9D9577CA-7629-415E-A406-5BBE2DDE15E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4737ED5E-8CB6-4CB5-9159-781A972300D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15100" y="609600"/>
            <a:ext cx="1943100" cy="54864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85800" y="609600"/>
            <a:ext cx="56769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12B298CD-EDE8-4E4A-80CC-F207A767098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43129BCB-679E-4D91-B21F-44E3673683F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74A29DDB-4942-4A78-9FDA-1F70ECFFD13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A8A095EB-078B-4D97-B277-103FE650767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en-US"/>
          </a:p>
        </p:txBody>
      </p:sp>
      <p:sp>
        <p:nvSpPr>
          <p:cNvPr id="8" name="7 Altbilgi Yer Tutucusu"/>
          <p:cNvSpPr>
            <a:spLocks noGrp="1"/>
          </p:cNvSpPr>
          <p:nvPr>
            <p:ph type="ftr" sz="quarter" idx="11"/>
          </p:nvPr>
        </p:nvSpPr>
        <p:spPr/>
        <p:txBody>
          <a:bodyPr/>
          <a:lstStyle>
            <a:lvl1pPr>
              <a:defRPr/>
            </a:lvl1pPr>
          </a:lstStyle>
          <a:p>
            <a:endParaRPr lang="en-US"/>
          </a:p>
        </p:txBody>
      </p:sp>
      <p:sp>
        <p:nvSpPr>
          <p:cNvPr id="9" name="8 Slayt Numarası Yer Tutucusu"/>
          <p:cNvSpPr>
            <a:spLocks noGrp="1"/>
          </p:cNvSpPr>
          <p:nvPr>
            <p:ph type="sldNum" sz="quarter" idx="12"/>
          </p:nvPr>
        </p:nvSpPr>
        <p:spPr/>
        <p:txBody>
          <a:bodyPr/>
          <a:lstStyle>
            <a:lvl1pPr>
              <a:defRPr/>
            </a:lvl1pPr>
          </a:lstStyle>
          <a:p>
            <a:fld id="{80515051-CA36-4287-A269-A8EADB46BC0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en-US"/>
          </a:p>
        </p:txBody>
      </p:sp>
      <p:sp>
        <p:nvSpPr>
          <p:cNvPr id="4" name="3 Altbilgi Yer Tutucusu"/>
          <p:cNvSpPr>
            <a:spLocks noGrp="1"/>
          </p:cNvSpPr>
          <p:nvPr>
            <p:ph type="ftr" sz="quarter" idx="11"/>
          </p:nvPr>
        </p:nvSpPr>
        <p:spPr/>
        <p:txBody>
          <a:bodyPr/>
          <a:lstStyle>
            <a:lvl1pPr>
              <a:defRPr/>
            </a:lvl1pPr>
          </a:lstStyle>
          <a:p>
            <a:endParaRPr lang="en-US"/>
          </a:p>
        </p:txBody>
      </p:sp>
      <p:sp>
        <p:nvSpPr>
          <p:cNvPr id="5" name="4 Slayt Numarası Yer Tutucusu"/>
          <p:cNvSpPr>
            <a:spLocks noGrp="1"/>
          </p:cNvSpPr>
          <p:nvPr>
            <p:ph type="sldNum" sz="quarter" idx="12"/>
          </p:nvPr>
        </p:nvSpPr>
        <p:spPr/>
        <p:txBody>
          <a:bodyPr/>
          <a:lstStyle>
            <a:lvl1pPr>
              <a:defRPr/>
            </a:lvl1pPr>
          </a:lstStyle>
          <a:p>
            <a:fld id="{B19B6CBB-13E3-49BB-B543-0361E94D02C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en-US"/>
          </a:p>
        </p:txBody>
      </p:sp>
      <p:sp>
        <p:nvSpPr>
          <p:cNvPr id="3" name="2 Altbilgi Yer Tutucusu"/>
          <p:cNvSpPr>
            <a:spLocks noGrp="1"/>
          </p:cNvSpPr>
          <p:nvPr>
            <p:ph type="ftr" sz="quarter" idx="11"/>
          </p:nvPr>
        </p:nvSpPr>
        <p:spPr/>
        <p:txBody>
          <a:bodyPr/>
          <a:lstStyle>
            <a:lvl1pPr>
              <a:defRPr/>
            </a:lvl1pPr>
          </a:lstStyle>
          <a:p>
            <a:endParaRPr lang="en-US"/>
          </a:p>
        </p:txBody>
      </p:sp>
      <p:sp>
        <p:nvSpPr>
          <p:cNvPr id="4" name="3 Slayt Numarası Yer Tutucusu"/>
          <p:cNvSpPr>
            <a:spLocks noGrp="1"/>
          </p:cNvSpPr>
          <p:nvPr>
            <p:ph type="sldNum" sz="quarter" idx="12"/>
          </p:nvPr>
        </p:nvSpPr>
        <p:spPr/>
        <p:txBody>
          <a:bodyPr/>
          <a:lstStyle>
            <a:lvl1pPr>
              <a:defRPr/>
            </a:lvl1pPr>
          </a:lstStyle>
          <a:p>
            <a:fld id="{4FBDBF0F-C68A-4DF7-879F-9BE2349B267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1B512396-D69E-4E3B-AF63-2426928F8E5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9B15CE5F-716C-468A-9289-22D7E3C74DC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5D25CF7-5A7F-461A-A657-2F4F20DC5FB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career.vt.edu/GraduateStudents/GradStudents1.htm" TargetMode="External"/><Relationship Id="rId2" Type="http://schemas.openxmlformats.org/officeDocument/2006/relationships/hyperlink" Target="http://chronicle.com/job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career.vt.edu/Advising.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career.vt.edu/JOBSEARC/Resumes/critiques.ht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career.vt.edu/JOBSEARC/Resumes/critiques.ht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merriam-webster.com/dictionary/curriculum+vita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512807" y="1992313"/>
            <a:ext cx="3950120" cy="1938992"/>
          </a:xfrm>
          <a:prstGeom prst="rect">
            <a:avLst/>
          </a:prstGeom>
          <a:noFill/>
          <a:ln w="9525">
            <a:noFill/>
            <a:miter lim="800000"/>
            <a:headEnd/>
            <a:tailEnd/>
          </a:ln>
          <a:effectLst/>
        </p:spPr>
        <p:txBody>
          <a:bodyPr wrap="none">
            <a:spAutoFit/>
          </a:bodyPr>
          <a:lstStyle/>
          <a:p>
            <a:pPr algn="ctr"/>
            <a:r>
              <a:rPr lang="tr-TR" b="1" dirty="0" smtClean="0">
                <a:solidFill>
                  <a:schemeClr val="accent2"/>
                </a:solidFill>
                <a:latin typeface="Arial" charset="0"/>
              </a:rPr>
              <a:t>ENGLISH </a:t>
            </a:r>
            <a:r>
              <a:rPr lang="tr-TR" b="1" dirty="0" smtClean="0">
                <a:solidFill>
                  <a:schemeClr val="accent2"/>
                </a:solidFill>
                <a:latin typeface="Arial" charset="0"/>
              </a:rPr>
              <a:t>FOR BUSINESS LIFE</a:t>
            </a:r>
            <a:endParaRPr lang="tr-TR" b="1" dirty="0" smtClean="0">
              <a:solidFill>
                <a:schemeClr val="accent2"/>
              </a:solidFill>
              <a:latin typeface="Arial" charset="0"/>
            </a:endParaRPr>
          </a:p>
          <a:p>
            <a:pPr algn="ctr"/>
            <a:endParaRPr lang="tr-TR" b="1" dirty="0">
              <a:solidFill>
                <a:schemeClr val="accent2"/>
              </a:solidFill>
              <a:latin typeface="Arial" charset="0"/>
            </a:endParaRPr>
          </a:p>
          <a:p>
            <a:pPr algn="ctr"/>
            <a:r>
              <a:rPr lang="tr-TR" b="1" dirty="0" err="1" smtClean="0">
                <a:solidFill>
                  <a:schemeClr val="accent2"/>
                </a:solidFill>
                <a:latin typeface="Arial" charset="0"/>
              </a:rPr>
              <a:t>Lecture</a:t>
            </a:r>
            <a:r>
              <a:rPr lang="tr-TR" b="1" dirty="0" smtClean="0">
                <a:solidFill>
                  <a:schemeClr val="accent2"/>
                </a:solidFill>
                <a:latin typeface="Arial" charset="0"/>
              </a:rPr>
              <a:t> 2</a:t>
            </a:r>
            <a:endParaRPr lang="tr-TR" b="1" dirty="0">
              <a:solidFill>
                <a:schemeClr val="accent2"/>
              </a:solidFill>
              <a:latin typeface="Arial" charset="0"/>
            </a:endParaRPr>
          </a:p>
          <a:p>
            <a:pPr algn="ctr"/>
            <a:endParaRPr lang="tr-TR" b="1" dirty="0">
              <a:solidFill>
                <a:schemeClr val="accent2"/>
              </a:solidFill>
              <a:latin typeface="Arial" charset="0"/>
            </a:endParaRPr>
          </a:p>
          <a:p>
            <a:pPr algn="ctr"/>
            <a:endParaRPr lang="tr-TR" b="1" dirty="0">
              <a:solidFill>
                <a:schemeClr val="accent2"/>
              </a:solidFill>
            </a:endParaRPr>
          </a:p>
          <a:p>
            <a:pPr algn="ctr"/>
            <a:r>
              <a:rPr lang="tr-TR" b="1" dirty="0" smtClean="0">
                <a:solidFill>
                  <a:schemeClr val="accent2"/>
                </a:solidFill>
              </a:rPr>
              <a:t>CV</a:t>
            </a:r>
            <a:endParaRPr lang="en-US" b="1" dirty="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179388" y="1074738"/>
            <a:ext cx="8731250" cy="4486275"/>
          </a:xfrm>
          <a:prstGeom prst="rect">
            <a:avLst/>
          </a:prstGeom>
          <a:noFill/>
          <a:ln w="9525">
            <a:noFill/>
            <a:miter lim="800000"/>
            <a:headEnd/>
            <a:tailEnd/>
          </a:ln>
          <a:effectLst/>
        </p:spPr>
        <p:txBody>
          <a:bodyPr anchor="ctr">
            <a:spAutoFit/>
          </a:bodyPr>
          <a:lstStyle/>
          <a:p>
            <a:pPr>
              <a:buFontTx/>
              <a:buChar char="-"/>
            </a:pPr>
            <a:r>
              <a:rPr lang="tr-TR" b="1"/>
              <a:t>If you are applying to academic positions, it is essential to become familiar with each department to which you are applying (viewing their website being an essential first step), so you'll have ample opportunity to seek out faculty CVs as you do that research. </a:t>
            </a:r>
            <a:br>
              <a:rPr lang="tr-TR" b="1"/>
            </a:br>
            <a:endParaRPr lang="tr-TR" b="1"/>
          </a:p>
          <a:p>
            <a:pPr>
              <a:buFontTx/>
              <a:buChar char="-"/>
            </a:pPr>
            <a:r>
              <a:rPr lang="tr-TR" b="1"/>
              <a:t>- The websites of professional organizations with which you are affiliated are good sources for career advice, which can include CV advice.</a:t>
            </a:r>
            <a:br>
              <a:rPr lang="tr-TR" b="1"/>
            </a:br>
            <a:endParaRPr lang="tr-TR" b="1"/>
          </a:p>
          <a:p>
            <a:pPr>
              <a:buFontTx/>
              <a:buChar char="-"/>
            </a:pPr>
            <a:r>
              <a:rPr lang="tr-TR" b="1"/>
              <a:t>- The </a:t>
            </a:r>
            <a:r>
              <a:rPr lang="tr-TR" b="1">
                <a:hlinkClick r:id="rId2"/>
              </a:rPr>
              <a:t>Chronicle of Higher Education</a:t>
            </a:r>
            <a:r>
              <a:rPr lang="tr-TR" b="1"/>
              <a:t> is full of career advice for prospective new faculty (and others) in academia. (This and other advice is contained in our </a:t>
            </a:r>
            <a:r>
              <a:rPr lang="tr-TR" b="1">
                <a:hlinkClick r:id="rId3"/>
              </a:rPr>
              <a:t>job search information for graduate students</a:t>
            </a:r>
            <a:r>
              <a:rPr lang="tr-TR" b="1"/>
              <a:t>.) </a:t>
            </a:r>
            <a:br>
              <a:rPr lang="tr-TR" b="1"/>
            </a:br>
            <a:endParaRPr lang="tr-TR" b="1"/>
          </a:p>
          <a:p>
            <a:pPr>
              <a:buFontTx/>
              <a:buChar char="-"/>
            </a:pPr>
            <a:r>
              <a:rPr lang="tr-TR" b="1"/>
              <a:t>- Your advisor and other trusted faculty members in your department may be sought for advice and feedback as you finalize your CV. Your future success reflects positively on your department, so your department is interested in supporting your efforts toward future career success.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179388" y="2500313"/>
            <a:ext cx="8785225" cy="1190625"/>
          </a:xfrm>
          <a:prstGeom prst="rect">
            <a:avLst/>
          </a:prstGeom>
          <a:noFill/>
          <a:ln w="9525">
            <a:noFill/>
            <a:miter lim="800000"/>
            <a:headEnd/>
            <a:tailEnd/>
          </a:ln>
          <a:effectLst/>
        </p:spPr>
        <p:txBody>
          <a:bodyPr anchor="ctr">
            <a:spAutoFit/>
          </a:bodyPr>
          <a:lstStyle/>
          <a:p>
            <a:r>
              <a:rPr lang="tr-TR" b="1"/>
              <a:t>Career Services advisors can review your vitae and make suggestions through </a:t>
            </a:r>
            <a:r>
              <a:rPr lang="tr-TR" b="1">
                <a:hlinkClick r:id="rId2"/>
              </a:rPr>
              <a:t>walk-in advising</a:t>
            </a:r>
            <a:r>
              <a:rPr lang="tr-TR" b="1"/>
              <a:t> or an </a:t>
            </a:r>
            <a:r>
              <a:rPr lang="tr-TR" b="1">
                <a:hlinkClick r:id="rId2"/>
              </a:rPr>
              <a:t>individual advising appointment</a:t>
            </a:r>
            <a:r>
              <a:rPr lang="tr-TR" b="1"/>
              <a:t>. We will still encourage you to seek advice in your discipline and from your department as stated above.</a:t>
            </a:r>
            <a:r>
              <a:rPr lang="en-US" b="1"/>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138113" y="17463"/>
            <a:ext cx="8826500" cy="6134100"/>
          </a:xfrm>
          <a:prstGeom prst="rect">
            <a:avLst/>
          </a:prstGeom>
          <a:noFill/>
          <a:ln w="9525">
            <a:noFill/>
            <a:miter lim="800000"/>
            <a:headEnd/>
            <a:tailEnd/>
          </a:ln>
          <a:effectLst/>
        </p:spPr>
        <p:txBody>
          <a:bodyPr anchor="ctr">
            <a:spAutoFit/>
          </a:bodyPr>
          <a:lstStyle/>
          <a:p>
            <a:pPr algn="ctr"/>
            <a:r>
              <a:rPr lang="en-US" b="1"/>
              <a:t>Length of your resume or vita</a:t>
            </a:r>
            <a:endParaRPr lang="tr-TR" b="1"/>
          </a:p>
          <a:p>
            <a:pPr algn="ctr"/>
            <a:endParaRPr lang="tr-TR"/>
          </a:p>
          <a:p>
            <a:r>
              <a:rPr lang="en-US" b="1"/>
              <a:t>Q: How long should my resume be?</a:t>
            </a:r>
            <a:br>
              <a:rPr lang="en-US" b="1"/>
            </a:br>
            <a:r>
              <a:rPr lang="en-US" b="1"/>
              <a:t>A: One page.  And we can help you do it. </a:t>
            </a:r>
            <a:endParaRPr lang="tr-TR" b="1"/>
          </a:p>
          <a:p>
            <a:r>
              <a:rPr lang="en-US" b="1"/>
              <a:t>Employers spend about 15 to 30 seconds on a first read of a resume.  Most employers won't take the time to read a second page.  They're just not looking for that level of detail from your resume. </a:t>
            </a:r>
            <a:endParaRPr lang="tr-TR" b="1"/>
          </a:p>
          <a:p>
            <a:endParaRPr lang="tr-TR" b="1"/>
          </a:p>
          <a:p>
            <a:r>
              <a:rPr lang="en-US" b="1"/>
              <a:t>Students completing a bachelor's degree rarely need a resume longer than one page.  An exception might be for those who have extensive professional experience prior to completing the bachelor's degree.  If you are having difficulty fitting your resume on one page, even with adjustments to your format and careful, concise writing, see a Career Services advisor for assistance and a </a:t>
            </a:r>
            <a:r>
              <a:rPr lang="en-US" b="1">
                <a:hlinkClick r:id="rId2"/>
              </a:rPr>
              <a:t>resume critique</a:t>
            </a:r>
            <a:r>
              <a:rPr lang="en-US" b="1"/>
              <a:t>.</a:t>
            </a:r>
            <a:endParaRPr lang="tr-TR" b="1"/>
          </a:p>
          <a:p>
            <a:endParaRPr lang="tr-TR" b="1"/>
          </a:p>
          <a:p>
            <a:r>
              <a:rPr lang="en-US" b="1"/>
              <a:t>Graduate students may choose a curriculum vitae format, particularly doctoral students seeking positions in academia. Vitae typically extend to several pages, but are still written concisely.  </a:t>
            </a:r>
            <a:endParaRPr lang="tr-TR" b="1"/>
          </a:p>
          <a:p>
            <a:endParaRPr lang="tr-TR" b="1"/>
          </a:p>
          <a:p>
            <a:r>
              <a:rPr lang="en-US" b="1"/>
              <a:t>Common lengths for curriculum vitae are one to three pages for master's degree candidates; one to five pages for doctoral candidates; and five or more pages for an experienced academician or researcher.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250825" y="2081213"/>
            <a:ext cx="8497888" cy="2563812"/>
          </a:xfrm>
          <a:prstGeom prst="rect">
            <a:avLst/>
          </a:prstGeom>
          <a:noFill/>
          <a:ln w="9525">
            <a:noFill/>
            <a:miter lim="800000"/>
            <a:headEnd/>
            <a:tailEnd/>
          </a:ln>
          <a:effectLst/>
        </p:spPr>
        <p:txBody>
          <a:bodyPr anchor="ctr">
            <a:spAutoFit/>
          </a:bodyPr>
          <a:lstStyle/>
          <a:p>
            <a:pPr algn="ctr"/>
            <a:r>
              <a:rPr lang="en-US" b="1"/>
              <a:t>However, graduate students who are pursuing industry employment should do a concise one-page resume for that purpose.  Again, Career Services advisors are available to assist you in tailoring your resume to your specific purposes through a </a:t>
            </a:r>
            <a:r>
              <a:rPr lang="en-US" b="1">
                <a:hlinkClick r:id="rId2"/>
              </a:rPr>
              <a:t>resume critique</a:t>
            </a:r>
            <a:r>
              <a:rPr lang="en-US" b="1"/>
              <a:t>.</a:t>
            </a:r>
            <a:endParaRPr lang="tr-TR" b="1"/>
          </a:p>
          <a:p>
            <a:pPr algn="ctr"/>
            <a:endParaRPr lang="tr-TR" b="1"/>
          </a:p>
          <a:p>
            <a:pPr algn="ctr"/>
            <a:r>
              <a:rPr lang="en-US" b="1"/>
              <a:t>If your background justifies a two-page resume, keep in mind that the most important information should be contained on the first page, and that the second page should include your name and page number, in case the pages become separated once they are out of your hands.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cstate="print"/>
          <a:srcRect l="819" t="34363" r="28931" b="7462"/>
          <a:stretch>
            <a:fillRect/>
          </a:stretch>
        </p:blipFill>
        <p:spPr bwMode="auto">
          <a:xfrm>
            <a:off x="71438" y="765175"/>
            <a:ext cx="8893175" cy="460375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2" cstate="print"/>
          <a:srcRect t="26997" r="22897" b="12607"/>
          <a:stretch>
            <a:fillRect/>
          </a:stretch>
        </p:blipFill>
        <p:spPr bwMode="auto">
          <a:xfrm>
            <a:off x="34925" y="836613"/>
            <a:ext cx="9036050" cy="442436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2" cstate="print"/>
          <a:srcRect t="31210" r="44704" b="7631"/>
          <a:stretch>
            <a:fillRect/>
          </a:stretch>
        </p:blipFill>
        <p:spPr bwMode="auto">
          <a:xfrm>
            <a:off x="179388" y="342900"/>
            <a:ext cx="8424862" cy="582295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spect="1" noChangeArrowheads="1"/>
          </p:cNvPicPr>
          <p:nvPr/>
        </p:nvPicPr>
        <p:blipFill>
          <a:blip r:embed="rId2" cstate="print"/>
          <a:srcRect l="2182" t="32896" r="31436" b="7143"/>
          <a:stretch>
            <a:fillRect/>
          </a:stretch>
        </p:blipFill>
        <p:spPr bwMode="auto">
          <a:xfrm>
            <a:off x="250825" y="981075"/>
            <a:ext cx="8497888" cy="479742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cstate="print"/>
          <a:srcRect l="4439" t="25694" r="28621" b="8591"/>
          <a:stretch>
            <a:fillRect/>
          </a:stretch>
        </p:blipFill>
        <p:spPr bwMode="auto">
          <a:xfrm>
            <a:off x="250825" y="908050"/>
            <a:ext cx="8569325" cy="52578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2" cstate="print"/>
          <a:srcRect l="2182" t="25694" r="29750" b="10397"/>
          <a:stretch>
            <a:fillRect/>
          </a:stretch>
        </p:blipFill>
        <p:spPr bwMode="auto">
          <a:xfrm>
            <a:off x="250825" y="1052513"/>
            <a:ext cx="8713788" cy="511333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ChangeArrowheads="1"/>
          </p:cNvSpPr>
          <p:nvPr/>
        </p:nvSpPr>
        <p:spPr bwMode="auto">
          <a:xfrm>
            <a:off x="395536" y="836712"/>
            <a:ext cx="8351838" cy="4486275"/>
          </a:xfrm>
          <a:prstGeom prst="rect">
            <a:avLst/>
          </a:prstGeom>
          <a:noFill/>
          <a:ln w="9525">
            <a:noFill/>
            <a:miter lim="800000"/>
            <a:headEnd/>
            <a:tailEnd/>
          </a:ln>
          <a:effectLst/>
        </p:spPr>
        <p:txBody>
          <a:bodyPr>
            <a:spAutoFit/>
          </a:bodyPr>
          <a:lstStyle/>
          <a:p>
            <a:pPr algn="ctr"/>
            <a:r>
              <a:rPr lang="tr-TR" b="1" i="1" dirty="0" err="1"/>
              <a:t>What</a:t>
            </a:r>
            <a:r>
              <a:rPr lang="tr-TR" b="1" i="1" dirty="0"/>
              <a:t> </a:t>
            </a:r>
            <a:r>
              <a:rPr lang="tr-TR" b="1" i="1" dirty="0" err="1"/>
              <a:t>are</a:t>
            </a:r>
            <a:r>
              <a:rPr lang="tr-TR" b="1" i="1" dirty="0"/>
              <a:t> </a:t>
            </a:r>
            <a:r>
              <a:rPr lang="tr-TR" b="1" i="1" dirty="0" err="1"/>
              <a:t>the</a:t>
            </a:r>
            <a:r>
              <a:rPr lang="tr-TR" b="1" i="1" dirty="0"/>
              <a:t> </a:t>
            </a:r>
            <a:r>
              <a:rPr lang="tr-TR" b="1" i="1" dirty="0" err="1"/>
              <a:t>major</a:t>
            </a:r>
            <a:r>
              <a:rPr lang="tr-TR" b="1" i="1" dirty="0"/>
              <a:t> </a:t>
            </a:r>
            <a:r>
              <a:rPr lang="tr-TR" b="1" i="1" dirty="0" err="1"/>
              <a:t>job</a:t>
            </a:r>
            <a:r>
              <a:rPr lang="tr-TR" b="1" i="1" dirty="0"/>
              <a:t> </a:t>
            </a:r>
            <a:r>
              <a:rPr lang="tr-TR" b="1" i="1" dirty="0" err="1"/>
              <a:t>search</a:t>
            </a:r>
            <a:r>
              <a:rPr lang="tr-TR" b="1" i="1" dirty="0"/>
              <a:t> </a:t>
            </a:r>
            <a:r>
              <a:rPr lang="tr-TR" b="1" i="1" dirty="0" err="1"/>
              <a:t>tools</a:t>
            </a:r>
            <a:r>
              <a:rPr lang="tr-TR" b="1" i="1" dirty="0"/>
              <a:t>?</a:t>
            </a:r>
          </a:p>
          <a:p>
            <a:pPr algn="ctr"/>
            <a:r>
              <a:rPr lang="tr-TR" b="1" i="1" dirty="0" err="1"/>
              <a:t>Most</a:t>
            </a:r>
            <a:r>
              <a:rPr lang="tr-TR" b="1" i="1" dirty="0"/>
              <a:t> of </a:t>
            </a:r>
            <a:r>
              <a:rPr lang="tr-TR" b="1" i="1" dirty="0" err="1"/>
              <a:t>job</a:t>
            </a:r>
            <a:r>
              <a:rPr lang="tr-TR" b="1" i="1" dirty="0"/>
              <a:t> </a:t>
            </a:r>
            <a:r>
              <a:rPr lang="tr-TR" b="1" i="1" dirty="0" err="1"/>
              <a:t>search</a:t>
            </a:r>
            <a:r>
              <a:rPr lang="tr-TR" b="1" i="1" dirty="0"/>
              <a:t> </a:t>
            </a:r>
            <a:r>
              <a:rPr lang="tr-TR" b="1" i="1" dirty="0" err="1"/>
              <a:t>tools</a:t>
            </a:r>
            <a:r>
              <a:rPr lang="tr-TR" b="1" i="1" dirty="0"/>
              <a:t> </a:t>
            </a:r>
            <a:r>
              <a:rPr lang="tr-TR" b="1" i="1" dirty="0" err="1"/>
              <a:t>include</a:t>
            </a:r>
            <a:r>
              <a:rPr lang="tr-TR" b="1" i="1" dirty="0"/>
              <a:t>; </a:t>
            </a:r>
            <a:r>
              <a:rPr lang="tr-TR" b="1" i="1" dirty="0" err="1"/>
              <a:t>resumes</a:t>
            </a:r>
            <a:r>
              <a:rPr lang="tr-TR" b="1" i="1" dirty="0"/>
              <a:t> </a:t>
            </a:r>
            <a:r>
              <a:rPr lang="tr-TR" b="1" i="1" dirty="0" err="1"/>
              <a:t>and</a:t>
            </a:r>
            <a:r>
              <a:rPr lang="tr-TR" b="1" i="1" dirty="0"/>
              <a:t> </a:t>
            </a:r>
            <a:r>
              <a:rPr lang="tr-TR" b="1" i="1" dirty="0" err="1"/>
              <a:t>vitae</a:t>
            </a:r>
            <a:r>
              <a:rPr lang="tr-TR" b="1" i="1" dirty="0"/>
              <a:t>, </a:t>
            </a:r>
            <a:r>
              <a:rPr lang="tr-TR" b="1" i="1" dirty="0" err="1"/>
              <a:t>cover</a:t>
            </a:r>
            <a:r>
              <a:rPr lang="tr-TR" b="1" i="1" dirty="0"/>
              <a:t> </a:t>
            </a:r>
            <a:r>
              <a:rPr lang="tr-TR" b="1" i="1" dirty="0" err="1"/>
              <a:t>Letters</a:t>
            </a:r>
            <a:r>
              <a:rPr lang="tr-TR" b="1" i="1" dirty="0"/>
              <a:t> </a:t>
            </a:r>
            <a:r>
              <a:rPr lang="tr-TR" b="1" i="1" dirty="0" err="1"/>
              <a:t>and</a:t>
            </a:r>
            <a:r>
              <a:rPr lang="tr-TR" b="1" i="1" dirty="0"/>
              <a:t> </a:t>
            </a:r>
            <a:r>
              <a:rPr lang="tr-TR" b="1" i="1" dirty="0" err="1"/>
              <a:t>other</a:t>
            </a:r>
            <a:r>
              <a:rPr lang="tr-TR" b="1" i="1" dirty="0"/>
              <a:t> </a:t>
            </a:r>
            <a:r>
              <a:rPr lang="tr-TR" b="1" i="1" dirty="0" err="1"/>
              <a:t>Letters</a:t>
            </a:r>
            <a:endParaRPr lang="tr-TR" b="1" i="1" dirty="0"/>
          </a:p>
          <a:p>
            <a:endParaRPr lang="tr-TR" b="1" dirty="0"/>
          </a:p>
          <a:p>
            <a:r>
              <a:rPr lang="tr-TR" b="1" dirty="0" err="1"/>
              <a:t>Resumes</a:t>
            </a:r>
            <a:r>
              <a:rPr lang="tr-TR" b="1" dirty="0"/>
              <a:t> </a:t>
            </a:r>
            <a:r>
              <a:rPr lang="tr-TR" b="1" dirty="0" err="1"/>
              <a:t>and</a:t>
            </a:r>
            <a:r>
              <a:rPr lang="tr-TR" b="1" dirty="0"/>
              <a:t> </a:t>
            </a:r>
            <a:r>
              <a:rPr lang="tr-TR" b="1" dirty="0" err="1"/>
              <a:t>vitae</a:t>
            </a:r>
            <a:endParaRPr lang="tr-TR" dirty="0"/>
          </a:p>
          <a:p>
            <a:r>
              <a:rPr lang="tr-TR" b="1" dirty="0"/>
              <a:t>	</a:t>
            </a:r>
            <a:r>
              <a:rPr lang="tr-TR" b="1" dirty="0" err="1"/>
              <a:t>Purpose</a:t>
            </a:r>
            <a:r>
              <a:rPr lang="tr-TR" b="1" dirty="0"/>
              <a:t> of </a:t>
            </a:r>
            <a:r>
              <a:rPr lang="tr-TR" b="1" dirty="0" err="1"/>
              <a:t>the</a:t>
            </a:r>
            <a:r>
              <a:rPr lang="tr-TR" b="1" dirty="0"/>
              <a:t> </a:t>
            </a:r>
            <a:r>
              <a:rPr lang="tr-TR" b="1" dirty="0" err="1"/>
              <a:t>resume</a:t>
            </a:r>
            <a:endParaRPr lang="tr-TR" b="1" dirty="0"/>
          </a:p>
          <a:p>
            <a:r>
              <a:rPr lang="tr-TR" b="1" dirty="0"/>
              <a:t>	</a:t>
            </a:r>
            <a:r>
              <a:rPr lang="tr-TR" b="1" dirty="0" err="1"/>
              <a:t>Resume</a:t>
            </a:r>
            <a:r>
              <a:rPr lang="tr-TR" b="1" dirty="0"/>
              <a:t> </a:t>
            </a:r>
            <a:r>
              <a:rPr lang="tr-TR" b="1" dirty="0" err="1"/>
              <a:t>formats</a:t>
            </a:r>
            <a:r>
              <a:rPr lang="tr-TR" b="1" dirty="0"/>
              <a:t> </a:t>
            </a:r>
            <a:r>
              <a:rPr lang="tr-TR" b="1" dirty="0" err="1"/>
              <a:t>and</a:t>
            </a:r>
            <a:r>
              <a:rPr lang="tr-TR" b="1" dirty="0"/>
              <a:t> </a:t>
            </a:r>
            <a:r>
              <a:rPr lang="tr-TR" b="1" dirty="0" err="1"/>
              <a:t>samples</a:t>
            </a:r>
            <a:endParaRPr lang="tr-TR" b="1" dirty="0"/>
          </a:p>
          <a:p>
            <a:r>
              <a:rPr lang="tr-TR" b="1" dirty="0"/>
              <a:t>	</a:t>
            </a:r>
            <a:r>
              <a:rPr lang="tr-TR" b="1" dirty="0" err="1"/>
              <a:t>Resume</a:t>
            </a:r>
            <a:r>
              <a:rPr lang="tr-TR" b="1" dirty="0"/>
              <a:t> software </a:t>
            </a:r>
            <a:r>
              <a:rPr lang="tr-TR" b="1" dirty="0" err="1"/>
              <a:t>and</a:t>
            </a:r>
            <a:r>
              <a:rPr lang="tr-TR" b="1" dirty="0"/>
              <a:t> </a:t>
            </a:r>
            <a:r>
              <a:rPr lang="tr-TR" b="1" dirty="0" err="1"/>
              <a:t>templates</a:t>
            </a:r>
            <a:endParaRPr lang="tr-TR" b="1" dirty="0"/>
          </a:p>
          <a:p>
            <a:r>
              <a:rPr lang="tr-TR" b="1" dirty="0"/>
              <a:t>	</a:t>
            </a:r>
            <a:r>
              <a:rPr lang="tr-TR" b="1" dirty="0" err="1"/>
              <a:t>Curriculum</a:t>
            </a:r>
            <a:r>
              <a:rPr lang="tr-TR" b="1" dirty="0"/>
              <a:t> </a:t>
            </a:r>
            <a:r>
              <a:rPr lang="tr-TR" b="1" dirty="0" err="1"/>
              <a:t>vitae</a:t>
            </a:r>
            <a:r>
              <a:rPr lang="tr-TR" b="1" dirty="0"/>
              <a:t>, C.V.</a:t>
            </a:r>
          </a:p>
          <a:p>
            <a:r>
              <a:rPr lang="tr-TR" b="1" dirty="0"/>
              <a:t>	</a:t>
            </a:r>
            <a:r>
              <a:rPr lang="tr-TR" b="1" dirty="0" err="1"/>
              <a:t>Length</a:t>
            </a:r>
            <a:r>
              <a:rPr lang="tr-TR" b="1" dirty="0"/>
              <a:t> of </a:t>
            </a:r>
            <a:r>
              <a:rPr lang="tr-TR" b="1" dirty="0" err="1"/>
              <a:t>your</a:t>
            </a:r>
            <a:r>
              <a:rPr lang="tr-TR" b="1" dirty="0"/>
              <a:t> </a:t>
            </a:r>
            <a:r>
              <a:rPr lang="tr-TR" b="1" dirty="0" err="1"/>
              <a:t>resume</a:t>
            </a:r>
            <a:endParaRPr lang="tr-TR" b="1" dirty="0"/>
          </a:p>
          <a:p>
            <a:r>
              <a:rPr lang="tr-TR" b="1" dirty="0"/>
              <a:t>	</a:t>
            </a:r>
            <a:r>
              <a:rPr lang="tr-TR" b="1" dirty="0" err="1"/>
              <a:t>Content</a:t>
            </a:r>
            <a:r>
              <a:rPr lang="tr-TR" b="1" dirty="0"/>
              <a:t>/</a:t>
            </a:r>
            <a:r>
              <a:rPr lang="tr-TR" b="1" dirty="0" err="1"/>
              <a:t>sections</a:t>
            </a:r>
            <a:r>
              <a:rPr lang="tr-TR" b="1" dirty="0"/>
              <a:t> of </a:t>
            </a:r>
            <a:r>
              <a:rPr lang="tr-TR" b="1" dirty="0" err="1"/>
              <a:t>your</a:t>
            </a:r>
            <a:r>
              <a:rPr lang="tr-TR" b="1" dirty="0"/>
              <a:t> </a:t>
            </a:r>
            <a:r>
              <a:rPr lang="tr-TR" b="1" dirty="0" err="1"/>
              <a:t>resume</a:t>
            </a:r>
            <a:endParaRPr lang="tr-TR" b="1" dirty="0"/>
          </a:p>
          <a:p>
            <a:r>
              <a:rPr lang="tr-TR" b="1" dirty="0"/>
              <a:t>	</a:t>
            </a:r>
            <a:r>
              <a:rPr lang="tr-TR" b="1" dirty="0" err="1"/>
              <a:t>Most</a:t>
            </a:r>
            <a:r>
              <a:rPr lang="tr-TR" b="1" dirty="0"/>
              <a:t> </a:t>
            </a:r>
            <a:r>
              <a:rPr lang="tr-TR" b="1" dirty="0" err="1"/>
              <a:t>frequent</a:t>
            </a:r>
            <a:r>
              <a:rPr lang="tr-TR" b="1" dirty="0"/>
              <a:t> </a:t>
            </a:r>
            <a:r>
              <a:rPr lang="tr-TR" b="1" dirty="0" err="1"/>
              <a:t>resume</a:t>
            </a:r>
            <a:r>
              <a:rPr lang="tr-TR" b="1" dirty="0"/>
              <a:t> </a:t>
            </a:r>
            <a:r>
              <a:rPr lang="tr-TR" b="1" dirty="0" err="1"/>
              <a:t>mistakes</a:t>
            </a:r>
            <a:endParaRPr lang="tr-TR" b="1" dirty="0"/>
          </a:p>
          <a:p>
            <a:r>
              <a:rPr lang="tr-TR" b="1" dirty="0"/>
              <a:t>	</a:t>
            </a:r>
            <a:r>
              <a:rPr lang="tr-TR" b="1" dirty="0" err="1"/>
              <a:t>Scannable</a:t>
            </a:r>
            <a:r>
              <a:rPr lang="tr-TR" b="1" dirty="0"/>
              <a:t> </a:t>
            </a:r>
            <a:r>
              <a:rPr lang="tr-TR" b="1" dirty="0" err="1"/>
              <a:t>resumes</a:t>
            </a:r>
            <a:endParaRPr lang="tr-TR" b="1" dirty="0"/>
          </a:p>
          <a:p>
            <a:r>
              <a:rPr lang="tr-TR" b="1" dirty="0"/>
              <a:t>	</a:t>
            </a:r>
            <a:r>
              <a:rPr lang="tr-TR" b="1" dirty="0" err="1"/>
              <a:t>Resume</a:t>
            </a:r>
            <a:r>
              <a:rPr lang="tr-TR" b="1" dirty="0"/>
              <a:t> </a:t>
            </a:r>
            <a:r>
              <a:rPr lang="tr-TR" b="1" dirty="0" err="1"/>
              <a:t>critiques</a:t>
            </a:r>
            <a:endParaRPr lang="tr-TR" b="1" dirty="0"/>
          </a:p>
          <a:p>
            <a:r>
              <a:rPr lang="tr-TR" b="1" dirty="0"/>
              <a:t>	E-</a:t>
            </a:r>
            <a:r>
              <a:rPr lang="tr-TR" b="1" dirty="0" err="1"/>
              <a:t>mailing</a:t>
            </a:r>
            <a:r>
              <a:rPr lang="tr-TR" b="1" dirty="0"/>
              <a:t> </a:t>
            </a:r>
            <a:r>
              <a:rPr lang="tr-TR" b="1" dirty="0" err="1"/>
              <a:t>resumes</a:t>
            </a:r>
            <a:endParaRPr lang="tr-TR" b="1" dirty="0"/>
          </a:p>
          <a:p>
            <a:r>
              <a:rPr lang="tr-TR" b="1" dirty="0"/>
              <a:t>	</a:t>
            </a:r>
            <a:r>
              <a:rPr lang="tr-TR" b="1" dirty="0" err="1"/>
              <a:t>Printing</a:t>
            </a:r>
            <a:r>
              <a:rPr lang="tr-TR" b="1" dirty="0"/>
              <a:t>, </a:t>
            </a:r>
            <a:r>
              <a:rPr lang="tr-TR" b="1" dirty="0" err="1"/>
              <a:t>photocopying</a:t>
            </a:r>
            <a:r>
              <a:rPr lang="tr-TR" b="1" dirty="0"/>
              <a:t> &amp; </a:t>
            </a:r>
            <a:r>
              <a:rPr lang="tr-TR" b="1" dirty="0" err="1"/>
              <a:t>mailing</a:t>
            </a:r>
            <a:r>
              <a:rPr lang="tr-TR" b="1" dirty="0"/>
              <a:t> </a:t>
            </a:r>
            <a:r>
              <a:rPr lang="tr-TR" b="1" dirty="0" err="1"/>
              <a:t>resumes</a:t>
            </a:r>
            <a:r>
              <a:rPr lang="tr-TR" b="1" dirty="0"/>
              <a:t> </a:t>
            </a:r>
            <a:r>
              <a:rPr lang="tr-TR" b="1" dirty="0" err="1"/>
              <a:t>and</a:t>
            </a:r>
            <a:r>
              <a:rPr lang="tr-TR" b="1" dirty="0"/>
              <a:t> </a:t>
            </a:r>
            <a:r>
              <a:rPr lang="tr-TR" b="1" dirty="0" err="1"/>
              <a:t>viteas</a:t>
            </a:r>
            <a:endParaRPr lang="tr-TR"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2" cstate="print"/>
          <a:srcRect l="2753" t="24802" r="28621" b="9505"/>
          <a:stretch>
            <a:fillRect/>
          </a:stretch>
        </p:blipFill>
        <p:spPr bwMode="auto">
          <a:xfrm>
            <a:off x="107950" y="765175"/>
            <a:ext cx="8785225" cy="525621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p:cNvPicPr>
            <a:picLocks noChangeAspect="1" noChangeArrowheads="1"/>
          </p:cNvPicPr>
          <p:nvPr/>
        </p:nvPicPr>
        <p:blipFill>
          <a:blip r:embed="rId2" cstate="print"/>
          <a:srcRect l="1625" t="25694" r="27505" b="9505"/>
          <a:stretch>
            <a:fillRect/>
          </a:stretch>
        </p:blipFill>
        <p:spPr bwMode="auto">
          <a:xfrm>
            <a:off x="0" y="908050"/>
            <a:ext cx="9072563" cy="518477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p:cNvPicPr>
            <a:picLocks noChangeAspect="1" noChangeArrowheads="1"/>
          </p:cNvPicPr>
          <p:nvPr/>
        </p:nvPicPr>
        <p:blipFill>
          <a:blip r:embed="rId2" cstate="print"/>
          <a:srcRect l="2753" t="25694" r="28062" b="13095"/>
          <a:stretch>
            <a:fillRect/>
          </a:stretch>
        </p:blipFill>
        <p:spPr bwMode="auto">
          <a:xfrm>
            <a:off x="107950" y="1052513"/>
            <a:ext cx="8856663" cy="4897437"/>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p:cNvPicPr>
            <a:picLocks noChangeAspect="1" noChangeArrowheads="1"/>
          </p:cNvPicPr>
          <p:nvPr/>
        </p:nvPicPr>
        <p:blipFill>
          <a:blip r:embed="rId2" cstate="print"/>
          <a:srcRect l="2753" t="25694" r="27505" b="9505"/>
          <a:stretch>
            <a:fillRect/>
          </a:stretch>
        </p:blipFill>
        <p:spPr bwMode="auto">
          <a:xfrm>
            <a:off x="107950" y="908050"/>
            <a:ext cx="8928100" cy="518477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2" cstate="print"/>
          <a:srcRect t="21646" r="39961" b="7480"/>
          <a:stretch>
            <a:fillRect/>
          </a:stretch>
        </p:blipFill>
        <p:spPr bwMode="auto">
          <a:xfrm>
            <a:off x="0" y="0"/>
            <a:ext cx="9144000" cy="674687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52400" y="533400"/>
            <a:ext cx="8763000" cy="6134100"/>
          </a:xfrm>
          <a:prstGeom prst="rect">
            <a:avLst/>
          </a:prstGeom>
          <a:noFill/>
          <a:ln w="9525">
            <a:noFill/>
            <a:miter lim="800000"/>
            <a:headEnd/>
            <a:tailEnd/>
          </a:ln>
          <a:effectLst/>
        </p:spPr>
        <p:txBody>
          <a:bodyPr>
            <a:spAutoFit/>
          </a:bodyPr>
          <a:lstStyle/>
          <a:p>
            <a:r>
              <a:rPr lang="tr-TR" sz="1800" b="1" u="sng">
                <a:solidFill>
                  <a:schemeClr val="accent2"/>
                </a:solidFill>
                <a:latin typeface="Arial" charset="0"/>
                <a:cs typeface="Times New Roman" pitchFamily="18" charset="0"/>
              </a:rPr>
              <a:t>Take Stock of Your Skills</a:t>
            </a:r>
            <a:br>
              <a:rPr lang="tr-TR" sz="1800" b="1" u="sng">
                <a:solidFill>
                  <a:schemeClr val="accent2"/>
                </a:solidFill>
                <a:latin typeface="Arial" charset="0"/>
                <a:cs typeface="Times New Roman" pitchFamily="18" charset="0"/>
              </a:rPr>
            </a:br>
            <a:endParaRPr lang="tr-TR" sz="1800" b="1" u="sng">
              <a:solidFill>
                <a:schemeClr val="accent2"/>
              </a:solidFill>
              <a:latin typeface="Arial" charset="0"/>
            </a:endParaRPr>
          </a:p>
          <a:p>
            <a:r>
              <a:rPr lang="tr-TR" sz="1800" b="1">
                <a:solidFill>
                  <a:srgbClr val="000000"/>
                </a:solidFill>
                <a:latin typeface="Arial" charset="0"/>
                <a:cs typeface="Times New Roman" pitchFamily="18" charset="0"/>
              </a:rPr>
              <a:t>Three Types of Skills</a:t>
            </a:r>
            <a:br>
              <a:rPr lang="tr-TR" sz="1800" b="1">
                <a:solidFill>
                  <a:srgbClr val="000000"/>
                </a:solidFill>
                <a:latin typeface="Arial" charset="0"/>
                <a:cs typeface="Times New Roman" pitchFamily="18" charset="0"/>
              </a:rPr>
            </a:br>
            <a:endParaRPr lang="tr-TR" sz="1800" b="1">
              <a:solidFill>
                <a:srgbClr val="000000"/>
              </a:solidFill>
              <a:latin typeface="Arial" charset="0"/>
            </a:endParaRPr>
          </a:p>
          <a:p>
            <a:r>
              <a:rPr lang="tr-TR" sz="1800" b="1">
                <a:solidFill>
                  <a:srgbClr val="000000"/>
                </a:solidFill>
                <a:latin typeface="Arial" charset="0"/>
                <a:cs typeface="Times New Roman" pitchFamily="18" charset="0"/>
              </a:rPr>
              <a:t>The competencies employers want in candidates can be developed in various ways and fall into three categories: </a:t>
            </a:r>
            <a:endParaRPr lang="tr-TR" sz="1800" b="1">
              <a:latin typeface="Arial" charset="0"/>
              <a:cs typeface="Times New Roman" pitchFamily="18" charset="0"/>
            </a:endParaRPr>
          </a:p>
          <a:p>
            <a:pPr lvl="1" eaLnBrk="0" hangingPunct="0">
              <a:buFontTx/>
              <a:buChar char="•"/>
            </a:pPr>
            <a:r>
              <a:rPr lang="tr-TR" sz="1800" b="1" u="sng">
                <a:solidFill>
                  <a:srgbClr val="FF3300"/>
                </a:solidFill>
                <a:latin typeface="Arial" charset="0"/>
              </a:rPr>
              <a:t>Transferable</a:t>
            </a:r>
            <a:r>
              <a:rPr lang="tr-TR" sz="1800" b="1">
                <a:solidFill>
                  <a:srgbClr val="FF3300"/>
                </a:solidFill>
                <a:latin typeface="Arial" charset="0"/>
              </a:rPr>
              <a:t>:</a:t>
            </a:r>
            <a:r>
              <a:rPr lang="tr-TR" sz="1800" b="1">
                <a:solidFill>
                  <a:srgbClr val="000000"/>
                </a:solidFill>
                <a:latin typeface="Arial" charset="0"/>
              </a:rPr>
              <a:t> abilities that are used and needed in a variety of jobs; skills that transfer from one environment to another. These refer to our ability to effectively work with people, information (data) and things. Examples include teaching, organizing, writing, and researching. </a:t>
            </a:r>
            <a:endParaRPr lang="en-US" sz="1800" b="1">
              <a:solidFill>
                <a:srgbClr val="000000"/>
              </a:solidFill>
              <a:latin typeface="Arial" charset="0"/>
            </a:endParaRPr>
          </a:p>
          <a:p>
            <a:pPr lvl="1" eaLnBrk="0" hangingPunct="0">
              <a:buFontTx/>
              <a:buChar char="•"/>
            </a:pPr>
            <a:r>
              <a:rPr lang="tr-TR" sz="1800" b="1" u="sng">
                <a:solidFill>
                  <a:srgbClr val="FF3300"/>
                </a:solidFill>
                <a:latin typeface="Arial" charset="0"/>
              </a:rPr>
              <a:t>Adaptive</a:t>
            </a:r>
            <a:r>
              <a:rPr lang="tr-TR" sz="1800" b="1">
                <a:solidFill>
                  <a:srgbClr val="FF3300"/>
                </a:solidFill>
                <a:latin typeface="Arial" charset="0"/>
              </a:rPr>
              <a:t>:</a:t>
            </a:r>
            <a:r>
              <a:rPr lang="tr-TR" sz="1800" b="1">
                <a:solidFill>
                  <a:srgbClr val="000000"/>
                </a:solidFill>
                <a:latin typeface="Arial" charset="0"/>
              </a:rPr>
              <a:t> personality traits, behaviors, attitudes that allow a person to accept and adjust to the physical, interpersonal and organization conditions of a job. Examples: patient, cooperative, friendly. </a:t>
            </a:r>
            <a:endParaRPr lang="en-US" sz="1800" b="1">
              <a:solidFill>
                <a:srgbClr val="000000"/>
              </a:solidFill>
              <a:latin typeface="Arial" charset="0"/>
            </a:endParaRPr>
          </a:p>
          <a:p>
            <a:pPr lvl="1" eaLnBrk="0" hangingPunct="0">
              <a:buFontTx/>
              <a:buChar char="•"/>
            </a:pPr>
            <a:r>
              <a:rPr lang="tr-TR" sz="1800" b="1" u="sng">
                <a:solidFill>
                  <a:srgbClr val="FF3300"/>
                </a:solidFill>
                <a:latin typeface="Arial" charset="0"/>
              </a:rPr>
              <a:t>Job Specific</a:t>
            </a:r>
            <a:r>
              <a:rPr lang="tr-TR" sz="1800" b="1">
                <a:solidFill>
                  <a:srgbClr val="FF3300"/>
                </a:solidFill>
                <a:latin typeface="Arial" charset="0"/>
              </a:rPr>
              <a:t>:</a:t>
            </a:r>
            <a:r>
              <a:rPr lang="tr-TR" sz="1800" b="1">
                <a:solidFill>
                  <a:srgbClr val="000000"/>
                </a:solidFill>
                <a:latin typeface="Arial" charset="0"/>
              </a:rPr>
              <a:t> knowledge and abilities that enable a person to perform specific tasks associated with a particular job. Examples: html, child development, accounting. </a:t>
            </a:r>
            <a:endParaRPr lang="en-US" sz="1800" b="1">
              <a:solidFill>
                <a:srgbClr val="000000"/>
              </a:solidFill>
              <a:latin typeface="Arial" charset="0"/>
            </a:endParaRPr>
          </a:p>
          <a:p>
            <a:pPr eaLnBrk="0" hangingPunct="0"/>
            <a:endParaRPr lang="tr-TR" sz="1800" b="1">
              <a:solidFill>
                <a:srgbClr val="000000"/>
              </a:solidFill>
              <a:latin typeface="Arial" charset="0"/>
            </a:endParaRPr>
          </a:p>
          <a:p>
            <a:pPr eaLnBrk="0" hangingPunct="0"/>
            <a:r>
              <a:rPr lang="tr-TR" sz="1800" b="1">
                <a:solidFill>
                  <a:srgbClr val="000000"/>
                </a:solidFill>
                <a:latin typeface="Arial" charset="0"/>
                <a:cs typeface="Times New Roman" pitchFamily="18" charset="0"/>
              </a:rPr>
              <a:t>Review the list above of what employers look for. Most of these are transferable or adaptive skills. You have probably demonstrated many of these in various ways. Begin a job search with a clear sense of your skills and how you have demonstrated them.</a:t>
            </a:r>
            <a:endParaRPr lang="tr-TR" sz="1800" b="1">
              <a:latin typeface="Arial" charset="0"/>
              <a:cs typeface="Times New Roman" pitchFamily="18" charset="0"/>
            </a:endParaRPr>
          </a:p>
          <a:p>
            <a:pPr eaLnBrk="0" hangingPunct="0"/>
            <a:endParaRPr lang="tr-TR" sz="1800" b="1">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323850" y="520700"/>
            <a:ext cx="8496300" cy="5538788"/>
          </a:xfrm>
          <a:prstGeom prst="rect">
            <a:avLst/>
          </a:prstGeom>
          <a:noFill/>
          <a:ln w="9525">
            <a:noFill/>
            <a:miter lim="800000"/>
            <a:headEnd/>
            <a:tailEnd/>
          </a:ln>
          <a:effectLst/>
        </p:spPr>
        <p:txBody>
          <a:bodyPr bIns="0" anchor="ctr">
            <a:spAutoFit/>
          </a:bodyPr>
          <a:lstStyle/>
          <a:p>
            <a:pPr algn="ctr"/>
            <a:r>
              <a:rPr lang="en-US" b="1"/>
              <a:t>Resume or curriculum vita?</a:t>
            </a:r>
            <a:endParaRPr lang="tr-TR" b="1"/>
          </a:p>
          <a:p>
            <a:pPr algn="ctr"/>
            <a:r>
              <a:rPr lang="tr-TR" b="1"/>
              <a:t>Purpose of your resume</a:t>
            </a:r>
          </a:p>
          <a:p>
            <a:pPr algn="ctr"/>
            <a:endParaRPr lang="tr-TR" b="1"/>
          </a:p>
          <a:p>
            <a:pPr algn="ctr"/>
            <a:r>
              <a:rPr lang="tr-TR" b="1" i="1"/>
              <a:t>A resume is a brief, concise document that presents, and effectively sells, your most relevant and positive credentials for employment, admission to graduate school, consideration for a scholarship or fellowship, or other professional purpose.</a:t>
            </a:r>
            <a:r>
              <a:rPr lang="en-US" b="1" i="1"/>
              <a:t> </a:t>
            </a:r>
            <a:endParaRPr lang="tr-TR" b="1" i="1"/>
          </a:p>
          <a:p>
            <a:pPr algn="ctr"/>
            <a:endParaRPr lang="tr-TR" b="1" i="1"/>
          </a:p>
          <a:p>
            <a:pPr algn="ctr"/>
            <a:r>
              <a:rPr lang="tr-TR" b="1" i="1"/>
              <a:t>A vita, or curriculum vita, is a more extensive document typically used by those with graduate education who are pursuing positions in academia or research.</a:t>
            </a:r>
            <a:r>
              <a:rPr lang="en-US" b="1" i="1"/>
              <a:t> </a:t>
            </a:r>
            <a:endParaRPr lang="tr-TR" b="1" i="1"/>
          </a:p>
          <a:p>
            <a:pPr algn="ctr"/>
            <a:r>
              <a:rPr lang="tr-TR" b="1" i="1"/>
              <a:t>An employer will usually spend 15 to 20 seconds reviewing your resume, so the content of your resume must be clear, concise, and targeted to the type of job for which you are applying.</a:t>
            </a:r>
            <a:r>
              <a:rPr lang="en-US" b="1" i="1"/>
              <a:t> </a:t>
            </a:r>
            <a:endParaRPr lang="tr-TR" b="1" i="1"/>
          </a:p>
          <a:p>
            <a:pPr algn="ctr"/>
            <a:endParaRPr lang="tr-TR" b="1" i="1"/>
          </a:p>
          <a:p>
            <a:pPr algn="ctr"/>
            <a:r>
              <a:rPr lang="tr-TR" b="1" i="1"/>
              <a:t>An effective resume gets you an interview, not a job.</a:t>
            </a:r>
          </a:p>
          <a:p>
            <a:pPr algn="ctr"/>
            <a:r>
              <a:rPr lang="tr-TR" b="1" i="1"/>
              <a:t>If your resume has a typo or grammatical error, it will probably jump off the page to an employer, and this is a way to weed you out of a candidate pool. Your resume may be the only chance you get to make an impression, so make it a good one.</a:t>
            </a:r>
            <a:r>
              <a:rPr lang="en-US" b="1" i="1"/>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395288" y="1276350"/>
            <a:ext cx="8424862" cy="3341688"/>
          </a:xfrm>
          <a:prstGeom prst="rect">
            <a:avLst/>
          </a:prstGeom>
          <a:noFill/>
          <a:ln w="9525">
            <a:noFill/>
            <a:miter lim="800000"/>
            <a:headEnd/>
            <a:tailEnd/>
          </a:ln>
          <a:effectLst/>
        </p:spPr>
        <p:txBody>
          <a:bodyPr bIns="0" anchor="ctr">
            <a:spAutoFit/>
          </a:bodyPr>
          <a:lstStyle/>
          <a:p>
            <a:pPr algn="ctr"/>
            <a:r>
              <a:rPr lang="tr-TR" b="1"/>
              <a:t>Curriculum vitae</a:t>
            </a:r>
          </a:p>
          <a:p>
            <a:pPr algn="ctr"/>
            <a:r>
              <a:rPr lang="tr-TR" b="1" i="1"/>
              <a:t>A curriculum vitae (singular form, noun), meaning "course of (one's) life, (vee-tie or vi-tee) (</a:t>
            </a:r>
            <a:r>
              <a:rPr lang="tr-TR" b="1" i="1">
                <a:hlinkClick r:id="rId2"/>
              </a:rPr>
              <a:t>definition and pronunciation options on Merriam-Webster's Online Dictionary</a:t>
            </a:r>
            <a:r>
              <a:rPr lang="tr-TR" b="1" i="1"/>
              <a:t>) is a document that gives much more detail than does a resume about your academic and professional accomplishments. </a:t>
            </a:r>
            <a:br>
              <a:rPr lang="tr-TR" b="1" i="1"/>
            </a:br>
            <a:r>
              <a:rPr lang="tr-TR" b="1" i="1"/>
              <a:t/>
            </a:r>
            <a:br>
              <a:rPr lang="tr-TR" b="1" i="1"/>
            </a:br>
            <a:r>
              <a:rPr lang="tr-TR" b="1" i="1"/>
              <a:t>Curricula vitae (plural form, noun) are most often used for academic or research positions, whereas resumes are the preferred documents in business and industry. The informal shortened form, "vita" standing alone, meaning a brief biographical sketch is singular, while "vitae," is plural.</a:t>
            </a:r>
          </a:p>
          <a:p>
            <a:pPr algn="ctr"/>
            <a:r>
              <a:rPr lang="tr-TR" b="1" i="1"/>
              <a:t>The abbreviation is often used: CV or CVs.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900113" y="471488"/>
            <a:ext cx="7594600" cy="5859462"/>
          </a:xfrm>
          <a:prstGeom prst="rect">
            <a:avLst/>
          </a:prstGeom>
          <a:noFill/>
          <a:ln w="9525">
            <a:noFill/>
            <a:miter lim="800000"/>
            <a:headEnd/>
            <a:tailEnd/>
          </a:ln>
          <a:effectLst/>
        </p:spPr>
        <p:txBody>
          <a:bodyPr anchor="ctr">
            <a:spAutoFit/>
          </a:bodyPr>
          <a:lstStyle/>
          <a:p>
            <a:pPr algn="ctr">
              <a:tabLst>
                <a:tab pos="914400" algn="l"/>
              </a:tabLst>
            </a:pPr>
            <a:r>
              <a:rPr lang="tr-TR" b="1" i="1"/>
              <a:t>Curricula vitae are commonly used in applying for the following:</a:t>
            </a:r>
          </a:p>
          <a:p>
            <a:pPr algn="ctr">
              <a:tabLst>
                <a:tab pos="914400" algn="l"/>
              </a:tabLst>
            </a:pPr>
            <a:endParaRPr lang="tr-TR" b="1" i="1"/>
          </a:p>
          <a:p>
            <a:pPr lvl="1">
              <a:tabLst>
                <a:tab pos="914400" algn="l"/>
              </a:tabLst>
            </a:pPr>
            <a:r>
              <a:rPr lang="tr-TR" b="1" i="1"/>
              <a:t>Admission to graduate school or as part of an application packet for a graduate assistantship or scholarship. </a:t>
            </a:r>
          </a:p>
          <a:p>
            <a:pPr lvl="1">
              <a:tabLst>
                <a:tab pos="914400" algn="l"/>
              </a:tabLst>
            </a:pPr>
            <a:endParaRPr lang="tr-TR" b="1" i="1"/>
          </a:p>
          <a:p>
            <a:pPr lvl="1">
              <a:tabLst>
                <a:tab pos="914400" algn="l"/>
              </a:tabLst>
            </a:pPr>
            <a:r>
              <a:rPr lang="tr-TR" b="1" i="1"/>
              <a:t>Grant proposals. </a:t>
            </a:r>
          </a:p>
          <a:p>
            <a:pPr lvl="1">
              <a:tabLst>
                <a:tab pos="914400" algn="l"/>
              </a:tabLst>
            </a:pPr>
            <a:endParaRPr lang="tr-TR" b="1" i="1"/>
          </a:p>
          <a:p>
            <a:pPr lvl="1">
              <a:tabLst>
                <a:tab pos="914400" algn="l"/>
              </a:tabLst>
            </a:pPr>
            <a:r>
              <a:rPr lang="tr-TR" b="1" i="1"/>
              <a:t>Teaching, research, and upper-level administrative positions in higher education. </a:t>
            </a:r>
          </a:p>
          <a:p>
            <a:pPr lvl="1">
              <a:tabLst>
                <a:tab pos="914400" algn="l"/>
              </a:tabLst>
            </a:pPr>
            <a:endParaRPr lang="tr-TR" b="1" i="1"/>
          </a:p>
          <a:p>
            <a:pPr lvl="1">
              <a:tabLst>
                <a:tab pos="914400" algn="l"/>
              </a:tabLst>
            </a:pPr>
            <a:r>
              <a:rPr lang="tr-TR" b="1" i="1"/>
              <a:t>Academic departmental and tenure reviews. </a:t>
            </a:r>
          </a:p>
          <a:p>
            <a:pPr lvl="1">
              <a:tabLst>
                <a:tab pos="914400" algn="l"/>
              </a:tabLst>
            </a:pPr>
            <a:endParaRPr lang="tr-TR" b="1" i="1"/>
          </a:p>
          <a:p>
            <a:pPr lvl="1">
              <a:tabLst>
                <a:tab pos="914400" algn="l"/>
              </a:tabLst>
            </a:pPr>
            <a:r>
              <a:rPr lang="tr-TR" b="1" i="1"/>
              <a:t>College or university service appointments. </a:t>
            </a:r>
          </a:p>
          <a:p>
            <a:pPr lvl="1">
              <a:tabLst>
                <a:tab pos="914400" algn="l"/>
              </a:tabLst>
            </a:pPr>
            <a:endParaRPr lang="tr-TR" b="1" i="1"/>
          </a:p>
          <a:p>
            <a:pPr lvl="1">
              <a:tabLst>
                <a:tab pos="914400" algn="l"/>
              </a:tabLst>
            </a:pPr>
            <a:r>
              <a:rPr lang="tr-TR" b="1" i="1"/>
              <a:t>Professional association leadership positions. </a:t>
            </a:r>
          </a:p>
          <a:p>
            <a:pPr lvl="1">
              <a:tabLst>
                <a:tab pos="914400" algn="l"/>
              </a:tabLst>
            </a:pPr>
            <a:endParaRPr lang="tr-TR" b="1" i="1"/>
          </a:p>
          <a:p>
            <a:pPr lvl="1">
              <a:tabLst>
                <a:tab pos="914400" algn="l"/>
              </a:tabLst>
            </a:pPr>
            <a:r>
              <a:rPr lang="tr-TR" b="1" i="1"/>
              <a:t>Speaking engagements. </a:t>
            </a:r>
          </a:p>
          <a:p>
            <a:pPr lvl="1">
              <a:tabLst>
                <a:tab pos="914400" algn="l"/>
              </a:tabLst>
            </a:pPr>
            <a:endParaRPr lang="tr-TR" b="1" i="1"/>
          </a:p>
          <a:p>
            <a:pPr lvl="1">
              <a:tabLst>
                <a:tab pos="914400" algn="l"/>
              </a:tabLst>
            </a:pPr>
            <a:r>
              <a:rPr lang="tr-TR" b="1" i="1"/>
              <a:t>Publishing and editorial review boards. </a:t>
            </a:r>
          </a:p>
          <a:p>
            <a:pPr lvl="1">
              <a:tabLst>
                <a:tab pos="914400" algn="l"/>
              </a:tabLst>
            </a:pPr>
            <a:endParaRPr lang="tr-TR" b="1" i="1"/>
          </a:p>
          <a:p>
            <a:pPr lvl="1">
              <a:tabLst>
                <a:tab pos="914400" algn="l"/>
              </a:tabLst>
            </a:pPr>
            <a:r>
              <a:rPr lang="tr-TR" b="1" i="1"/>
              <a:t>Research and consulting positions in a variety of settings.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323850" y="1457325"/>
            <a:ext cx="8569325" cy="3937000"/>
          </a:xfrm>
          <a:prstGeom prst="rect">
            <a:avLst/>
          </a:prstGeom>
          <a:noFill/>
          <a:ln w="9525">
            <a:noFill/>
            <a:miter lim="800000"/>
            <a:headEnd/>
            <a:tailEnd/>
          </a:ln>
          <a:effectLst/>
        </p:spPr>
        <p:txBody>
          <a:bodyPr anchor="ctr">
            <a:spAutoFit/>
          </a:bodyPr>
          <a:lstStyle/>
          <a:p>
            <a:r>
              <a:rPr lang="tr-TR" b="1" i="1"/>
              <a:t>While your resume - even for most graduate students - should be kept to one page, vitae are usually two pages at the shortest, and can be many pages in length. </a:t>
            </a:r>
          </a:p>
          <a:p>
            <a:endParaRPr lang="tr-TR" b="1" i="1"/>
          </a:p>
          <a:p>
            <a:r>
              <a:rPr lang="tr-TR" b="1" i="1"/>
              <a:t>Common lengths for curricula vitae are one to three pages for bachelor's and master's degree candidates; two to five pages for doctoral candidates; and five or more pages for an experienced academician or researcher. </a:t>
            </a:r>
          </a:p>
          <a:p>
            <a:endParaRPr lang="tr-TR" b="1" i="1"/>
          </a:p>
          <a:p>
            <a:r>
              <a:rPr lang="tr-TR" b="1" i="1"/>
              <a:t>Even though it's a longer document, write it concisely and give it a clean, easy-to-read layout.</a:t>
            </a:r>
          </a:p>
          <a:p>
            <a:endParaRPr lang="tr-TR" b="1" i="1"/>
          </a:p>
          <a:p>
            <a:r>
              <a:rPr lang="tr-TR" b="1" i="1"/>
              <a:t>A curriculum vitae includes information about professional publications, presentations, committee work, grants received, and other details based on each person's experience.</a:t>
            </a:r>
            <a:r>
              <a:rPr lang="en-US" b="1" i="1"/>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468313" y="227013"/>
            <a:ext cx="8496300" cy="6408737"/>
          </a:xfrm>
          <a:prstGeom prst="rect">
            <a:avLst/>
          </a:prstGeom>
          <a:noFill/>
          <a:ln w="9525">
            <a:noFill/>
            <a:miter lim="800000"/>
            <a:headEnd/>
            <a:tailEnd/>
          </a:ln>
          <a:effectLst/>
        </p:spPr>
        <p:txBody>
          <a:bodyPr anchor="ctr">
            <a:spAutoFit/>
          </a:bodyPr>
          <a:lstStyle/>
          <a:p>
            <a:pPr>
              <a:tabLst>
                <a:tab pos="914400" algn="l"/>
              </a:tabLst>
            </a:pPr>
            <a:r>
              <a:rPr lang="tr-TR" b="1"/>
              <a:t>       You can include:</a:t>
            </a:r>
          </a:p>
          <a:p>
            <a:pPr lvl="1">
              <a:tabLst>
                <a:tab pos="914400" algn="l"/>
              </a:tabLst>
            </a:pPr>
            <a:r>
              <a:rPr lang="tr-TR" b="1" i="1"/>
              <a:t>Education </a:t>
            </a:r>
          </a:p>
          <a:p>
            <a:pPr lvl="1">
              <a:tabLst>
                <a:tab pos="914400" algn="l"/>
              </a:tabLst>
            </a:pPr>
            <a:r>
              <a:rPr lang="tr-TR" b="1" i="1"/>
              <a:t>Master's thesis or project </a:t>
            </a:r>
          </a:p>
          <a:p>
            <a:pPr lvl="1">
              <a:tabLst>
                <a:tab pos="914400" algn="l"/>
              </a:tabLst>
            </a:pPr>
            <a:r>
              <a:rPr lang="tr-TR" b="1" i="1"/>
              <a:t>Dissertation title or topic </a:t>
            </a:r>
          </a:p>
          <a:p>
            <a:pPr lvl="1">
              <a:tabLst>
                <a:tab pos="914400" algn="l"/>
              </a:tabLst>
            </a:pPr>
            <a:r>
              <a:rPr lang="tr-TR" b="1" i="1"/>
              <a:t>Course highlights or areas of concentration in graduate study </a:t>
            </a:r>
          </a:p>
          <a:p>
            <a:pPr lvl="1">
              <a:tabLst>
                <a:tab pos="914400" algn="l"/>
              </a:tabLst>
            </a:pPr>
            <a:r>
              <a:rPr lang="tr-TR" b="1" i="1"/>
              <a:t>Teaching experience and interests </a:t>
            </a:r>
          </a:p>
          <a:p>
            <a:pPr lvl="1">
              <a:tabLst>
                <a:tab pos="914400" algn="l"/>
              </a:tabLst>
            </a:pPr>
            <a:r>
              <a:rPr lang="tr-TR" b="1" i="1"/>
              <a:t>Research experience and interests </a:t>
            </a:r>
          </a:p>
          <a:p>
            <a:pPr lvl="1">
              <a:tabLst>
                <a:tab pos="914400" algn="l"/>
              </a:tabLst>
            </a:pPr>
            <a:r>
              <a:rPr lang="tr-TR" b="1" i="1"/>
              <a:t>Consulting experience </a:t>
            </a:r>
          </a:p>
          <a:p>
            <a:pPr lvl="1">
              <a:tabLst>
                <a:tab pos="914400" algn="l"/>
              </a:tabLst>
            </a:pPr>
            <a:r>
              <a:rPr lang="tr-TR" b="1" i="1"/>
              <a:t>Internships or graduate practica </a:t>
            </a:r>
          </a:p>
          <a:p>
            <a:pPr lvl="1">
              <a:tabLst>
                <a:tab pos="914400" algn="l"/>
              </a:tabLst>
            </a:pPr>
            <a:r>
              <a:rPr lang="tr-TR" b="1" i="1"/>
              <a:t>Fieldwork </a:t>
            </a:r>
          </a:p>
          <a:p>
            <a:pPr lvl="1">
              <a:tabLst>
                <a:tab pos="914400" algn="l"/>
              </a:tabLst>
            </a:pPr>
            <a:endParaRPr lang="tr-TR" b="1" i="1"/>
          </a:p>
          <a:p>
            <a:pPr lvl="1">
              <a:tabLst>
                <a:tab pos="914400" algn="l"/>
              </a:tabLst>
            </a:pPr>
            <a:r>
              <a:rPr lang="tr-TR" b="1"/>
              <a:t>You can include:</a:t>
            </a:r>
          </a:p>
          <a:p>
            <a:pPr lvl="1">
              <a:tabLst>
                <a:tab pos="914400" algn="l"/>
              </a:tabLst>
            </a:pPr>
            <a:r>
              <a:rPr lang="tr-TR" b="1" i="1"/>
              <a:t>Publications </a:t>
            </a:r>
          </a:p>
          <a:p>
            <a:pPr lvl="1">
              <a:tabLst>
                <a:tab pos="914400" algn="l"/>
              </a:tabLst>
            </a:pPr>
            <a:r>
              <a:rPr lang="tr-TR" b="1" i="1"/>
              <a:t>Professional papers and presentations </a:t>
            </a:r>
          </a:p>
          <a:p>
            <a:pPr lvl="1">
              <a:tabLst>
                <a:tab pos="914400" algn="l"/>
              </a:tabLst>
            </a:pPr>
            <a:r>
              <a:rPr lang="tr-TR" b="1" i="1"/>
              <a:t>Grants received </a:t>
            </a:r>
          </a:p>
          <a:p>
            <a:pPr lvl="1">
              <a:tabLst>
                <a:tab pos="914400" algn="l"/>
              </a:tabLst>
            </a:pPr>
            <a:r>
              <a:rPr lang="tr-TR" b="1" i="1"/>
              <a:t>Professional association and committee leadership positions and activities </a:t>
            </a:r>
          </a:p>
          <a:p>
            <a:pPr lvl="1">
              <a:tabLst>
                <a:tab pos="914400" algn="l"/>
              </a:tabLst>
            </a:pPr>
            <a:r>
              <a:rPr lang="tr-TR" b="1" i="1"/>
              <a:t>Certificates and licensure </a:t>
            </a:r>
          </a:p>
          <a:p>
            <a:pPr lvl="1">
              <a:tabLst>
                <a:tab pos="914400" algn="l"/>
              </a:tabLst>
            </a:pPr>
            <a:r>
              <a:rPr lang="tr-TR" b="1" i="1"/>
              <a:t>Special training </a:t>
            </a:r>
          </a:p>
          <a:p>
            <a:pPr lvl="1">
              <a:tabLst>
                <a:tab pos="914400" algn="l"/>
              </a:tabLst>
            </a:pPr>
            <a:r>
              <a:rPr lang="tr-TR" b="1" i="1"/>
              <a:t>Academic awards, scholarships, and fellowships </a:t>
            </a:r>
          </a:p>
          <a:p>
            <a:pPr lvl="1">
              <a:tabLst>
                <a:tab pos="914400" algn="l"/>
              </a:tabLst>
            </a:pPr>
            <a:r>
              <a:rPr lang="tr-TR" b="1" i="1"/>
              <a:t>Foreign study and travel abroad </a:t>
            </a:r>
          </a:p>
          <a:p>
            <a:pPr lvl="1">
              <a:tabLst>
                <a:tab pos="914400" algn="l"/>
              </a:tabLst>
            </a:pPr>
            <a:r>
              <a:rPr lang="tr-TR" b="1" i="1"/>
              <a:t>Language competencies </a:t>
            </a:r>
          </a:p>
          <a:p>
            <a:pPr>
              <a:tabLst>
                <a:tab pos="914400" algn="l"/>
              </a:tabLst>
            </a:pPr>
            <a:r>
              <a:rPr lang="tr-TR" b="1" i="1"/>
              <a:t>Technical and computer skills</a:t>
            </a:r>
            <a:r>
              <a:rPr lang="en-US"/>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250825" y="1860550"/>
            <a:ext cx="8488363" cy="2838450"/>
          </a:xfrm>
          <a:prstGeom prst="rect">
            <a:avLst/>
          </a:prstGeom>
          <a:noFill/>
          <a:ln w="9525">
            <a:noFill/>
            <a:miter lim="800000"/>
            <a:headEnd/>
            <a:tailEnd/>
          </a:ln>
          <a:effectLst/>
        </p:spPr>
        <p:txBody>
          <a:bodyPr anchor="ctr">
            <a:spAutoFit/>
          </a:bodyPr>
          <a:lstStyle/>
          <a:p>
            <a:r>
              <a:rPr lang="tr-TR" b="1"/>
              <a:t>Although curricula vitae are often similar to resumes, the preferred style, format, and content varies from discipline to discipline. </a:t>
            </a:r>
          </a:p>
          <a:p>
            <a:endParaRPr lang="tr-TR" b="1"/>
          </a:p>
          <a:p>
            <a:r>
              <a:rPr lang="tr-TR" b="1"/>
              <a:t>Before writing a CV, you should become familiar with the requirements of your academic field. To do so:</a:t>
            </a:r>
            <a:br>
              <a:rPr lang="tr-TR" b="1"/>
            </a:br>
            <a:endParaRPr lang="tr-TR" b="1"/>
          </a:p>
          <a:p>
            <a:r>
              <a:rPr lang="tr-TR" b="1"/>
              <a:t>- Visit your department's web site; faculty CVs are almost always posted in some manner.</a:t>
            </a:r>
            <a:br>
              <a:rPr lang="tr-TR" b="1"/>
            </a:br>
            <a:r>
              <a:rPr lang="tr-TR"/>
              <a:t/>
            </a:r>
            <a:br>
              <a:rPr lang="tr-TR"/>
            </a:br>
            <a:endParaRPr lang="tr-T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665</TotalTime>
  <Words>710</Words>
  <Application>Microsoft Office PowerPoint</Application>
  <PresentationFormat>Ekran Gösterisi (4:3)</PresentationFormat>
  <Paragraphs>112</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Default Design</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MUSTAFA ERGIN</dc:creator>
  <cp:lastModifiedBy>ankara1</cp:lastModifiedBy>
  <cp:revision>64</cp:revision>
  <dcterms:created xsi:type="dcterms:W3CDTF">2009-03-22T16:38:55Z</dcterms:created>
  <dcterms:modified xsi:type="dcterms:W3CDTF">2018-02-28T11:05:12Z</dcterms:modified>
</cp:coreProperties>
</file>