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14" r:id="rId2"/>
    <p:sldId id="415" r:id="rId3"/>
    <p:sldId id="416" r:id="rId4"/>
    <p:sldId id="421" r:id="rId5"/>
    <p:sldId id="417" r:id="rId6"/>
    <p:sldId id="418" r:id="rId7"/>
    <p:sldId id="258" r:id="rId8"/>
    <p:sldId id="363" r:id="rId9"/>
    <p:sldId id="263" r:id="rId10"/>
    <p:sldId id="397"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4660"/>
  </p:normalViewPr>
  <p:slideViewPr>
    <p:cSldViewPr snapToGrid="0">
      <p:cViewPr>
        <p:scale>
          <a:sx n="70" d="100"/>
          <a:sy n="70" d="100"/>
        </p:scale>
        <p:origin x="84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0D26F-EAEE-4BB4-B0B0-9649BE564DC4}" type="datetimeFigureOut">
              <a:rPr lang="tr-TR" smtClean="0"/>
              <a:t>21.01.2018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133E7-B71D-4CB8-B165-034DC755D3AB}" type="slidenum">
              <a:rPr lang="tr-TR" smtClean="0"/>
              <a:t>‹#›</a:t>
            </a:fld>
            <a:endParaRPr lang="tr-TR"/>
          </a:p>
        </p:txBody>
      </p:sp>
    </p:spTree>
    <p:extLst>
      <p:ext uri="{BB962C8B-B14F-4D97-AF65-F5344CB8AC3E}">
        <p14:creationId xmlns:p14="http://schemas.microsoft.com/office/powerpoint/2010/main" val="416351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418430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246573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7123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40077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94C3950-B3B7-4405-A97F-F7AFFFEBE77A}" type="datetimeFigureOut">
              <a:rPr lang="tr-TR" smtClean="0"/>
              <a:t>21.01.2018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265023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4C3950-B3B7-4405-A97F-F7AFFFEBE77A}" type="datetimeFigureOut">
              <a:rPr lang="tr-TR" smtClean="0"/>
              <a:t>21.01.2018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350279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4C3950-B3B7-4405-A97F-F7AFFFEBE77A}" type="datetimeFigureOut">
              <a:rPr lang="tr-TR" smtClean="0"/>
              <a:t>21.01.2018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65661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4C3950-B3B7-4405-A97F-F7AFFFEBE77A}" type="datetimeFigureOut">
              <a:rPr lang="tr-TR" smtClean="0"/>
              <a:t>21.01.2018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92016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4C3950-B3B7-4405-A97F-F7AFFFEBE77A}" type="datetimeFigureOut">
              <a:rPr lang="tr-TR" smtClean="0"/>
              <a:t>21.01.2018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216078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94C3950-B3B7-4405-A97F-F7AFFFEBE77A}" type="datetimeFigureOut">
              <a:rPr lang="tr-TR" smtClean="0"/>
              <a:t>21.01.2018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50063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94C3950-B3B7-4405-A97F-F7AFFFEBE77A}" type="datetimeFigureOut">
              <a:rPr lang="tr-TR" smtClean="0"/>
              <a:t>21.01.2018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13388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C3950-B3B7-4405-A97F-F7AFFFEBE77A}" type="datetimeFigureOut">
              <a:rPr lang="tr-TR" smtClean="0"/>
              <a:t>21.01.2018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0623C-A706-4941-BD9B-0749C7DF5AF3}" type="slidenum">
              <a:rPr lang="tr-TR" smtClean="0"/>
              <a:t>‹#›</a:t>
            </a:fld>
            <a:endParaRPr lang="tr-TR"/>
          </a:p>
        </p:txBody>
      </p:sp>
    </p:spTree>
    <p:extLst>
      <p:ext uri="{BB962C8B-B14F-4D97-AF65-F5344CB8AC3E}">
        <p14:creationId xmlns:p14="http://schemas.microsoft.com/office/powerpoint/2010/main" val="147705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4148" y="936010"/>
            <a:ext cx="10809027" cy="5078313"/>
          </a:xfrm>
          <a:prstGeom prst="rect">
            <a:avLst/>
          </a:prstGeom>
        </p:spPr>
        <p:txBody>
          <a:bodyPr wrap="square">
            <a:spAutoFit/>
          </a:bodyPr>
          <a:lstStyle/>
          <a:p>
            <a:pPr indent="457200" algn="just"/>
            <a:r>
              <a:rPr lang="tr-TR" sz="2400" dirty="0">
                <a:solidFill>
                  <a:srgbClr val="0070C0"/>
                </a:solidFill>
                <a:latin typeface="Cambria" panose="02040503050406030204" pitchFamily="18" charset="0"/>
                <a:ea typeface="Times New Roman" panose="02020603050405020304" pitchFamily="18" charset="0"/>
                <a:cs typeface="Times New Roman" panose="02020603050405020304" pitchFamily="18" charset="0"/>
              </a:rPr>
              <a:t>HİDROLİK ENERJİ  </a:t>
            </a:r>
          </a:p>
          <a:p>
            <a:pPr indent="457200" algn="just">
              <a:spcAft>
                <a:spcPts val="0"/>
              </a:spcAft>
            </a:pP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Hidroelektrik </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güç, hareket eden suyun enerjisinin kullanarak insan ihtiyaçları doğrultusunda elektrik üretilmesidir</a:t>
            </a: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ea typeface="Times New Roman" panose="02020603050405020304" pitchFamily="18" charset="0"/>
                <a:cs typeface="Times New Roman" panose="02020603050405020304" pitchFamily="18" charset="0"/>
              </a:rPr>
              <a:t>Yenilenebilir enerji kaynakları içerisinde elektrik üretiminde en yaygın olarak kullanılan enerji kaynağıdır. </a:t>
            </a:r>
            <a:r>
              <a:rPr lang="tr-TR" sz="2400" dirty="0" smtClean="0">
                <a:latin typeface="Times New Roman" panose="02020603050405020304" pitchFamily="18" charset="0"/>
                <a:ea typeface="Times New Roman" panose="02020603050405020304" pitchFamily="18" charset="0"/>
              </a:rPr>
              <a:t>Su </a:t>
            </a:r>
            <a:r>
              <a:rPr lang="tr-TR" sz="2400" dirty="0">
                <a:latin typeface="Times New Roman" panose="02020603050405020304" pitchFamily="18" charset="0"/>
                <a:ea typeface="Times New Roman" panose="02020603050405020304" pitchFamily="18" charset="0"/>
              </a:rPr>
              <a:t>gücünden yararlanma konusundaki </a:t>
            </a:r>
            <a:r>
              <a:rPr lang="tr-TR" sz="2400" dirty="0" smtClean="0">
                <a:latin typeface="Times New Roman" panose="02020603050405020304" pitchFamily="18" charset="0"/>
                <a:ea typeface="Times New Roman" panose="02020603050405020304" pitchFamily="18" charset="0"/>
              </a:rPr>
              <a:t>modern anlamdaki gelişmeler </a:t>
            </a:r>
            <a:r>
              <a:rPr lang="tr-TR" sz="2400" dirty="0">
                <a:latin typeface="Times New Roman" panose="02020603050405020304" pitchFamily="18" charset="0"/>
                <a:ea typeface="Times New Roman" panose="02020603050405020304" pitchFamily="18" charset="0"/>
              </a:rPr>
              <a:t>türbin ile dinamonun keşfi ve çimentonun bulunuşu sayesinde önemli aşama kaydetmiştir. </a:t>
            </a:r>
            <a:endParaRPr lang="tr-TR" sz="2400" i="1" dirty="0">
              <a:latin typeface="Times New Roman" panose="02020603050405020304" pitchFamily="18" charset="0"/>
              <a:ea typeface="Times New Roman" panose="02020603050405020304" pitchFamily="18" charset="0"/>
            </a:endParaRPr>
          </a:p>
          <a:p>
            <a:pPr indent="457200" algn="just">
              <a:spcAft>
                <a:spcPts val="0"/>
              </a:spcAft>
            </a:pPr>
            <a:r>
              <a:rPr lang="tr-TR" sz="2400" dirty="0">
                <a:latin typeface="Times New Roman" panose="02020603050405020304" pitchFamily="18" charset="0"/>
                <a:ea typeface="Times New Roman" panose="02020603050405020304" pitchFamily="18" charset="0"/>
              </a:rPr>
              <a:t> </a:t>
            </a:r>
            <a:r>
              <a:rPr lang="tr-TR" sz="2400" dirty="0" smtClean="0">
                <a:latin typeface="Times New Roman" panose="02020603050405020304" pitchFamily="18" charset="0"/>
                <a:ea typeface="Times New Roman" panose="02020603050405020304" pitchFamily="18" charset="0"/>
              </a:rPr>
              <a:t>Bugün </a:t>
            </a:r>
            <a:r>
              <a:rPr lang="tr-TR" sz="2400" dirty="0">
                <a:latin typeface="Times New Roman" panose="02020603050405020304" pitchFamily="18" charset="0"/>
                <a:ea typeface="Times New Roman" panose="02020603050405020304" pitchFamily="18" charset="0"/>
              </a:rPr>
              <a:t>hidroelektrik santrallerinde kullanılan </a:t>
            </a:r>
            <a:r>
              <a:rPr lang="tr-TR" sz="2400" dirty="0" err="1">
                <a:latin typeface="Times New Roman" panose="02020603050405020304" pitchFamily="18" charset="0"/>
                <a:ea typeface="Times New Roman" panose="02020603050405020304" pitchFamily="18" charset="0"/>
              </a:rPr>
              <a:t>hidro</a:t>
            </a:r>
            <a:r>
              <a:rPr lang="tr-TR" sz="2400" dirty="0">
                <a:latin typeface="Times New Roman" panose="02020603050405020304" pitchFamily="18" charset="0"/>
                <a:ea typeface="Times New Roman" panose="02020603050405020304" pitchFamily="18" charset="0"/>
              </a:rPr>
              <a:t>-türbinler ile ilgili çalışmalar 19.yüzyılda başlamıştır. Fransa’da; </a:t>
            </a:r>
            <a:r>
              <a:rPr lang="tr-TR" sz="2400" dirty="0" err="1">
                <a:latin typeface="Times New Roman" panose="02020603050405020304" pitchFamily="18" charset="0"/>
                <a:ea typeface="Times New Roman" panose="02020603050405020304" pitchFamily="18" charset="0"/>
              </a:rPr>
              <a:t>Fourneyron</a:t>
            </a:r>
            <a:r>
              <a:rPr lang="tr-TR" sz="2400" dirty="0">
                <a:latin typeface="Times New Roman" panose="02020603050405020304" pitchFamily="18" charset="0"/>
                <a:ea typeface="Times New Roman" panose="02020603050405020304" pitchFamily="18" charset="0"/>
              </a:rPr>
              <a:t>, </a:t>
            </a:r>
            <a:r>
              <a:rPr lang="tr-TR" sz="2400" dirty="0" err="1">
                <a:latin typeface="Times New Roman" panose="02020603050405020304" pitchFamily="18" charset="0"/>
                <a:ea typeface="Times New Roman" panose="02020603050405020304" pitchFamily="18" charset="0"/>
              </a:rPr>
              <a:t>Fontain</a:t>
            </a:r>
            <a:r>
              <a:rPr lang="tr-TR" sz="2400" dirty="0">
                <a:latin typeface="Times New Roman" panose="02020603050405020304" pitchFamily="18" charset="0"/>
                <a:ea typeface="Times New Roman" panose="02020603050405020304" pitchFamily="18" charset="0"/>
              </a:rPr>
              <a:t>, </a:t>
            </a:r>
            <a:r>
              <a:rPr lang="tr-TR" sz="2400" dirty="0" err="1">
                <a:latin typeface="Times New Roman" panose="02020603050405020304" pitchFamily="18" charset="0"/>
                <a:ea typeface="Times New Roman" panose="02020603050405020304" pitchFamily="18" charset="0"/>
              </a:rPr>
              <a:t>Girard</a:t>
            </a:r>
            <a:r>
              <a:rPr lang="tr-TR" sz="2400" dirty="0">
                <a:latin typeface="Times New Roman" panose="02020603050405020304" pitchFamily="18" charset="0"/>
                <a:ea typeface="Times New Roman" panose="02020603050405020304" pitchFamily="18" charset="0"/>
              </a:rPr>
              <a:t>, Amerika’da; Francis ve </a:t>
            </a:r>
            <a:r>
              <a:rPr lang="tr-TR" sz="2400" dirty="0" err="1">
                <a:latin typeface="Times New Roman" panose="02020603050405020304" pitchFamily="18" charset="0"/>
                <a:ea typeface="Times New Roman" panose="02020603050405020304" pitchFamily="18" charset="0"/>
              </a:rPr>
              <a:t>Pelton</a:t>
            </a:r>
            <a:r>
              <a:rPr lang="tr-TR" sz="2400" dirty="0">
                <a:latin typeface="Times New Roman" panose="02020603050405020304" pitchFamily="18" charset="0"/>
                <a:ea typeface="Times New Roman" panose="02020603050405020304" pitchFamily="18" charset="0"/>
              </a:rPr>
              <a:t>, İngiltere’de; </a:t>
            </a:r>
            <a:r>
              <a:rPr lang="tr-TR" sz="2400" dirty="0" err="1">
                <a:latin typeface="Times New Roman" panose="02020603050405020304" pitchFamily="18" charset="0"/>
                <a:ea typeface="Times New Roman" panose="02020603050405020304" pitchFamily="18" charset="0"/>
              </a:rPr>
              <a:t>Thomson</a:t>
            </a:r>
            <a:r>
              <a:rPr lang="tr-TR" sz="2400" dirty="0">
                <a:latin typeface="Times New Roman" panose="02020603050405020304" pitchFamily="18" charset="0"/>
                <a:ea typeface="Times New Roman" panose="02020603050405020304" pitchFamily="18" charset="0"/>
              </a:rPr>
              <a:t> yüksekten düşen sudan faydalanma çalışmalarını ilk başlatanlar olmuştur. Bu konudaki çalışmalar 1830 yılında türbinin icadı ile meyvesini vermiştir. </a:t>
            </a:r>
            <a:r>
              <a:rPr lang="tr-TR" sz="2400" dirty="0" smtClean="0">
                <a:latin typeface="Times New Roman" panose="02020603050405020304" pitchFamily="18" charset="0"/>
                <a:ea typeface="Times New Roman" panose="02020603050405020304" pitchFamily="18" charset="0"/>
              </a:rPr>
              <a:t>Bugün </a:t>
            </a:r>
            <a:r>
              <a:rPr lang="tr-TR" sz="2400" dirty="0">
                <a:latin typeface="Times New Roman" panose="02020603050405020304" pitchFamily="18" charset="0"/>
                <a:ea typeface="Times New Roman" panose="02020603050405020304" pitchFamily="18" charset="0"/>
              </a:rPr>
              <a:t>çok etkili ve hızlı dönebilen geliştirilmiş su çarkları vasıtası ile  </a:t>
            </a:r>
            <a:r>
              <a:rPr lang="tr-TR" sz="2400" dirty="0" err="1">
                <a:latin typeface="Times New Roman" panose="02020603050405020304" pitchFamily="18" charset="0"/>
                <a:ea typeface="Times New Roman" panose="02020603050405020304" pitchFamily="18" charset="0"/>
              </a:rPr>
              <a:t>kanalize</a:t>
            </a:r>
            <a:r>
              <a:rPr lang="tr-TR" sz="2400" dirty="0">
                <a:latin typeface="Times New Roman" panose="02020603050405020304" pitchFamily="18" charset="0"/>
                <a:ea typeface="Times New Roman" panose="02020603050405020304" pitchFamily="18" charset="0"/>
              </a:rPr>
              <a:t> edilmiş ve çok yükseklerden düşen akarsuların gücünden sürekli olarak yararlanma imkânı mevcuttur. </a:t>
            </a:r>
            <a:endParaRPr lang="tr-TR" sz="2400" i="1" dirty="0">
              <a:latin typeface="Times New Roman" panose="02020603050405020304" pitchFamily="18" charset="0"/>
              <a:ea typeface="Times New Roman" panose="02020603050405020304" pitchFamily="18" charset="0"/>
            </a:endParaRPr>
          </a:p>
          <a:p>
            <a:pPr>
              <a:spcAft>
                <a:spcPts val="0"/>
              </a:spcAft>
            </a:pPr>
            <a:endParaRPr lang="tr-T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716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132347"/>
            <a:ext cx="9601200" cy="721894"/>
          </a:xfrm>
        </p:spPr>
        <p:txBody>
          <a:bodyPr>
            <a:normAutofit/>
          </a:bodyPr>
          <a:lstStyle/>
          <a:p>
            <a:r>
              <a:rPr lang="tr-TR" b="1" dirty="0" smtClean="0">
                <a:solidFill>
                  <a:schemeClr val="bg1"/>
                </a:solidFill>
              </a:rPr>
              <a:t>TÜRKİYENİN su kaynakları  potansiyeli</a:t>
            </a:r>
            <a:endParaRPr lang="tr-TR" b="1" dirty="0">
              <a:solidFill>
                <a:schemeClr val="bg1"/>
              </a:solidFill>
            </a:endParaRPr>
          </a:p>
        </p:txBody>
      </p:sp>
      <p:pic>
        <p:nvPicPr>
          <p:cNvPr id="6" name="Resim 5"/>
          <p:cNvPicPr>
            <a:picLocks noChangeAspect="1"/>
          </p:cNvPicPr>
          <p:nvPr/>
        </p:nvPicPr>
        <p:blipFill rotWithShape="1">
          <a:blip r:embed="rId2"/>
          <a:srcRect l="59560" t="19003" r="5585" b="8553"/>
          <a:stretch/>
        </p:blipFill>
        <p:spPr>
          <a:xfrm>
            <a:off x="6880056" y="854239"/>
            <a:ext cx="5261811" cy="600376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296" y="950284"/>
            <a:ext cx="4649338" cy="2905836"/>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296" y="3952163"/>
            <a:ext cx="4649338" cy="2736990"/>
          </a:xfrm>
          <a:prstGeom prst="rect">
            <a:avLst/>
          </a:prstGeom>
        </p:spPr>
      </p:pic>
    </p:spTree>
    <p:extLst>
      <p:ext uri="{BB962C8B-B14F-4D97-AF65-F5344CB8AC3E}">
        <p14:creationId xmlns:p14="http://schemas.microsoft.com/office/powerpoint/2010/main" val="361148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0501" y="409434"/>
            <a:ext cx="6127845" cy="5447645"/>
          </a:xfrm>
          <a:prstGeom prst="rect">
            <a:avLst/>
          </a:prstGeom>
        </p:spPr>
        <p:txBody>
          <a:bodyPr wrap="square">
            <a:spAutoFit/>
          </a:bodyPr>
          <a:lstStyle/>
          <a:p>
            <a:pPr indent="457200" algn="just">
              <a:spcAft>
                <a:spcPts val="0"/>
              </a:spcAft>
            </a:pPr>
            <a:r>
              <a:rPr lang="tr-TR" sz="2400" dirty="0">
                <a:latin typeface="Cambria" panose="02040503050406030204" pitchFamily="18" charset="0"/>
                <a:ea typeface="Times New Roman" panose="02020603050405020304" pitchFamily="18" charset="0"/>
              </a:rPr>
              <a:t>Kayıtlara göre ilk baraj, binlerce yıl önce Mısır’da yapılmıştır. Ancak baraj yapımındaki dikkat çekici gelişme, İkinci Dünya Savaşı’ndan sonra olmuştur. Türkiye’nin de içinde yer aldığı Hindistan, Brezilya, Arjantin, Kanada, Çin, İspanya gibi bir grup ülke, çok sayıda baraj yaparak hidroelektrik komplekslerine önem vermiştir. Bu dönemde yapılan barajların dikkati çeken yönü, baraj setlerinin uzun ve yüksek olması, baraj göllerinin de giderek büyümesidir. Bunun da gerçekleşmesinde çimento kullanımının payı büyük olmuştur. </a:t>
            </a:r>
            <a:endParaRPr lang="tr-TR" sz="2400" i="1" dirty="0">
              <a:latin typeface="Cambria" panose="02040503050406030204" pitchFamily="18" charset="0"/>
              <a:ea typeface="Times New Roman" panose="02020603050405020304" pitchFamily="18" charset="0"/>
            </a:endParaRPr>
          </a:p>
          <a:p>
            <a:pPr indent="457200" algn="just">
              <a:spcAft>
                <a:spcPts val="0"/>
              </a:spcAft>
            </a:pPr>
            <a:r>
              <a:rPr lang="tr-TR" b="1" dirty="0">
                <a:latin typeface="Times New Roman" panose="02020603050405020304" pitchFamily="18" charset="0"/>
                <a:ea typeface="Times New Roman" panose="02020603050405020304" pitchFamily="18" charset="0"/>
              </a:rPr>
              <a:t> </a:t>
            </a:r>
            <a:endParaRPr lang="tr-TR" i="1" dirty="0">
              <a:latin typeface="Times New Roman" panose="02020603050405020304" pitchFamily="18" charset="0"/>
              <a:ea typeface="Times New Roman" panose="02020603050405020304" pitchFamily="18" charset="0"/>
            </a:endParaRPr>
          </a:p>
          <a:p>
            <a:pPr indent="457200" algn="just">
              <a:spcAft>
                <a:spcPts val="0"/>
              </a:spcAft>
            </a:pPr>
            <a:r>
              <a:rPr lang="tr-TR" b="1" dirty="0">
                <a:latin typeface="Times New Roman" panose="02020603050405020304" pitchFamily="18" charset="0"/>
                <a:ea typeface="Times New Roman" panose="02020603050405020304" pitchFamily="18" charset="0"/>
              </a:rPr>
              <a:t> </a:t>
            </a:r>
            <a:endParaRPr lang="tr-TR" i="1" dirty="0">
              <a:latin typeface="Times New Roman" panose="02020603050405020304" pitchFamily="18" charset="0"/>
              <a:ea typeface="Times New Roman" panose="02020603050405020304" pitchFamily="18" charset="0"/>
            </a:endParaRPr>
          </a:p>
        </p:txBody>
      </p:sp>
      <p:pic>
        <p:nvPicPr>
          <p:cNvPr id="2050" name="Picture 2" descr="hitit baraj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018" y="573205"/>
            <a:ext cx="4156075" cy="24961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rst dam in world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6018" y="3374792"/>
            <a:ext cx="4156075" cy="2308931"/>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7424382" y="682389"/>
            <a:ext cx="2661314" cy="204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Hitit Barajı, Alacahöyük</a:t>
            </a:r>
            <a:endParaRPr lang="tr-TR" dirty="0"/>
          </a:p>
        </p:txBody>
      </p:sp>
      <p:sp>
        <p:nvSpPr>
          <p:cNvPr id="4" name="Dikdörtgen 3"/>
          <p:cNvSpPr/>
          <p:nvPr/>
        </p:nvSpPr>
        <p:spPr>
          <a:xfrm>
            <a:off x="7438030" y="3374792"/>
            <a:ext cx="2115403" cy="241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GİBE </a:t>
            </a:r>
            <a:r>
              <a:rPr lang="tr-TR" dirty="0" err="1" smtClean="0"/>
              <a:t>III,Etiyopya</a:t>
            </a:r>
            <a:endParaRPr lang="tr-TR" dirty="0"/>
          </a:p>
        </p:txBody>
      </p:sp>
    </p:spTree>
    <p:extLst>
      <p:ext uri="{BB962C8B-B14F-4D97-AF65-F5344CB8AC3E}">
        <p14:creationId xmlns:p14="http://schemas.microsoft.com/office/powerpoint/2010/main" val="311191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7672" y="423082"/>
            <a:ext cx="5090615" cy="6001643"/>
          </a:xfrm>
          <a:prstGeom prst="rect">
            <a:avLst/>
          </a:prstGeom>
        </p:spPr>
        <p:txBody>
          <a:bodyPr wrap="square">
            <a:spAutoFit/>
          </a:bodyPr>
          <a:lstStyle/>
          <a:p>
            <a:pPr algn="just"/>
            <a:r>
              <a:rPr lang="tr-TR" sz="2400" dirty="0">
                <a:latin typeface="Cambria" panose="02040503050406030204" pitchFamily="18" charset="0"/>
              </a:rPr>
              <a:t>Hidroelektrik güç, hareket eden suyun enerjisinin kullanarak insan ihtiyaçları doğrultusunda elektrik üretilmesidir. Hidroelektrik santrallerde güç, barajın arkasında tutulan suyun su tribünleri hareket ettirmesi sonucunda oluşur. </a:t>
            </a:r>
            <a:r>
              <a:rPr lang="tr-TR" sz="2400" dirty="0" smtClean="0">
                <a:latin typeface="Cambria" panose="02040503050406030204" pitchFamily="18" charset="0"/>
              </a:rPr>
              <a:t>Enerjinin </a:t>
            </a:r>
            <a:r>
              <a:rPr lang="tr-TR" sz="2400" dirty="0">
                <a:latin typeface="Cambria" panose="02040503050406030204" pitchFamily="18" charset="0"/>
              </a:rPr>
              <a:t>miktarı suyun akış hızına ve arkasında bulunan su kütlesinin miktarına (su seviyesinin yüksekliğine) göre değişmektedir. </a:t>
            </a:r>
            <a:r>
              <a:rPr lang="tr-TR" sz="2400" dirty="0" smtClean="0">
                <a:latin typeface="Cambria" panose="02040503050406030204" pitchFamily="18" charset="0"/>
              </a:rPr>
              <a:t>Bu nedenle debisi fazla olan ve yükselti miktarı fazla olan ülkelerde hidroelektrik potansiyeli yüksektir. Borular </a:t>
            </a:r>
            <a:r>
              <a:rPr lang="tr-TR" sz="2400" dirty="0">
                <a:latin typeface="Cambria" panose="02040503050406030204" pitchFamily="18" charset="0"/>
              </a:rPr>
              <a:t>aracılığıyla barajda biriken su tribünlere gönderilir. </a:t>
            </a:r>
          </a:p>
        </p:txBody>
      </p:sp>
      <p:pic>
        <p:nvPicPr>
          <p:cNvPr id="3074" name="Picture 2" descr="hydraulic turbin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468" y="1220630"/>
            <a:ext cx="6305265" cy="411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5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368490" y="532263"/>
            <a:ext cx="5445456" cy="5644700"/>
          </a:xfrm>
        </p:spPr>
        <p:txBody>
          <a:bodyPr>
            <a:normAutofit lnSpcReduction="10000"/>
          </a:bodyPr>
          <a:lstStyle/>
          <a:p>
            <a:pPr marL="0" indent="0" algn="just">
              <a:buNone/>
            </a:pPr>
            <a:endParaRPr lang="tr-TR" sz="2400" dirty="0" smtClean="0">
              <a:latin typeface="Cambria" panose="02040503050406030204" pitchFamily="18" charset="0"/>
            </a:endParaRPr>
          </a:p>
          <a:p>
            <a:pPr marL="0" indent="0" algn="just">
              <a:buNone/>
            </a:pPr>
            <a:r>
              <a:rPr lang="tr-TR" sz="2400" dirty="0" smtClean="0">
                <a:latin typeface="Cambria" panose="02040503050406030204" pitchFamily="18" charset="0"/>
              </a:rPr>
              <a:t>Dünya’da en büyük hidrolik kurulu güç 311.000 MW ile Çin’e aittir. Onu 102.000 MW ile ABD, 98.000 MW ile Brezilya takip etmektedir. Hidrolik kurulu güç itibariyle önde gelen ülkeler alan bakımından büyük, önemi akarsulara sahip olan ülkelerdir. Bu konuda geniş düzlük alanlara sahip ve yeterli yağış almayan ülkelerdeki potansiyel oldukça düşüktür. Bu enerji kaynağının en büyük dezavantajlarından birside yağış ile doğru orantılı bir potansiyele sahip olmasıdır. Yağış az olduğu zamanlar hidrolik potansiyelde azalmaktadır. Ülkemizde olduğu gibi yarı kurak iklim koşullarını hüküm sürdüğü ülkelerde bu durum sık gözlenir. </a:t>
            </a:r>
            <a:endParaRPr lang="tr-TR" sz="2400" dirty="0">
              <a:latin typeface="Cambria" panose="02040503050406030204" pitchFamily="18" charset="0"/>
            </a:endParaRPr>
          </a:p>
        </p:txBody>
      </p:sp>
      <p:pic>
        <p:nvPicPr>
          <p:cNvPr id="5" name="İçerik Yer Tutucusu 4"/>
          <p:cNvPicPr>
            <a:picLocks noGrp="1"/>
          </p:cNvPicPr>
          <p:nvPr>
            <p:ph sz="half" idx="2"/>
          </p:nvPr>
        </p:nvPicPr>
        <p:blipFill rotWithShape="1">
          <a:blip r:embed="rId2"/>
          <a:srcRect l="23574" t="27600" r="22559" b="19505"/>
          <a:stretch/>
        </p:blipFill>
        <p:spPr bwMode="auto">
          <a:xfrm>
            <a:off x="5813946" y="1690688"/>
            <a:ext cx="6073254" cy="4621212"/>
          </a:xfrm>
          <a:prstGeom prst="rect">
            <a:avLst/>
          </a:prstGeom>
          <a:ln>
            <a:noFill/>
          </a:ln>
          <a:extLst>
            <a:ext uri="{53640926-AAD7-44D8-BBD7-CCE9431645EC}">
              <a14:shadowObscured xmlns:a14="http://schemas.microsoft.com/office/drawing/2010/main"/>
            </a:ext>
          </a:extLst>
        </p:spPr>
      </p:pic>
      <p:sp>
        <p:nvSpPr>
          <p:cNvPr id="6" name="Dikdörtgen 5"/>
          <p:cNvSpPr/>
          <p:nvPr/>
        </p:nvSpPr>
        <p:spPr>
          <a:xfrm>
            <a:off x="6741994" y="873457"/>
            <a:ext cx="4585648" cy="545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Dünya Hidrolik Kurulu Gücü (2017)</a:t>
            </a:r>
            <a:endParaRPr lang="tr-TR" dirty="0"/>
          </a:p>
        </p:txBody>
      </p:sp>
    </p:spTree>
    <p:extLst>
      <p:ext uri="{BB962C8B-B14F-4D97-AF65-F5344CB8AC3E}">
        <p14:creationId xmlns:p14="http://schemas.microsoft.com/office/powerpoint/2010/main" val="100454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6603" y="395786"/>
            <a:ext cx="11709779" cy="5262979"/>
          </a:xfrm>
          <a:prstGeom prst="rect">
            <a:avLst/>
          </a:prstGeom>
        </p:spPr>
        <p:txBody>
          <a:bodyPr wrap="square">
            <a:spAutoFit/>
          </a:bodyPr>
          <a:lstStyle/>
          <a:p>
            <a:r>
              <a:rPr lang="tr-TR" sz="2400" dirty="0" smtClean="0">
                <a:latin typeface="Cambria" panose="02040503050406030204" pitchFamily="18" charset="0"/>
              </a:rPr>
              <a:t>Avantajları </a:t>
            </a:r>
          </a:p>
          <a:p>
            <a:pPr marL="285750" indent="-285750">
              <a:buFont typeface="Arial" panose="020B0604020202020204" pitchFamily="34" charset="0"/>
              <a:buChar char="•"/>
            </a:pPr>
            <a:r>
              <a:rPr lang="tr-TR" sz="2400" dirty="0">
                <a:latin typeface="Cambria" panose="02040503050406030204" pitchFamily="18" charset="0"/>
              </a:rPr>
              <a:t>E</a:t>
            </a:r>
            <a:r>
              <a:rPr lang="tr-TR" sz="2400" dirty="0" smtClean="0">
                <a:latin typeface="Cambria" panose="02040503050406030204" pitchFamily="18" charset="0"/>
              </a:rPr>
              <a:t>lektrik </a:t>
            </a:r>
            <a:r>
              <a:rPr lang="tr-TR" sz="2400" dirty="0">
                <a:latin typeface="Cambria" panose="02040503050406030204" pitchFamily="18" charset="0"/>
              </a:rPr>
              <a:t>üretmek için yakıta ihtiyaç olmamasıdır</a:t>
            </a:r>
            <a:r>
              <a:rPr lang="tr-TR" sz="2400" dirty="0" smtClean="0">
                <a:latin typeface="Cambria" panose="02040503050406030204" pitchFamily="18" charset="0"/>
              </a:rPr>
              <a:t>.</a:t>
            </a:r>
          </a:p>
          <a:p>
            <a:pPr marL="285750" indent="-285750">
              <a:buFont typeface="Arial" panose="020B0604020202020204" pitchFamily="34" charset="0"/>
              <a:buChar char="•"/>
            </a:pPr>
            <a:r>
              <a:rPr lang="tr-TR" sz="2400" dirty="0" smtClean="0">
                <a:latin typeface="Cambria" panose="02040503050406030204" pitchFamily="18" charset="0"/>
              </a:rPr>
              <a:t>Fosil </a:t>
            </a:r>
            <a:r>
              <a:rPr lang="tr-TR" sz="2400" dirty="0">
                <a:latin typeface="Cambria" panose="02040503050406030204" pitchFamily="18" charset="0"/>
              </a:rPr>
              <a:t>bir kaynak olmadığı için çevreye zararı (CO2 salınımı) en az düzeydedir. </a:t>
            </a:r>
            <a:endParaRPr lang="tr-TR" sz="2400" dirty="0" smtClean="0">
              <a:latin typeface="Cambria" panose="02040503050406030204" pitchFamily="18" charset="0"/>
            </a:endParaRPr>
          </a:p>
          <a:p>
            <a:pPr marL="285750" indent="-285750">
              <a:buFont typeface="Arial" panose="020B0604020202020204" pitchFamily="34" charset="0"/>
              <a:buChar char="•"/>
            </a:pPr>
            <a:r>
              <a:rPr lang="tr-TR" sz="2400" dirty="0" smtClean="0">
                <a:latin typeface="Cambria" panose="02040503050406030204" pitchFamily="18" charset="0"/>
              </a:rPr>
              <a:t>Sera </a:t>
            </a:r>
            <a:r>
              <a:rPr lang="tr-TR" sz="2400" dirty="0">
                <a:latin typeface="Cambria" panose="02040503050406030204" pitchFamily="18" charset="0"/>
              </a:rPr>
              <a:t>gazı salınımını azaltmada ana rol oynar</a:t>
            </a:r>
            <a:r>
              <a:rPr lang="tr-TR" sz="2400" dirty="0" smtClean="0">
                <a:latin typeface="Cambria" panose="02040503050406030204" pitchFamily="18" charset="0"/>
              </a:rPr>
              <a:t>.</a:t>
            </a:r>
          </a:p>
          <a:p>
            <a:pPr marL="285750" indent="-285750">
              <a:buFont typeface="Arial" panose="020B0604020202020204" pitchFamily="34" charset="0"/>
              <a:buChar char="•"/>
            </a:pPr>
            <a:r>
              <a:rPr lang="tr-TR" sz="2400" dirty="0" smtClean="0">
                <a:latin typeface="Cambria" panose="02040503050406030204" pitchFamily="18" charset="0"/>
              </a:rPr>
              <a:t>Güç </a:t>
            </a:r>
            <a:r>
              <a:rPr lang="tr-TR" sz="2400" dirty="0">
                <a:latin typeface="Cambria" panose="02040503050406030204" pitchFamily="18" charset="0"/>
              </a:rPr>
              <a:t>santralini çalıştırmak için gereken enerji doğa tarafından sağlanır</a:t>
            </a:r>
            <a:r>
              <a:rPr lang="tr-TR" sz="2400" dirty="0" smtClean="0">
                <a:latin typeface="Cambria" panose="02040503050406030204" pitchFamily="18" charset="0"/>
              </a:rPr>
              <a:t>.</a:t>
            </a:r>
          </a:p>
          <a:p>
            <a:pPr marL="285750" indent="-285750">
              <a:buFont typeface="Arial" panose="020B0604020202020204" pitchFamily="34" charset="0"/>
              <a:buChar char="•"/>
            </a:pPr>
            <a:r>
              <a:rPr lang="tr-TR" sz="2400" dirty="0" smtClean="0">
                <a:latin typeface="Cambria" panose="02040503050406030204" pitchFamily="18" charset="0"/>
              </a:rPr>
              <a:t>İşletme </a:t>
            </a:r>
            <a:r>
              <a:rPr lang="tr-TR" sz="2400" dirty="0">
                <a:latin typeface="Cambria" panose="02040503050406030204" pitchFamily="18" charset="0"/>
              </a:rPr>
              <a:t>ve kurma masrafları göreceli olarak daha düşüktür. </a:t>
            </a:r>
            <a:endParaRPr lang="tr-TR" sz="2400" dirty="0" smtClean="0">
              <a:latin typeface="Cambria" panose="02040503050406030204" pitchFamily="18" charset="0"/>
            </a:endParaRPr>
          </a:p>
          <a:p>
            <a:pPr marL="285750" indent="-285750">
              <a:buFont typeface="Arial" panose="020B0604020202020204" pitchFamily="34" charset="0"/>
              <a:buChar char="•"/>
            </a:pPr>
            <a:r>
              <a:rPr lang="tr-TR" sz="2400" dirty="0" smtClean="0">
                <a:latin typeface="Cambria" panose="02040503050406030204" pitchFamily="18" charset="0"/>
              </a:rPr>
              <a:t>Yenilebilirdir </a:t>
            </a:r>
            <a:r>
              <a:rPr lang="tr-TR" sz="2400" dirty="0">
                <a:latin typeface="Cambria" panose="02040503050406030204" pitchFamily="18" charset="0"/>
              </a:rPr>
              <a:t>, yağmur sularıyla nehirler dolayısıyla baraj kendini sürekli yeniler</a:t>
            </a:r>
            <a:r>
              <a:rPr lang="tr-TR" sz="2400" dirty="0" smtClean="0">
                <a:latin typeface="Cambria" panose="02040503050406030204" pitchFamily="18" charset="0"/>
              </a:rPr>
              <a:t>.</a:t>
            </a:r>
          </a:p>
          <a:p>
            <a:pPr marL="342900" indent="-342900">
              <a:buFont typeface="Arial" panose="020B0604020202020204" pitchFamily="34" charset="0"/>
              <a:buChar char="•"/>
            </a:pPr>
            <a:r>
              <a:rPr lang="tr-TR" sz="2400" dirty="0" smtClean="0">
                <a:latin typeface="Cambria" panose="02040503050406030204" pitchFamily="18" charset="0"/>
              </a:rPr>
              <a:t>Teknik </a:t>
            </a:r>
            <a:r>
              <a:rPr lang="tr-TR" sz="2400" dirty="0">
                <a:latin typeface="Cambria" panose="02040503050406030204" pitchFamily="18" charset="0"/>
              </a:rPr>
              <a:t>ömrünün uzun olması ve yakıt giderlerinin olmaması</a:t>
            </a:r>
            <a:r>
              <a:rPr lang="tr-TR" sz="2400" dirty="0" smtClean="0">
                <a:latin typeface="Cambria" panose="02040503050406030204" pitchFamily="18" charset="0"/>
              </a:rPr>
              <a:t>, İşletme </a:t>
            </a:r>
            <a:r>
              <a:rPr lang="tr-TR" sz="2400" dirty="0">
                <a:latin typeface="Cambria" panose="02040503050406030204" pitchFamily="18" charset="0"/>
              </a:rPr>
              <a:t>bakım giderlerinin düşük olması,</a:t>
            </a:r>
          </a:p>
          <a:p>
            <a:pPr marL="342900" indent="-342900">
              <a:buFont typeface="Arial" panose="020B0604020202020204" pitchFamily="34" charset="0"/>
              <a:buChar char="•"/>
            </a:pPr>
            <a:r>
              <a:rPr lang="tr-TR" sz="2400" dirty="0">
                <a:latin typeface="Cambria" panose="02040503050406030204" pitchFamily="18" charset="0"/>
              </a:rPr>
              <a:t>İstihdam imkanı yaratmaları,</a:t>
            </a:r>
          </a:p>
          <a:p>
            <a:pPr marL="342900" indent="-342900">
              <a:buFont typeface="Arial" panose="020B0604020202020204" pitchFamily="34" charset="0"/>
              <a:buChar char="•"/>
            </a:pPr>
            <a:r>
              <a:rPr lang="tr-TR" sz="2400" dirty="0">
                <a:latin typeface="Cambria" panose="02040503050406030204" pitchFamily="18" charset="0"/>
              </a:rPr>
              <a:t>Kırsal kesimlerde ekonomik ve sosyal yapıyı canlandırmaları yönünden en önemli yenilenebilir enerji kaynağıdır.</a:t>
            </a:r>
          </a:p>
          <a:p>
            <a:pPr marL="342900" indent="-342900">
              <a:buFont typeface="Arial" panose="020B0604020202020204" pitchFamily="34" charset="0"/>
              <a:buChar char="•"/>
            </a:pPr>
            <a:r>
              <a:rPr lang="tr-TR" sz="2400" dirty="0" smtClean="0">
                <a:latin typeface="Cambria" panose="02040503050406030204" pitchFamily="18" charset="0"/>
              </a:rPr>
              <a:t> Yerleşim </a:t>
            </a:r>
            <a:r>
              <a:rPr lang="tr-TR" sz="2400" dirty="0">
                <a:latin typeface="Cambria" panose="02040503050406030204" pitchFamily="18" charset="0"/>
              </a:rPr>
              <a:t>yerlerinin suyunu karşılar, </a:t>
            </a:r>
            <a:r>
              <a:rPr lang="tr-TR" sz="2400" dirty="0" smtClean="0">
                <a:latin typeface="Cambria" panose="02040503050406030204" pitchFamily="18" charset="0"/>
              </a:rPr>
              <a:t>Sel </a:t>
            </a:r>
            <a:r>
              <a:rPr lang="tr-TR" sz="2400" dirty="0">
                <a:latin typeface="Cambria" panose="02040503050406030204" pitchFamily="18" charset="0"/>
              </a:rPr>
              <a:t>ve taşkınları önler,</a:t>
            </a:r>
          </a:p>
          <a:p>
            <a:pPr marL="342900" indent="-342900">
              <a:buFont typeface="Arial" panose="020B0604020202020204" pitchFamily="34" charset="0"/>
              <a:buChar char="•"/>
            </a:pPr>
            <a:r>
              <a:rPr lang="tr-TR" sz="2400" dirty="0">
                <a:latin typeface="Cambria" panose="02040503050406030204" pitchFamily="18" charset="0"/>
              </a:rPr>
              <a:t>Tarım arazilerinin sulanmasını </a:t>
            </a:r>
            <a:r>
              <a:rPr lang="tr-TR" sz="2400" dirty="0" smtClean="0">
                <a:latin typeface="Cambria" panose="02040503050406030204" pitchFamily="18" charset="0"/>
              </a:rPr>
              <a:t>sağlar</a:t>
            </a:r>
            <a:endParaRPr lang="tr-TR" sz="2400" dirty="0">
              <a:latin typeface="Cambria" panose="02040503050406030204" pitchFamily="18" charset="0"/>
            </a:endParaRPr>
          </a:p>
        </p:txBody>
      </p:sp>
    </p:spTree>
    <p:extLst>
      <p:ext uri="{BB962C8B-B14F-4D97-AF65-F5344CB8AC3E}">
        <p14:creationId xmlns:p14="http://schemas.microsoft.com/office/powerpoint/2010/main" val="317881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8364" y="627797"/>
            <a:ext cx="11778017" cy="6278642"/>
          </a:xfrm>
          <a:prstGeom prst="rect">
            <a:avLst/>
          </a:prstGeom>
        </p:spPr>
        <p:txBody>
          <a:bodyPr wrap="square">
            <a:spAutoFit/>
          </a:bodyPr>
          <a:lstStyle/>
          <a:p>
            <a:r>
              <a:rPr lang="tr-TR" sz="2400" dirty="0">
                <a:latin typeface="Cambria" panose="02040503050406030204" pitchFamily="18" charset="0"/>
              </a:rPr>
              <a:t> </a:t>
            </a:r>
            <a:r>
              <a:rPr lang="tr-TR" sz="2400" dirty="0" smtClean="0">
                <a:latin typeface="Cambria" panose="02040503050406030204" pitchFamily="18" charset="0"/>
              </a:rPr>
              <a:t>Dezavantajları</a:t>
            </a:r>
          </a:p>
          <a:p>
            <a:pPr marL="285750" indent="-285750" algn="just">
              <a:buFont typeface="Arial" panose="020B0604020202020204" pitchFamily="34" charset="0"/>
              <a:buChar char="•"/>
            </a:pPr>
            <a:r>
              <a:rPr lang="tr-TR" sz="2400" dirty="0" smtClean="0">
                <a:latin typeface="Cambria" panose="02040503050406030204" pitchFamily="18" charset="0"/>
              </a:rPr>
              <a:t>Barajın </a:t>
            </a:r>
            <a:r>
              <a:rPr lang="tr-TR" sz="2400" dirty="0">
                <a:latin typeface="Cambria" panose="02040503050406030204" pitchFamily="18" charset="0"/>
              </a:rPr>
              <a:t>arkasında biriktirilen su (su hazinesi) büyük miktarda alanı kaplar ve </a:t>
            </a:r>
            <a:r>
              <a:rPr lang="tr-TR" sz="2400" dirty="0" err="1">
                <a:latin typeface="Cambria" panose="02040503050406030204" pitchFamily="18" charset="0"/>
              </a:rPr>
              <a:t>biyoçeşitliliği</a:t>
            </a:r>
            <a:r>
              <a:rPr lang="tr-TR" sz="2400" dirty="0">
                <a:latin typeface="Cambria" panose="02040503050406030204" pitchFamily="18" charset="0"/>
              </a:rPr>
              <a:t> , tarım arazilerini, otlak ve ormanları ortadan kaldırır. </a:t>
            </a:r>
            <a:endParaRPr lang="tr-TR" sz="2400" dirty="0" smtClean="0">
              <a:latin typeface="Cambria" panose="02040503050406030204" pitchFamily="18" charset="0"/>
            </a:endParaRPr>
          </a:p>
          <a:p>
            <a:pPr marL="285750" indent="-285750" algn="just">
              <a:buFont typeface="Arial" panose="020B0604020202020204" pitchFamily="34" charset="0"/>
              <a:buChar char="•"/>
            </a:pPr>
            <a:r>
              <a:rPr lang="tr-TR" sz="2400" dirty="0">
                <a:latin typeface="Cambria" panose="02040503050406030204" pitchFamily="18" charset="0"/>
              </a:rPr>
              <a:t>Bölgede yaşayan doğal habitata zarar verebilir. </a:t>
            </a:r>
          </a:p>
          <a:p>
            <a:pPr marL="285750" indent="-285750" algn="just">
              <a:buFont typeface="Arial" panose="020B0604020202020204" pitchFamily="34" charset="0"/>
              <a:buChar char="•"/>
            </a:pPr>
            <a:r>
              <a:rPr lang="tr-TR" sz="2400" dirty="0" smtClean="0">
                <a:latin typeface="Cambria" panose="02040503050406030204" pitchFamily="18" charset="0"/>
              </a:rPr>
              <a:t>Çevredeki </a:t>
            </a:r>
            <a:r>
              <a:rPr lang="tr-TR" sz="2400" dirty="0">
                <a:latin typeface="Cambria" panose="02040503050406030204" pitchFamily="18" charset="0"/>
              </a:rPr>
              <a:t>yaşam alanlarını (yerleşmeleri) ortadan kaldırır. </a:t>
            </a:r>
            <a:endParaRPr lang="tr-TR" sz="2400" dirty="0" smtClean="0">
              <a:latin typeface="Cambria" panose="02040503050406030204" pitchFamily="18" charset="0"/>
            </a:endParaRPr>
          </a:p>
          <a:p>
            <a:pPr marL="285750" indent="-285750" algn="just">
              <a:buFont typeface="Arial" panose="020B0604020202020204" pitchFamily="34" charset="0"/>
              <a:buChar char="•"/>
            </a:pPr>
            <a:r>
              <a:rPr lang="tr-TR" sz="2400" dirty="0">
                <a:latin typeface="Cambria" panose="02040503050406030204" pitchFamily="18" charset="0"/>
              </a:rPr>
              <a:t> Nehrin yataklarındaki suyun azalmasına neden olur</a:t>
            </a:r>
            <a:r>
              <a:rPr lang="tr-TR" sz="2400" dirty="0" smtClean="0">
                <a:latin typeface="Cambria" panose="02040503050406030204" pitchFamily="18" charset="0"/>
              </a:rPr>
              <a:t>.</a:t>
            </a:r>
          </a:p>
          <a:p>
            <a:pPr marL="285750" indent="-285750" algn="just">
              <a:buFont typeface="Arial" panose="020B0604020202020204" pitchFamily="34" charset="0"/>
              <a:buChar char="•"/>
            </a:pPr>
            <a:r>
              <a:rPr lang="tr-TR" sz="2400" dirty="0" smtClean="0">
                <a:latin typeface="Cambria" panose="02040503050406030204" pitchFamily="18" charset="0"/>
              </a:rPr>
              <a:t> </a:t>
            </a:r>
            <a:r>
              <a:rPr lang="tr-TR" sz="2400" dirty="0">
                <a:latin typeface="Cambria" panose="02040503050406030204" pitchFamily="18" charset="0"/>
              </a:rPr>
              <a:t>Baraj kapakları açıldığında su baskınlarına (sellere) neden </a:t>
            </a:r>
            <a:r>
              <a:rPr lang="tr-TR" sz="2400" dirty="0" smtClean="0">
                <a:latin typeface="Cambria" panose="02040503050406030204" pitchFamily="18" charset="0"/>
              </a:rPr>
              <a:t>olabilir</a:t>
            </a:r>
          </a:p>
          <a:p>
            <a:pPr marL="285750" indent="-285750" algn="just">
              <a:buFont typeface="Arial" panose="020B0604020202020204" pitchFamily="34" charset="0"/>
              <a:buChar char="•"/>
            </a:pPr>
            <a:r>
              <a:rPr lang="tr-TR" sz="2400" dirty="0" smtClean="0">
                <a:latin typeface="Cambria" panose="02040503050406030204" pitchFamily="18" charset="0"/>
              </a:rPr>
              <a:t> </a:t>
            </a:r>
            <a:r>
              <a:rPr lang="tr-TR" sz="2400" dirty="0">
                <a:latin typeface="Cambria" panose="02040503050406030204" pitchFamily="18" charset="0"/>
              </a:rPr>
              <a:t>Bazı barajlarda daha çok elektrik üretmek için nehrin yatağının </a:t>
            </a:r>
            <a:r>
              <a:rPr lang="tr-TR" sz="2400" dirty="0" smtClean="0">
                <a:latin typeface="Cambria" panose="02040503050406030204" pitchFamily="18" charset="0"/>
              </a:rPr>
              <a:t>değişilmesi </a:t>
            </a:r>
            <a:r>
              <a:rPr lang="tr-TR" sz="2400" dirty="0">
                <a:latin typeface="Cambria" panose="02040503050406030204" pitchFamily="18" charset="0"/>
              </a:rPr>
              <a:t>sonucunda nehir yatağı kuruyabilir bu da ekolojik dengenin bozulmasına neden olabilir. </a:t>
            </a:r>
            <a:endParaRPr lang="tr-TR" sz="2400" dirty="0" smtClean="0">
              <a:latin typeface="Cambria" panose="02040503050406030204" pitchFamily="18" charset="0"/>
            </a:endParaRPr>
          </a:p>
          <a:p>
            <a:pPr marL="285750" indent="-285750" algn="just">
              <a:buFont typeface="Arial" panose="020B0604020202020204" pitchFamily="34" charset="0"/>
              <a:buChar char="•"/>
            </a:pPr>
            <a:r>
              <a:rPr lang="tr-TR" sz="2400" dirty="0" smtClean="0">
                <a:latin typeface="Cambria" panose="02040503050406030204" pitchFamily="18" charset="0"/>
              </a:rPr>
              <a:t> </a:t>
            </a:r>
            <a:r>
              <a:rPr lang="tr-TR" sz="2400" dirty="0">
                <a:latin typeface="Cambria" panose="02040503050406030204" pitchFamily="18" charset="0"/>
              </a:rPr>
              <a:t>Barajlarda biriken su tarihi ve kültürel açıdan önemli yerleri sular altında </a:t>
            </a:r>
            <a:r>
              <a:rPr lang="tr-TR" sz="2400" dirty="0" smtClean="0">
                <a:latin typeface="Cambria" panose="02040503050406030204" pitchFamily="18" charset="0"/>
              </a:rPr>
              <a:t>bırakabilir (Hasankeyf, Zeugma, </a:t>
            </a:r>
            <a:r>
              <a:rPr lang="tr-TR" sz="2400" dirty="0" err="1" smtClean="0">
                <a:latin typeface="Cambria" panose="02040503050406030204" pitchFamily="18" charset="0"/>
              </a:rPr>
              <a:t>vb</a:t>
            </a:r>
            <a:r>
              <a:rPr lang="tr-TR" sz="2400" dirty="0" smtClean="0">
                <a:latin typeface="Cambria" panose="02040503050406030204" pitchFamily="18" charset="0"/>
              </a:rPr>
              <a:t>)</a:t>
            </a:r>
          </a:p>
          <a:p>
            <a:pPr marL="342900" indent="-342900" algn="just">
              <a:buFont typeface="Arial" panose="020B0604020202020204" pitchFamily="34" charset="0"/>
              <a:buChar char="•"/>
            </a:pPr>
            <a:r>
              <a:rPr lang="tr-TR" sz="2400" dirty="0" smtClean="0">
                <a:latin typeface="Cambria" panose="02040503050406030204" pitchFamily="18" charset="0"/>
              </a:rPr>
              <a:t>Baraj </a:t>
            </a:r>
            <a:r>
              <a:rPr lang="tr-TR" sz="2400" dirty="0">
                <a:latin typeface="Cambria" panose="02040503050406030204" pitchFamily="18" charset="0"/>
              </a:rPr>
              <a:t>çevresinde yaşayan yerleşim birimleri için herhangi bir kaza durumunda büyük tehdit oluşturabilir.</a:t>
            </a:r>
          </a:p>
          <a:p>
            <a:pPr marL="342900" indent="-342900" algn="just">
              <a:buFont typeface="Arial" panose="020B0604020202020204" pitchFamily="34" charset="0"/>
              <a:buChar char="•"/>
            </a:pPr>
            <a:r>
              <a:rPr lang="tr-TR" sz="2400" dirty="0" smtClean="0">
                <a:latin typeface="Cambria" panose="02040503050406030204" pitchFamily="18" charset="0"/>
              </a:rPr>
              <a:t>Barajlar </a:t>
            </a:r>
            <a:r>
              <a:rPr lang="tr-TR" sz="2400" dirty="0">
                <a:latin typeface="Cambria" panose="02040503050406030204" pitchFamily="18" charset="0"/>
              </a:rPr>
              <a:t>suyun üzerine büyük setler çektiği için nehrin devam eden kısmını engelleyebilir bu da sınır komşusu olan ülkeler arasında çeşitli sorunlara yol açabilir.</a:t>
            </a:r>
          </a:p>
          <a:p>
            <a:pPr marL="285750" indent="-285750">
              <a:buFont typeface="Arial" panose="020B0604020202020204" pitchFamily="34" charset="0"/>
              <a:buChar char="•"/>
            </a:pPr>
            <a:endParaRPr lang="tr-TR" sz="2400" dirty="0">
              <a:latin typeface="Cambria" panose="02040503050406030204" pitchFamily="18" charset="0"/>
            </a:endParaRP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171588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79714" y="612845"/>
            <a:ext cx="10515600" cy="6001643"/>
          </a:xfrm>
          <a:prstGeom prst="rect">
            <a:avLst/>
          </a:prstGeom>
        </p:spPr>
        <p:txBody>
          <a:bodyPr wrap="square">
            <a:spAutoFit/>
          </a:bodyPr>
          <a:lstStyle/>
          <a:p>
            <a:pPr algn="just"/>
            <a:r>
              <a:rPr lang="tr-TR" sz="2400" b="1" dirty="0" smtClean="0">
                <a:latin typeface="Cambria" panose="02040503050406030204" pitchFamily="18" charset="0"/>
              </a:rPr>
              <a:t>Türkiye’de Hidrolik Enerji </a:t>
            </a:r>
          </a:p>
          <a:p>
            <a:pPr algn="just"/>
            <a:r>
              <a:rPr lang="tr-TR" sz="2400" dirty="0" smtClean="0">
                <a:latin typeface="Cambria" panose="02040503050406030204" pitchFamily="18" charset="0"/>
              </a:rPr>
              <a:t>Türkiye’de </a:t>
            </a:r>
            <a:r>
              <a:rPr lang="tr-TR" sz="2400" dirty="0">
                <a:latin typeface="Cambria" panose="02040503050406030204" pitchFamily="18" charset="0"/>
              </a:rPr>
              <a:t>yenilenebilir enerji kaynakları içerisinde en önemli potansiyellerden biri hidrolik enerjidir. Ülkenin brüt hidroelektrik potansiyeli 433 milyar </a:t>
            </a:r>
            <a:r>
              <a:rPr lang="tr-TR" sz="2400" dirty="0" err="1">
                <a:latin typeface="Cambria" panose="02040503050406030204" pitchFamily="18" charset="0"/>
              </a:rPr>
              <a:t>kWh</a:t>
            </a:r>
            <a:r>
              <a:rPr lang="tr-TR" sz="2400" dirty="0">
                <a:latin typeface="Cambria" panose="02040503050406030204" pitchFamily="18" charset="0"/>
              </a:rPr>
              <a:t>/yıl, teknik potansiyeli 216 milyar </a:t>
            </a:r>
            <a:r>
              <a:rPr lang="tr-TR" sz="2400" dirty="0" err="1">
                <a:latin typeface="Cambria" panose="02040503050406030204" pitchFamily="18" charset="0"/>
              </a:rPr>
              <a:t>kWh</a:t>
            </a:r>
            <a:r>
              <a:rPr lang="tr-TR" sz="2400" dirty="0">
                <a:latin typeface="Cambria" panose="02040503050406030204" pitchFamily="18" charset="0"/>
              </a:rPr>
              <a:t>/yıl, ekonomik potansiyeli ise 164 milyar </a:t>
            </a:r>
            <a:r>
              <a:rPr lang="tr-TR" sz="2400" dirty="0" err="1">
                <a:latin typeface="Cambria" panose="02040503050406030204" pitchFamily="18" charset="0"/>
              </a:rPr>
              <a:t>kWh</a:t>
            </a:r>
            <a:r>
              <a:rPr lang="tr-TR" sz="2400" dirty="0">
                <a:latin typeface="Cambria" panose="02040503050406030204" pitchFamily="18" charset="0"/>
              </a:rPr>
              <a:t>/yıl seviyesindedir (DSİ, 2015). Bu değerler ile Türkiye dünya teknik hidroelektrik potansiyelinin  %1,5’una, Avrupa potansiyelinin %17’ine sahiptir. Türkiye bu potansiyel değerleri ile Avrupa’da Rusya’dan sonra ikinci sırada yer almaktadır. Ülkedeki ekonomik hidroelektrik potansiyel 47.857 MW/yıl bir kurulu güce karşılık gelmektedir ve günümüzde bu gücün 23.694 MW/yıl bölümü  (%49,5) işletme halindedir (DSİ, 2015). Türkiye hidroelektrik potansiyelin yarısı hala kullanamamaktadır. Hidroelektrik potansiyeli yüksek olan gelişmiş ülkelerde bu potansiyeli kullanma oranı daha yüksek olduğu görülür. Örneğin ABD hidroelektrik potansiyelinin %86’lık bölümünü, Japonya %78’ini, Norveç ise % 72’sini kullanmaktadır. İnşaatı devam eden 143 HES 8.137 MW/yıl kapasiteye sahiptir. Bu santraller tamamlandığında potansiyelin kullanım oranı ancak %66,5’e </a:t>
            </a:r>
            <a:r>
              <a:rPr lang="tr-TR" sz="2400" dirty="0" smtClean="0">
                <a:latin typeface="Cambria" panose="02040503050406030204" pitchFamily="18" charset="0"/>
              </a:rPr>
              <a:t>ulaşacaktır.</a:t>
            </a:r>
            <a:endParaRPr lang="tr-TR" sz="2400" dirty="0">
              <a:latin typeface="Cambria" panose="02040503050406030204" pitchFamily="18" charset="0"/>
            </a:endParaRPr>
          </a:p>
        </p:txBody>
      </p:sp>
    </p:spTree>
    <p:extLst>
      <p:ext uri="{BB962C8B-B14F-4D97-AF65-F5344CB8AC3E}">
        <p14:creationId xmlns:p14="http://schemas.microsoft.com/office/powerpoint/2010/main" val="99086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8457" y="751344"/>
            <a:ext cx="7171509" cy="5262979"/>
          </a:xfrm>
          <a:prstGeom prst="rect">
            <a:avLst/>
          </a:prstGeom>
        </p:spPr>
        <p:txBody>
          <a:bodyPr wrap="square">
            <a:spAutoFit/>
          </a:bodyPr>
          <a:lstStyle/>
          <a:p>
            <a:pPr algn="just"/>
            <a:r>
              <a:rPr lang="tr-TR" sz="2400" dirty="0">
                <a:latin typeface="Cambria" panose="02040503050406030204" pitchFamily="18" charset="0"/>
                <a:ea typeface="Calibri" panose="020F0502020204030204" pitchFamily="34" charset="0"/>
              </a:rPr>
              <a:t>Hidrolik enerji suyun akış ve düşüş hızı sayesinde elde edilen bir enerji çeşididir.  Maliyet açısından diğer yenilenebilir enerji çeşitlerine göre daha avantajlı olmasından ötürü hidrolik enerji dünya çapında kullanılan en yaygın yenilenebilir enerji kaynağıdır. Türkiye’de </a:t>
            </a:r>
            <a:r>
              <a:rPr lang="tr-TR" sz="2400" dirty="0" smtClean="0">
                <a:latin typeface="Cambria" panose="02040503050406030204" pitchFamily="18" charset="0"/>
                <a:ea typeface="Calibri" panose="020F0502020204030204" pitchFamily="34" charset="0"/>
              </a:rPr>
              <a:t>hidroelektrik </a:t>
            </a:r>
            <a:r>
              <a:rPr lang="tr-TR" sz="2400" dirty="0">
                <a:latin typeface="Cambria" panose="02040503050406030204" pitchFamily="18" charset="0"/>
                <a:ea typeface="Calibri" panose="020F0502020204030204" pitchFamily="34" charset="0"/>
              </a:rPr>
              <a:t>önemli bir yere sahiptir. </a:t>
            </a:r>
            <a:r>
              <a:rPr lang="tr-TR" sz="2400" dirty="0" smtClean="0">
                <a:latin typeface="Cambria" panose="02040503050406030204" pitchFamily="18" charset="0"/>
                <a:ea typeface="Calibri" panose="020F0502020204030204" pitchFamily="34" charset="0"/>
              </a:rPr>
              <a:t>Ülkemizde </a:t>
            </a:r>
            <a:r>
              <a:rPr lang="tr-TR" sz="2400" dirty="0">
                <a:latin typeface="Cambria" panose="02040503050406030204" pitchFamily="18" charset="0"/>
                <a:ea typeface="Calibri" panose="020F0502020204030204" pitchFamily="34" charset="0"/>
              </a:rPr>
              <a:t>İlk hidroelektrik üretim 1902 yılında Tarsus’ta küçük ölçekli hidroelektrik santral ile başlamıştır ve günümüze kadar gelişimini sürdürmektedir. 2016 yıl sonu itibarıyla faaliyet gösteren lisanslı ve lisanssız toplam 597 adet HES bulunmaktadır. Bu santraller </a:t>
            </a:r>
            <a:r>
              <a:rPr lang="tr-TR" sz="2400" dirty="0" smtClean="0">
                <a:latin typeface="Cambria" panose="02040503050406030204" pitchFamily="18" charset="0"/>
                <a:ea typeface="Calibri" panose="020F0502020204030204" pitchFamily="34" charset="0"/>
              </a:rPr>
              <a:t>elektrik </a:t>
            </a:r>
            <a:r>
              <a:rPr lang="tr-TR" sz="2400" dirty="0">
                <a:latin typeface="Cambria" panose="02040503050406030204" pitchFamily="18" charset="0"/>
                <a:ea typeface="Calibri" panose="020F0502020204030204" pitchFamily="34" charset="0"/>
              </a:rPr>
              <a:t>üretiminde 26 bin 681 </a:t>
            </a:r>
            <a:r>
              <a:rPr lang="tr-TR" sz="2400" dirty="0" err="1">
                <a:latin typeface="Cambria" panose="02040503050406030204" pitchFamily="18" charset="0"/>
                <a:ea typeface="Calibri" panose="020F0502020204030204" pitchFamily="34" charset="0"/>
              </a:rPr>
              <a:t>MW’lık</a:t>
            </a:r>
            <a:r>
              <a:rPr lang="tr-TR" sz="2400" dirty="0">
                <a:latin typeface="Cambria" panose="02040503050406030204" pitchFamily="18" charset="0"/>
                <a:ea typeface="Calibri" panose="020F0502020204030204" pitchFamily="34" charset="0"/>
              </a:rPr>
              <a:t> kurulu güç ile toplam kurulu gücün yaklaşık yüzde 34’ünü oluşturmaktadır. </a:t>
            </a:r>
            <a:endParaRPr lang="tr-TR" sz="2400" dirty="0">
              <a:latin typeface="Cambria" panose="02040503050406030204" pitchFamily="18" charset="0"/>
            </a:endParaRPr>
          </a:p>
        </p:txBody>
      </p:sp>
      <p:pic>
        <p:nvPicPr>
          <p:cNvPr id="1026" name="Picture 2" descr="atatürk baraj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8456" y="1937592"/>
            <a:ext cx="3567525" cy="289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80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526298" y="1380887"/>
            <a:ext cx="6286544" cy="923330"/>
          </a:xfrm>
          <a:prstGeom prst="rect">
            <a:avLst/>
          </a:prstGeom>
        </p:spPr>
        <p:txBody>
          <a:bodyPr wrap="square">
            <a:spAutoFit/>
          </a:bodyPr>
          <a:lstStyle/>
          <a:p>
            <a:endParaRPr lang="tr-TR" dirty="0"/>
          </a:p>
          <a:p>
            <a:endParaRPr lang="tr-TR" dirty="0"/>
          </a:p>
          <a:p>
            <a:endParaRPr lang="tr-TR" dirty="0"/>
          </a:p>
        </p:txBody>
      </p:sp>
      <p:sp>
        <p:nvSpPr>
          <p:cNvPr id="2" name="Dikdörtgen 1"/>
          <p:cNvSpPr/>
          <p:nvPr/>
        </p:nvSpPr>
        <p:spPr>
          <a:xfrm>
            <a:off x="822960" y="1443841"/>
            <a:ext cx="10175966" cy="4524315"/>
          </a:xfrm>
          <a:prstGeom prst="rect">
            <a:avLst/>
          </a:prstGeom>
        </p:spPr>
        <p:txBody>
          <a:bodyPr wrap="square">
            <a:spAutoFit/>
          </a:bodyPr>
          <a:lstStyle/>
          <a:p>
            <a:pPr algn="just"/>
            <a:r>
              <a:rPr lang="tr-TR" sz="2400" dirty="0">
                <a:latin typeface="Cambria" panose="02040503050406030204" pitchFamily="18" charset="0"/>
              </a:rPr>
              <a:t>Türkiye’deki hidroelektrik santraller 26 ana akarsu havzasına dağılmış durumdadır. Bu havzalar içinde Fırat ve Dicle oldukça önemli bir yer tutmaktadır ve bu bölgede uygulanan Güneydoğu Anadolu Projesi (GAP) Türkiye’nin en büyük elektrik üretim, sulama ve bölgesel kalkınma çalışmasıdır. GAP tamamlandığında 22 baraj,19 </a:t>
            </a:r>
            <a:r>
              <a:rPr lang="tr-TR" sz="2400" dirty="0" err="1">
                <a:latin typeface="Cambria" panose="02040503050406030204" pitchFamily="18" charset="0"/>
              </a:rPr>
              <a:t>HES’de</a:t>
            </a:r>
            <a:r>
              <a:rPr lang="tr-TR" sz="2400" dirty="0">
                <a:latin typeface="Cambria" panose="02040503050406030204" pitchFamily="18" charset="0"/>
              </a:rPr>
              <a:t> toplam 7476 MW bir kurulu güçte 27 milyar </a:t>
            </a:r>
            <a:r>
              <a:rPr lang="tr-TR" sz="2400" dirty="0" err="1">
                <a:latin typeface="Cambria" panose="02040503050406030204" pitchFamily="18" charset="0"/>
              </a:rPr>
              <a:t>kWh</a:t>
            </a:r>
            <a:r>
              <a:rPr lang="tr-TR" sz="2400" dirty="0">
                <a:latin typeface="Cambria" panose="02040503050406030204" pitchFamily="18" charset="0"/>
              </a:rPr>
              <a:t>/yıl bir elektrik üretimi gerçekleştirilecektir. Ayrıca 1,82 milyon hektar tarım arazisi de sulama olanaklarına kavuşacaktır (GAP, 2013). Bunlar içinde Fırat Nehri üzerinde yapılmış olan ve 2.405 MW kurulu güce sahip Atatürk Barajı Türkiye’nin en büyük, dünyanın da sayılı hidroelektrik tesislerinden biridir. Ayrıca yine bu nehir üzerinde yer alan Karakaya (1.800 MW) ve Keban (1.330 MW) barajları ülkedeki diğer büyük hidroelektrik santrallerdir.</a:t>
            </a:r>
          </a:p>
        </p:txBody>
      </p:sp>
    </p:spTree>
    <p:extLst>
      <p:ext uri="{BB962C8B-B14F-4D97-AF65-F5344CB8AC3E}">
        <p14:creationId xmlns:p14="http://schemas.microsoft.com/office/powerpoint/2010/main" val="2847781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951</Words>
  <Application>Microsoft Office PowerPoint</Application>
  <PresentationFormat>Geniş ekran</PresentationFormat>
  <Paragraphs>40</Paragraphs>
  <Slides>10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vt:i4>
      </vt:variant>
    </vt:vector>
  </HeadingPairs>
  <TitlesOfParts>
    <vt:vector size="16" baseType="lpstr">
      <vt:lpstr>Arial</vt:lpstr>
      <vt:lpstr>Calibri</vt:lpstr>
      <vt:lpstr>Calibri Light</vt:lpstr>
      <vt:lpstr>Cambria</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TÜRKİYENİN su kaynakları  potansiyeli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15</cp:revision>
  <dcterms:created xsi:type="dcterms:W3CDTF">2018-01-20T09:37:58Z</dcterms:created>
  <dcterms:modified xsi:type="dcterms:W3CDTF">2018-01-21T19:14:12Z</dcterms:modified>
</cp:coreProperties>
</file>