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514" r:id="rId3"/>
    <p:sldId id="590" r:id="rId4"/>
    <p:sldId id="621" r:id="rId5"/>
    <p:sldId id="622" r:id="rId6"/>
    <p:sldId id="602" r:id="rId7"/>
    <p:sldId id="623" r:id="rId8"/>
    <p:sldId id="603" r:id="rId9"/>
    <p:sldId id="592" r:id="rId10"/>
    <p:sldId id="625" r:id="rId11"/>
    <p:sldId id="624" r:id="rId12"/>
    <p:sldId id="630" r:id="rId13"/>
    <p:sldId id="631" r:id="rId14"/>
    <p:sldId id="628" r:id="rId15"/>
    <p:sldId id="627" r:id="rId16"/>
    <p:sldId id="607" r:id="rId17"/>
    <p:sldId id="608" r:id="rId18"/>
    <p:sldId id="610" r:id="rId19"/>
    <p:sldId id="611" r:id="rId20"/>
    <p:sldId id="644" r:id="rId21"/>
    <p:sldId id="632" r:id="rId22"/>
    <p:sldId id="634" r:id="rId23"/>
    <p:sldId id="633" r:id="rId24"/>
    <p:sldId id="640" r:id="rId25"/>
    <p:sldId id="645" r:id="rId26"/>
    <p:sldId id="635" r:id="rId27"/>
    <p:sldId id="642" r:id="rId28"/>
    <p:sldId id="615" r:id="rId29"/>
    <p:sldId id="641" r:id="rId30"/>
    <p:sldId id="636" r:id="rId31"/>
    <p:sldId id="616" r:id="rId32"/>
    <p:sldId id="637" r:id="rId33"/>
    <p:sldId id="643" r:id="rId34"/>
    <p:sldId id="638" r:id="rId35"/>
    <p:sldId id="639" r:id="rId3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686CE2-6163-4ED4-A3E0-1FD3D1BB68B1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52BEAC-D305-4971-85C8-7E2010788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E7E3C67-3D27-46DD-BF56-DAE5512F19A0}" type="slidenum">
              <a:rPr lang="en-US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212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s-MY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rtl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rtl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8D34777-9FE1-40C2-834C-121FED1C6022}" type="slidenum">
              <a:rPr lang="en-US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141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3D8A7-E35A-49EA-B21E-00D1CDD7C728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596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2565-1346-44D3-B5F5-53EA6B61A842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2881-5457-44EB-A576-842B16A7F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926A-7654-4665-9881-5BA93DB665EF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4B98-B4F9-4182-97F1-A0DBDBDEE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1093F-92FB-499D-9FB0-ED9FB71D8EE9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56AE-B7DA-41CF-9131-906205533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4E5D-90D6-48C2-AC41-C9D50E02DDD1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1AB4-C0CF-4E54-A346-5B1A21DF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22F9-8AEF-46E0-93EF-F1B84E122AB5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F76F8-6125-4856-9F05-E7D2A5891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BF88-4DAA-4F35-ACF6-367F1AA91855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FE01-14D1-4CAE-9A64-0BF6CDE44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515F-5E7F-4825-86B7-00663CA29F6B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ECCFB-6521-46C0-8F57-34AAC93F8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E5F3-1E49-498A-B014-2E37FBA46ED8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FF04-3B0E-4010-B89C-1C893C1CF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8E72-219F-48E9-B73E-F7DB646CCD49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FE78-75CA-45E1-B4FA-2684C5012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E394-2F39-4DA0-AED2-5757BABCBD00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415E-87CD-4264-89C6-7BED62986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987E-52E7-4E59-BD98-3E730BBF4F8D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33EF4-C4C3-45B5-8704-5C5E7FDA7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DEF7A6-CA7A-423E-86CA-C7B5DE05C47A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33665-9EA0-4372-B2C0-BA062D17C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239000" cy="2136775"/>
          </a:xfrm>
        </p:spPr>
        <p:txBody>
          <a:bodyPr/>
          <a:lstStyle/>
          <a:p>
            <a:pPr eaLnBrk="1" hangingPunct="1"/>
            <a:r>
              <a:rPr lang="tr-TR" sz="8000" b="1" dirty="0" err="1" smtClean="0">
                <a:solidFill>
                  <a:srgbClr val="FF0000"/>
                </a:solidFill>
              </a:rPr>
              <a:t>Antidepressants</a:t>
            </a:r>
            <a:endParaRPr lang="en-US" sz="8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839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BASIC CONSIDERATION</a:t>
            </a:r>
            <a:r>
              <a:rPr lang="tr-TR" sz="4400" dirty="0" smtClean="0">
                <a:solidFill>
                  <a:srgbClr val="C00000"/>
                </a:solidFill>
                <a:latin typeface="Calibri"/>
                <a:ea typeface="+mj-ea"/>
                <a:cs typeface="+mj-cs"/>
              </a:rPr>
              <a:t>s</a:t>
            </a:r>
            <a:endParaRPr lang="tr-TR" sz="2800" dirty="0">
              <a:latin typeface="+mn-lt"/>
            </a:endParaRPr>
          </a:p>
          <a:p>
            <a:pPr algn="l"/>
            <a:endParaRPr lang="tr-TR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During </a:t>
            </a:r>
            <a:r>
              <a:rPr lang="en-US" sz="2800" dirty="0">
                <a:latin typeface="+mn-lt"/>
              </a:rPr>
              <a:t>treatment with antidepressants, especially initially</a:t>
            </a:r>
            <a:r>
              <a:rPr lang="en-US" sz="2800" dirty="0" smtClean="0">
                <a:latin typeface="+mn-lt"/>
              </a:rPr>
              <a:t>, the </a:t>
            </a:r>
            <a:r>
              <a:rPr lang="en-US" sz="2800" dirty="0">
                <a:latin typeface="+mn-lt"/>
              </a:rPr>
              <a:t>risk of suicide may increase.  </a:t>
            </a:r>
            <a:endParaRPr lang="en-US" sz="2800" dirty="0" smtClean="0">
              <a:latin typeface="+mn-lt"/>
            </a:endParaRPr>
          </a:p>
          <a:p>
            <a:pPr algn="l"/>
            <a:endParaRPr lang="en-US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reduce the risk </a:t>
            </a:r>
            <a:r>
              <a:rPr lang="en-US" sz="2800" dirty="0" smtClean="0">
                <a:latin typeface="+mn-lt"/>
              </a:rPr>
              <a:t>of suicide</a:t>
            </a:r>
            <a:r>
              <a:rPr lang="en-US" sz="2800" dirty="0">
                <a:latin typeface="+mn-lt"/>
              </a:rPr>
              <a:t>, patients should be followed closely by </a:t>
            </a:r>
            <a:r>
              <a:rPr lang="en-US" sz="2800" dirty="0" smtClean="0">
                <a:latin typeface="+mn-lt"/>
              </a:rPr>
              <a:t>family members</a:t>
            </a:r>
            <a:r>
              <a:rPr lang="en-US" sz="2800" dirty="0">
                <a:latin typeface="+mn-lt"/>
              </a:rPr>
              <a:t>, caregivers, and the prescriber. </a:t>
            </a:r>
            <a:endParaRPr lang="en-US" sz="2800" dirty="0" smtClean="0">
              <a:latin typeface="+mn-lt"/>
            </a:endParaRPr>
          </a:p>
          <a:p>
            <a:pPr algn="l"/>
            <a:endParaRPr lang="en-US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Suicide </a:t>
            </a:r>
            <a:r>
              <a:rPr lang="en-US" sz="2800" dirty="0">
                <a:latin typeface="+mn-lt"/>
              </a:rPr>
              <a:t>risk </a:t>
            </a:r>
            <a:r>
              <a:rPr lang="en-US" sz="2800" dirty="0" smtClean="0">
                <a:latin typeface="+mn-lt"/>
              </a:rPr>
              <a:t>is greatest </a:t>
            </a:r>
            <a:r>
              <a:rPr lang="en-US" sz="2800" dirty="0">
                <a:latin typeface="+mn-lt"/>
              </a:rPr>
              <a:t>in children and young adults.</a:t>
            </a:r>
          </a:p>
        </p:txBody>
      </p:sp>
    </p:spTree>
    <p:extLst>
      <p:ext uri="{BB962C8B-B14F-4D97-AF65-F5344CB8AC3E}">
        <p14:creationId xmlns:p14="http://schemas.microsoft.com/office/powerpoint/2010/main" val="393190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3"/>
          <p:cNvSpPr txBox="1">
            <a:spLocks/>
          </p:cNvSpPr>
          <p:nvPr/>
        </p:nvSpPr>
        <p:spPr>
          <a:xfrm>
            <a:off x="349432" y="1148181"/>
            <a:ext cx="7543800" cy="75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r="8675"/>
          <a:stretch/>
        </p:blipFill>
        <p:spPr>
          <a:xfrm>
            <a:off x="304800" y="4800600"/>
            <a:ext cx="2752997" cy="1769355"/>
          </a:xfrm>
          <a:prstGeom prst="rect">
            <a:avLst/>
          </a:prstGeom>
        </p:spPr>
      </p:pic>
      <p:pic>
        <p:nvPicPr>
          <p:cNvPr id="5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49" y="4040108"/>
            <a:ext cx="2164345" cy="281789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0"/>
          <a:stretch/>
        </p:blipFill>
        <p:spPr>
          <a:xfrm>
            <a:off x="2057400" y="1870207"/>
            <a:ext cx="4386749" cy="282617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32" y="379321"/>
            <a:ext cx="844978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 txBox="1">
            <a:spLocks/>
          </p:cNvSpPr>
          <p:nvPr/>
        </p:nvSpPr>
        <p:spPr>
          <a:xfrm>
            <a:off x="316775" y="1107360"/>
            <a:ext cx="7543800" cy="75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err="1">
                <a:solidFill>
                  <a:schemeClr val="bg2">
                    <a:lumMod val="25000"/>
                  </a:schemeClr>
                </a:solidFill>
              </a:rPr>
              <a:t>Selektif</a:t>
            </a:r>
            <a:r>
              <a:rPr lang="tr-TR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bg2">
                    <a:lumMod val="25000"/>
                  </a:schemeClr>
                </a:solidFill>
              </a:rPr>
              <a:t>serotonin</a:t>
            </a:r>
            <a:r>
              <a:rPr lang="tr-TR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bg2">
                    <a:lumMod val="25000"/>
                  </a:schemeClr>
                </a:solidFill>
              </a:rPr>
              <a:t>reuptake</a:t>
            </a:r>
            <a:r>
              <a:rPr lang="tr-TR" sz="3600" dirty="0">
                <a:solidFill>
                  <a:schemeClr val="bg2">
                    <a:lumMod val="25000"/>
                  </a:schemeClr>
                </a:solidFill>
              </a:rPr>
              <a:t> inhibitörleri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0713" y="2024744"/>
            <a:ext cx="8894447" cy="2204357"/>
            <a:chOff x="170483" y="1719944"/>
            <a:chExt cx="11859263" cy="293914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483" y="1719944"/>
              <a:ext cx="11859263" cy="2939142"/>
            </a:xfrm>
            <a:prstGeom prst="rect">
              <a:avLst/>
            </a:prstGeom>
          </p:spPr>
        </p:pic>
        <p:sp>
          <p:nvSpPr>
            <p:cNvPr id="5" name="Yuvarlatılmış Dikdörtgen 4"/>
            <p:cNvSpPr/>
            <p:nvPr/>
          </p:nvSpPr>
          <p:spPr>
            <a:xfrm>
              <a:off x="422367" y="3374571"/>
              <a:ext cx="7056119" cy="29391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Metin kutusu 6"/>
          <p:cNvSpPr txBox="1"/>
          <p:nvPr/>
        </p:nvSpPr>
        <p:spPr>
          <a:xfrm>
            <a:off x="465365" y="4268436"/>
            <a:ext cx="7160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500" dirty="0" err="1"/>
              <a:t>Fluoksetin</a:t>
            </a:r>
            <a:r>
              <a:rPr lang="tr-TR" sz="1500" dirty="0"/>
              <a:t> ve </a:t>
            </a:r>
            <a:r>
              <a:rPr lang="tr-TR" sz="1500" dirty="0" err="1"/>
              <a:t>paroksetin</a:t>
            </a:r>
            <a:r>
              <a:rPr lang="tr-TR" sz="1500" dirty="0"/>
              <a:t> CYP2D6’yı güçlü şekilde </a:t>
            </a:r>
            <a:r>
              <a:rPr lang="tr-TR" sz="1500" dirty="0" err="1"/>
              <a:t>inhibe</a:t>
            </a:r>
            <a:r>
              <a:rPr lang="tr-TR" sz="1500" dirty="0"/>
              <a:t> ettikleri için </a:t>
            </a:r>
            <a:r>
              <a:rPr lang="tr-TR" sz="1500" dirty="0" err="1"/>
              <a:t>TCA’lar</a:t>
            </a:r>
            <a:r>
              <a:rPr lang="tr-TR" sz="1500" dirty="0"/>
              <a:t>, </a:t>
            </a:r>
            <a:r>
              <a:rPr lang="tr-TR" sz="1500" dirty="0" err="1"/>
              <a:t>antipsikotik</a:t>
            </a:r>
            <a:r>
              <a:rPr lang="tr-TR" sz="1500" dirty="0"/>
              <a:t> ilaçlar ile bazı </a:t>
            </a:r>
            <a:r>
              <a:rPr lang="tr-TR" sz="1500" dirty="0" err="1"/>
              <a:t>antiaritmik</a:t>
            </a:r>
            <a:r>
              <a:rPr lang="tr-TR" sz="1500" dirty="0"/>
              <a:t> ilaçlar ve beta-</a:t>
            </a:r>
            <a:r>
              <a:rPr lang="tr-TR" sz="1500" dirty="0" err="1"/>
              <a:t>blokerlerin</a:t>
            </a:r>
            <a:r>
              <a:rPr lang="tr-TR" sz="1500" dirty="0"/>
              <a:t> eliminasyonunu engellerler.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500" dirty="0"/>
              <a:t>Diğer CYP450 </a:t>
            </a:r>
            <a:r>
              <a:rPr lang="tr-TR" sz="1500" dirty="0" err="1"/>
              <a:t>izozimleri</a:t>
            </a:r>
            <a:r>
              <a:rPr lang="tr-TR" sz="1500" dirty="0"/>
              <a:t> de (2C9/19, 3A4, 1A2) </a:t>
            </a:r>
            <a:r>
              <a:rPr lang="tr-TR" sz="1500" dirty="0" err="1"/>
              <a:t>SSRI’lerinden</a:t>
            </a:r>
            <a:r>
              <a:rPr lang="tr-TR" sz="1500" dirty="0"/>
              <a:t> farklı düzeylerde etkilenirler.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r-TR" sz="1500" dirty="0"/>
              <a:t>KC yetmezliği olan kişilerde doz azaltılmalıdır.</a:t>
            </a:r>
          </a:p>
        </p:txBody>
      </p:sp>
    </p:spTree>
    <p:extLst>
      <p:ext uri="{BB962C8B-B14F-4D97-AF65-F5344CB8AC3E}">
        <p14:creationId xmlns:p14="http://schemas.microsoft.com/office/powerpoint/2010/main" val="1238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279128" y="762001"/>
            <a:ext cx="7417072" cy="5192484"/>
            <a:chOff x="779872" y="1060534"/>
            <a:chExt cx="4006620" cy="3495960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872" y="1060534"/>
              <a:ext cx="1989000" cy="3495960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7052" y="1070494"/>
              <a:ext cx="1909440" cy="3486000"/>
            </a:xfrm>
            <a:prstGeom prst="rect">
              <a:avLst/>
            </a:prstGeom>
          </p:spPr>
        </p:pic>
      </p:grpSp>
      <p:sp>
        <p:nvSpPr>
          <p:cNvPr id="6" name="Dikdörtgen 5"/>
          <p:cNvSpPr/>
          <p:nvPr/>
        </p:nvSpPr>
        <p:spPr>
          <a:xfrm>
            <a:off x="1066800" y="1524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tr-TR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+mn-lt"/>
              </a:rPr>
              <a:t>most</a:t>
            </a:r>
            <a:r>
              <a:rPr lang="tr-TR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+mn-lt"/>
              </a:rPr>
              <a:t>common</a:t>
            </a:r>
            <a:r>
              <a:rPr lang="tr-TR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+mn-lt"/>
              </a:rPr>
              <a:t>side</a:t>
            </a:r>
            <a:r>
              <a:rPr lang="tr-TR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tr-TR" sz="2800" dirty="0" err="1" smtClean="0">
                <a:solidFill>
                  <a:srgbClr val="C00000"/>
                </a:solidFill>
                <a:latin typeface="+mn-lt"/>
              </a:rPr>
              <a:t>effects</a:t>
            </a:r>
            <a:r>
              <a:rPr lang="tr-TR" sz="2800" dirty="0" smtClean="0">
                <a:solidFill>
                  <a:srgbClr val="C00000"/>
                </a:solidFill>
                <a:latin typeface="+mn-lt"/>
              </a:rPr>
              <a:t> of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SSRIs  </a:t>
            </a:r>
            <a:endParaRPr lang="tr-TR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162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1000" y="838201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Fluoxetine </a:t>
            </a:r>
            <a:r>
              <a:rPr lang="en-US" sz="2800" dirty="0">
                <a:latin typeface="+mn-lt"/>
              </a:rPr>
              <a:t>and the other SSRIs do not block reuptake </a:t>
            </a:r>
            <a:r>
              <a:rPr lang="en-US" sz="2800" dirty="0" smtClean="0">
                <a:latin typeface="+mn-lt"/>
              </a:rPr>
              <a:t>of</a:t>
            </a:r>
            <a:r>
              <a:rPr lang="tr-T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dopamine </a:t>
            </a:r>
            <a:r>
              <a:rPr lang="en-US" sz="2800" dirty="0">
                <a:latin typeface="+mn-lt"/>
              </a:rPr>
              <a:t>or norepinephrine (NE). </a:t>
            </a:r>
            <a:endParaRPr lang="tr-TR" sz="2800" dirty="0" smtClean="0">
              <a:latin typeface="+mn-lt"/>
            </a:endParaRPr>
          </a:p>
          <a:p>
            <a:pPr algn="l"/>
            <a:endParaRPr lang="tr-TR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In </a:t>
            </a:r>
            <a:r>
              <a:rPr lang="en-US" sz="2800" dirty="0">
                <a:latin typeface="+mn-lt"/>
              </a:rPr>
              <a:t>contrast to the </a:t>
            </a:r>
            <a:r>
              <a:rPr lang="en-US" sz="2800" dirty="0" smtClean="0">
                <a:latin typeface="+mn-lt"/>
              </a:rPr>
              <a:t>TCAs</a:t>
            </a:r>
            <a:r>
              <a:rPr lang="tr-T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fluoxetine </a:t>
            </a:r>
            <a:r>
              <a:rPr lang="en-US" sz="2800" dirty="0">
                <a:latin typeface="+mn-lt"/>
              </a:rPr>
              <a:t>does not block cholinergic</a:t>
            </a:r>
            <a:r>
              <a:rPr lang="en-US" sz="2800" dirty="0" smtClean="0">
                <a:latin typeface="+mn-lt"/>
              </a:rPr>
              <a:t>,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histaminergic</a:t>
            </a:r>
            <a:r>
              <a:rPr lang="tr-TR" sz="2800" dirty="0">
                <a:latin typeface="+mn-lt"/>
              </a:rPr>
              <a:t>, </a:t>
            </a:r>
            <a:r>
              <a:rPr lang="tr-TR" sz="2800" dirty="0" err="1">
                <a:latin typeface="+mn-lt"/>
              </a:rPr>
              <a:t>or</a:t>
            </a:r>
            <a:r>
              <a:rPr lang="tr-TR" sz="2800" dirty="0">
                <a:latin typeface="+mn-lt"/>
              </a:rPr>
              <a:t> alpha1-adrenergic </a:t>
            </a:r>
            <a:r>
              <a:rPr lang="tr-TR" sz="2800" dirty="0" err="1">
                <a:latin typeface="+mn-lt"/>
              </a:rPr>
              <a:t>receptors</a:t>
            </a:r>
            <a:r>
              <a:rPr lang="tr-TR" sz="2800" dirty="0" smtClean="0">
                <a:latin typeface="+mn-lt"/>
              </a:rPr>
              <a:t>.</a:t>
            </a:r>
          </a:p>
          <a:p>
            <a:pPr algn="l"/>
            <a:endParaRPr lang="tr-TR" sz="2800" dirty="0" smtClean="0">
              <a:latin typeface="+mn-lt"/>
            </a:endParaRPr>
          </a:p>
          <a:p>
            <a:pPr algn="l"/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37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296"/>
            <a:ext cx="8763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Compared with the TCAs</a:t>
            </a:r>
            <a:r>
              <a:rPr lang="tr-T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and MAOIs, SSRIs are equally effective, better tolerated, and</a:t>
            </a:r>
            <a:r>
              <a:rPr lang="tr-T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much safer. Death by overdose is extremely rare.</a:t>
            </a:r>
            <a:endParaRPr lang="tr-TR" sz="2800" dirty="0">
              <a:solidFill>
                <a:prstClr val="black"/>
              </a:solidFill>
              <a:latin typeface="Calibri"/>
            </a:endParaRPr>
          </a:p>
          <a:p>
            <a:pPr algn="l"/>
            <a:endParaRPr lang="en-US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Most </a:t>
            </a:r>
            <a:r>
              <a:rPr lang="en-US" sz="2800" dirty="0">
                <a:latin typeface="+mn-lt"/>
              </a:rPr>
              <a:t>SSRIs have stimulant properties, and hence can </a:t>
            </a:r>
            <a:r>
              <a:rPr lang="en-US" sz="2800" dirty="0" smtClean="0">
                <a:latin typeface="+mn-lt"/>
              </a:rPr>
              <a:t>cause insomnia </a:t>
            </a:r>
            <a:r>
              <a:rPr lang="en-US" sz="2800" dirty="0">
                <a:latin typeface="+mn-lt"/>
              </a:rPr>
              <a:t>and agitation. This contrasts with TCAs, </a:t>
            </a:r>
            <a:r>
              <a:rPr lang="en-US" sz="2800" dirty="0" smtClean="0">
                <a:latin typeface="+mn-lt"/>
              </a:rPr>
              <a:t>which cause </a:t>
            </a:r>
            <a:r>
              <a:rPr lang="en-US" sz="2800" dirty="0">
                <a:latin typeface="+mn-lt"/>
              </a:rPr>
              <a:t>sedation</a:t>
            </a:r>
            <a:r>
              <a:rPr lang="en-US" sz="2800" dirty="0" smtClean="0">
                <a:latin typeface="+mn-lt"/>
              </a:rPr>
              <a:t>.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Like </a:t>
            </a:r>
            <a:r>
              <a:rPr lang="en-US" sz="2800" dirty="0">
                <a:latin typeface="+mn-lt"/>
              </a:rPr>
              <a:t>most other antidepressants, SSRIs can cause weight</a:t>
            </a:r>
          </a:p>
          <a:p>
            <a:pPr algn="l"/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  gain</a:t>
            </a:r>
            <a:r>
              <a:rPr lang="en-US" sz="2800" dirty="0">
                <a:latin typeface="+mn-lt"/>
              </a:rPr>
              <a:t>.</a:t>
            </a:r>
          </a:p>
          <a:p>
            <a:pPr algn="l"/>
            <a:r>
              <a:rPr lang="tr-TR" sz="2800" dirty="0" smtClean="0"/>
              <a:t> </a:t>
            </a: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Like </a:t>
            </a:r>
            <a:r>
              <a:rPr lang="en-US" sz="2800" dirty="0">
                <a:latin typeface="+mn-lt"/>
              </a:rPr>
              <a:t>all other antidepressants, SSRIs</a:t>
            </a:r>
            <a:r>
              <a:rPr lang="tr-T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may increase the risk of suicide. </a:t>
            </a:r>
            <a:endParaRPr lang="tr-TR" sz="2800" dirty="0">
              <a:latin typeface="+mn-lt"/>
            </a:endParaRPr>
          </a:p>
          <a:p>
            <a:pPr algn="l"/>
            <a:endParaRPr lang="en-US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en-US" sz="2800" dirty="0" smtClean="0">
                <a:latin typeface="+mn-lt"/>
              </a:rPr>
              <a:t>Sexual </a:t>
            </a:r>
            <a:r>
              <a:rPr lang="en-US" sz="2800" dirty="0">
                <a:latin typeface="+mn-lt"/>
              </a:rPr>
              <a:t>dysfunction (e.g., impotence, anorgasmia) is </a:t>
            </a:r>
            <a:r>
              <a:rPr lang="en-US" sz="2800" dirty="0" smtClean="0">
                <a:latin typeface="+mn-lt"/>
              </a:rPr>
              <a:t>more common </a:t>
            </a:r>
            <a:r>
              <a:rPr lang="en-US" sz="2800" dirty="0">
                <a:latin typeface="+mn-lt"/>
              </a:rPr>
              <a:t>with SSRIs than with most </a:t>
            </a:r>
            <a:r>
              <a:rPr lang="en-US" sz="2800" dirty="0" smtClean="0">
                <a:latin typeface="+mn-lt"/>
              </a:rPr>
              <a:t>other antidepressants</a:t>
            </a:r>
            <a:r>
              <a:rPr lang="en-US" sz="2800" dirty="0">
                <a:latin typeface="+mn-lt"/>
              </a:rPr>
              <a:t>.</a:t>
            </a:r>
          </a:p>
          <a:p>
            <a:pPr algn="l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897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800" dirty="0" smtClean="0">
                <a:latin typeface="+mn-lt"/>
              </a:rPr>
              <a:t>-  </a:t>
            </a:r>
            <a:r>
              <a:rPr lang="en-US" sz="2800" dirty="0" smtClean="0">
                <a:latin typeface="+mn-lt"/>
              </a:rPr>
              <a:t>SSRIs </a:t>
            </a:r>
            <a:r>
              <a:rPr lang="en-US" sz="2800" dirty="0">
                <a:latin typeface="+mn-lt"/>
              </a:rPr>
              <a:t>can cause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serotonin syndrome</a:t>
            </a:r>
            <a:r>
              <a:rPr lang="en-US" sz="2800" dirty="0">
                <a:latin typeface="+mn-lt"/>
              </a:rPr>
              <a:t>, especially </a:t>
            </a:r>
            <a:r>
              <a:rPr lang="en-US" sz="2800" dirty="0" smtClean="0">
                <a:latin typeface="+mn-lt"/>
              </a:rPr>
              <a:t>when combined </a:t>
            </a:r>
            <a:r>
              <a:rPr lang="en-US" sz="2800" dirty="0">
                <a:latin typeface="+mn-lt"/>
              </a:rPr>
              <a:t>with MAOIs. Symptoms include agitation</a:t>
            </a:r>
            <a:r>
              <a:rPr lang="en-US" sz="2800" dirty="0" smtClean="0">
                <a:latin typeface="+mn-lt"/>
              </a:rPr>
              <a:t>, confusion</a:t>
            </a:r>
            <a:r>
              <a:rPr lang="en-US" sz="2800" dirty="0">
                <a:latin typeface="+mn-lt"/>
              </a:rPr>
              <a:t>, hallucinations, hyperreflexia, tremor, </a:t>
            </a:r>
            <a:r>
              <a:rPr lang="tr-TR" sz="2800" dirty="0" err="1" smtClean="0">
                <a:latin typeface="+mn-lt"/>
              </a:rPr>
              <a:t>excessive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sweating</a:t>
            </a:r>
            <a:r>
              <a:rPr lang="tr-TR" sz="2800" smtClean="0">
                <a:latin typeface="+mn-lt"/>
              </a:rPr>
              <a:t> </a:t>
            </a:r>
            <a:r>
              <a:rPr lang="en-US" sz="2800" smtClean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fever</a:t>
            </a:r>
            <a:r>
              <a:rPr lang="en-US" sz="2800" dirty="0" smtClean="0">
                <a:latin typeface="+mn-lt"/>
              </a:rPr>
              <a:t>.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</a:t>
            </a:r>
            <a:r>
              <a:rPr lang="tr-TR" sz="2800" dirty="0" err="1" smtClean="0">
                <a:latin typeface="+mn-lt"/>
              </a:rPr>
              <a:t>Therefore</a:t>
            </a:r>
            <a:r>
              <a:rPr lang="tr-TR" sz="2800" dirty="0" smtClean="0">
                <a:latin typeface="+mn-lt"/>
              </a:rPr>
              <a:t>, c</a:t>
            </a:r>
            <a:r>
              <a:rPr lang="en-US" sz="2800" dirty="0" err="1" smtClean="0">
                <a:latin typeface="+mn-lt"/>
              </a:rPr>
              <a:t>ombined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use of SSRIs and MAOIs </a:t>
            </a:r>
            <a:r>
              <a:rPr lang="en-US" sz="2800" dirty="0" smtClean="0">
                <a:latin typeface="+mn-lt"/>
              </a:rPr>
              <a:t>is contraindicated</a:t>
            </a:r>
            <a:endParaRPr lang="tr-TR" sz="2800" dirty="0" smtClean="0">
              <a:latin typeface="+mn-lt"/>
            </a:endParaRPr>
          </a:p>
          <a:p>
            <a:pPr algn="l"/>
            <a:endParaRPr lang="tr-TR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- C</a:t>
            </a:r>
            <a:r>
              <a:rPr lang="en-US" sz="2800" dirty="0" err="1" smtClean="0">
                <a:latin typeface="+mn-lt"/>
              </a:rPr>
              <a:t>ombined</a:t>
            </a:r>
            <a:r>
              <a:rPr lang="en-US" sz="2800" dirty="0" smtClean="0">
                <a:latin typeface="+mn-lt"/>
              </a:rPr>
              <a:t> use with other serotonergic drugs should  be done with extreme caution,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97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SNRIs </a:t>
            </a:r>
            <a:r>
              <a:rPr lang="en-US" sz="2800" dirty="0">
                <a:latin typeface="+mn-lt"/>
              </a:rPr>
              <a:t>block reuptake of serotonin </a:t>
            </a:r>
            <a:r>
              <a:rPr lang="en-US" sz="2800" dirty="0" smtClean="0">
                <a:latin typeface="+mn-lt"/>
              </a:rPr>
              <a:t>and norepinephrine</a:t>
            </a:r>
            <a:r>
              <a:rPr lang="en-US" sz="2800" dirty="0">
                <a:latin typeface="+mn-lt"/>
              </a:rPr>
              <a:t>.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24467"/>
            <a:ext cx="32004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632794" cy="186548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429000" y="3319466"/>
            <a:ext cx="533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Pharmacologic effects are similar to those of </a:t>
            </a:r>
            <a:r>
              <a:rPr lang="en-US" sz="2800" dirty="0" smtClean="0">
                <a:latin typeface="+mn-lt"/>
              </a:rPr>
              <a:t>the</a:t>
            </a:r>
            <a:r>
              <a:rPr lang="tr-TR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SSRIs</a:t>
            </a:r>
            <a:r>
              <a:rPr lang="en-US" sz="2800" dirty="0">
                <a:latin typeface="+mn-lt"/>
              </a:rPr>
              <a:t>, although the SSRIs may be better tolerated. </a:t>
            </a:r>
            <a:endParaRPr lang="tr-TR" sz="2800" dirty="0" smtClean="0">
              <a:latin typeface="+mn-lt"/>
            </a:endParaRPr>
          </a:p>
          <a:p>
            <a:pPr algn="l"/>
            <a:endParaRPr lang="tr-TR" sz="2800" dirty="0">
              <a:latin typeface="+mn-lt"/>
            </a:endParaRPr>
          </a:p>
          <a:p>
            <a:pPr algn="l"/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SNRIs are indicated</a:t>
            </a:r>
          </a:p>
          <a:p>
            <a:pPr algn="l"/>
            <a:r>
              <a:rPr lang="en-US" sz="2800" dirty="0">
                <a:latin typeface="+mn-lt"/>
              </a:rPr>
              <a:t>for major depression as well as other disorders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389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839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latin typeface="+mn-lt"/>
              </a:rPr>
              <a:t>The </a:t>
            </a:r>
            <a:r>
              <a:rPr lang="en-US" sz="3200" dirty="0">
                <a:latin typeface="+mn-lt"/>
              </a:rPr>
              <a:t>most common side effects of SNRIs include nausea</a:t>
            </a:r>
            <a:r>
              <a:rPr lang="en-US" sz="3200" dirty="0" smtClean="0">
                <a:latin typeface="+mn-lt"/>
              </a:rPr>
              <a:t>, insomnia</a:t>
            </a:r>
            <a:r>
              <a:rPr lang="en-US" sz="3200" dirty="0">
                <a:latin typeface="+mn-lt"/>
              </a:rPr>
              <a:t>, and hypertension. </a:t>
            </a:r>
            <a:endParaRPr lang="tr-TR" sz="3200" dirty="0" smtClean="0">
              <a:latin typeface="+mn-lt"/>
            </a:endParaRPr>
          </a:p>
          <a:p>
            <a:pPr algn="l"/>
            <a:endParaRPr lang="tr-TR" sz="3200" dirty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SNRIs </a:t>
            </a:r>
            <a:r>
              <a:rPr lang="en-US" sz="3200" dirty="0">
                <a:latin typeface="+mn-lt"/>
              </a:rPr>
              <a:t>can also contribute </a:t>
            </a:r>
            <a:r>
              <a:rPr lang="en-US" sz="3200" dirty="0" smtClean="0">
                <a:latin typeface="+mn-lt"/>
              </a:rPr>
              <a:t>to sexual dysfunction.</a:t>
            </a:r>
            <a:endParaRPr lang="tr-TR" sz="3200" dirty="0" smtClean="0">
              <a:latin typeface="+mn-lt"/>
            </a:endParaRPr>
          </a:p>
          <a:p>
            <a:pPr algn="l"/>
            <a:endParaRPr lang="en-US" sz="3200" dirty="0" smtClean="0">
              <a:latin typeface="+mn-lt"/>
            </a:endParaRPr>
          </a:p>
          <a:p>
            <a:pPr algn="l"/>
            <a:r>
              <a:rPr lang="en-US" sz="3200" dirty="0" smtClean="0">
                <a:latin typeface="+mn-lt"/>
              </a:rPr>
              <a:t>SNRIs</a:t>
            </a:r>
            <a:r>
              <a:rPr lang="en-US" sz="3200" dirty="0">
                <a:latin typeface="+mn-lt"/>
              </a:rPr>
              <a:t>, like SSRIs, can cause serotonin syndrome</a:t>
            </a:r>
            <a:r>
              <a:rPr lang="en-US" sz="3200" dirty="0" smtClean="0">
                <a:latin typeface="+mn-lt"/>
              </a:rPr>
              <a:t>.</a:t>
            </a:r>
            <a:endParaRPr lang="tr-TR" sz="3200" dirty="0" smtClean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708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855" y="-228600"/>
            <a:ext cx="8229600" cy="1143000"/>
          </a:xfrm>
        </p:spPr>
        <p:txBody>
          <a:bodyPr/>
          <a:lstStyle/>
          <a:p>
            <a:r>
              <a:rPr lang="tr-TR" b="1" dirty="0"/>
              <a:t>CLINICAL FEATURES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347" y="1066800"/>
            <a:ext cx="8229600" cy="6172200"/>
          </a:xfrm>
        </p:spPr>
        <p:txBody>
          <a:bodyPr/>
          <a:lstStyle/>
          <a:p>
            <a:r>
              <a:rPr lang="en-US" sz="2800" dirty="0"/>
              <a:t>The principal symptoms of major depression are </a:t>
            </a:r>
            <a:r>
              <a:rPr lang="tr-TR" sz="2800" dirty="0" smtClean="0"/>
              <a:t>: </a:t>
            </a:r>
            <a:r>
              <a:rPr lang="en-US" sz="2800" i="1" dirty="0" smtClean="0"/>
              <a:t>depressed</a:t>
            </a:r>
            <a:r>
              <a:rPr lang="tr-TR" sz="2800" i="1" dirty="0"/>
              <a:t> </a:t>
            </a:r>
            <a:r>
              <a:rPr lang="en-US" sz="2800" i="1" dirty="0" smtClean="0"/>
              <a:t>mood </a:t>
            </a:r>
            <a:r>
              <a:rPr lang="en-US" sz="2800" dirty="0"/>
              <a:t>and </a:t>
            </a:r>
            <a:r>
              <a:rPr lang="en-US" sz="2800" i="1" dirty="0"/>
              <a:t>loss of pleasure or </a:t>
            </a:r>
            <a:r>
              <a:rPr lang="en-US" sz="2800" i="1" dirty="0" smtClean="0"/>
              <a:t>interest </a:t>
            </a:r>
            <a:r>
              <a:rPr lang="en-US" sz="2800" i="1" dirty="0"/>
              <a:t>in all or nearly all </a:t>
            </a:r>
            <a:r>
              <a:rPr lang="en-US" sz="2800" i="1" dirty="0" smtClean="0"/>
              <a:t>of</a:t>
            </a:r>
            <a:r>
              <a:rPr lang="tr-TR" sz="2800" i="1" dirty="0" smtClean="0"/>
              <a:t> </a:t>
            </a:r>
            <a:r>
              <a:rPr lang="en-US" sz="2800" i="1" dirty="0" smtClean="0"/>
              <a:t>one’s </a:t>
            </a:r>
            <a:r>
              <a:rPr lang="en-US" sz="2800" i="1" dirty="0"/>
              <a:t>usual activities and pastimes.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tr-TR" sz="2800" dirty="0"/>
          </a:p>
          <a:p>
            <a:r>
              <a:rPr lang="en-US" sz="2800" dirty="0" smtClean="0"/>
              <a:t>insomnia </a:t>
            </a:r>
            <a:r>
              <a:rPr lang="en-US" sz="2800" dirty="0"/>
              <a:t>(or sometimes hypersomnia); anorexia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weight </a:t>
            </a:r>
            <a:r>
              <a:rPr lang="en-US" sz="2800" dirty="0"/>
              <a:t>loss (or sometimes </a:t>
            </a:r>
            <a:r>
              <a:rPr lang="en-US" sz="2800" dirty="0" err="1"/>
              <a:t>hyperphagia</a:t>
            </a:r>
            <a:r>
              <a:rPr lang="en-US" sz="2800" dirty="0"/>
              <a:t> and weight gain); </a:t>
            </a:r>
            <a:endParaRPr lang="tr-TR" sz="2800" dirty="0" smtClean="0"/>
          </a:p>
          <a:p>
            <a:r>
              <a:rPr lang="en-US" sz="2800" dirty="0" smtClean="0"/>
              <a:t>Mental</a:t>
            </a:r>
            <a:r>
              <a:rPr lang="tr-TR" sz="2800" dirty="0" smtClean="0"/>
              <a:t> </a:t>
            </a:r>
            <a:r>
              <a:rPr lang="en-US" sz="2800" dirty="0" smtClean="0"/>
              <a:t>slowing </a:t>
            </a:r>
            <a:r>
              <a:rPr lang="en-US" sz="2800" dirty="0"/>
              <a:t>and loss of concentration; </a:t>
            </a:r>
            <a:endParaRPr lang="tr-TR" sz="2800" dirty="0" smtClean="0"/>
          </a:p>
          <a:p>
            <a:r>
              <a:rPr lang="en-US" sz="2800" dirty="0" smtClean="0"/>
              <a:t>feelings </a:t>
            </a:r>
            <a:r>
              <a:rPr lang="en-US" sz="2800" dirty="0"/>
              <a:t>of guilt, worthlessness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tr-TR" sz="2800" dirty="0" smtClean="0"/>
              <a:t>h</a:t>
            </a:r>
            <a:r>
              <a:rPr lang="en-US" sz="2800" dirty="0" err="1" smtClean="0"/>
              <a:t>elplessness</a:t>
            </a:r>
            <a:r>
              <a:rPr lang="en-US" sz="2800" dirty="0"/>
              <a:t>; </a:t>
            </a:r>
            <a:endParaRPr lang="tr-TR" sz="2800" dirty="0" smtClean="0"/>
          </a:p>
          <a:p>
            <a:r>
              <a:rPr lang="en-US" sz="2800" dirty="0" smtClean="0"/>
              <a:t>thoughts </a:t>
            </a:r>
            <a:r>
              <a:rPr lang="en-US" sz="2800" dirty="0"/>
              <a:t>of death and suicide;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overt</a:t>
            </a:r>
            <a:r>
              <a:rPr lang="tr-TR" sz="2800" dirty="0" smtClean="0"/>
              <a:t> </a:t>
            </a:r>
            <a:r>
              <a:rPr lang="tr-TR" sz="2800" dirty="0" err="1"/>
              <a:t>suicidal</a:t>
            </a:r>
            <a:r>
              <a:rPr lang="tr-TR" sz="2800" dirty="0"/>
              <a:t> </a:t>
            </a:r>
            <a:r>
              <a:rPr lang="tr-TR" sz="2800" dirty="0" err="1"/>
              <a:t>behavior</a:t>
            </a:r>
            <a:r>
              <a:rPr lang="tr-TR" sz="2800" dirty="0"/>
              <a:t>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83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Duloksetin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tr-TR" sz="2800" dirty="0">
                <a:latin typeface="+mn-lt"/>
              </a:rPr>
              <a:t>i</a:t>
            </a:r>
            <a:r>
              <a:rPr lang="tr-TR" sz="2800" dirty="0" smtClean="0">
                <a:latin typeface="+mn-lt"/>
              </a:rPr>
              <a:t>s a </a:t>
            </a:r>
            <a:r>
              <a:rPr lang="tr-TR" sz="2800" dirty="0" err="1" smtClean="0">
                <a:latin typeface="+mn-lt"/>
              </a:rPr>
              <a:t>potent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inhibitor</a:t>
            </a:r>
            <a:r>
              <a:rPr lang="tr-TR" sz="2800" dirty="0" smtClean="0">
                <a:latin typeface="+mn-lt"/>
              </a:rPr>
              <a:t> of  </a:t>
            </a:r>
            <a:r>
              <a:rPr lang="en-US" sz="2800" dirty="0" smtClean="0">
                <a:latin typeface="+mn-lt"/>
              </a:rPr>
              <a:t>CYP2D6</a:t>
            </a:r>
            <a:r>
              <a:rPr lang="tr-TR" sz="2800" dirty="0" smtClean="0">
                <a:latin typeface="+mn-lt"/>
              </a:rPr>
              <a:t>, </a:t>
            </a:r>
            <a:r>
              <a:rPr lang="tr-TR" sz="2800" dirty="0" err="1" smtClean="0">
                <a:latin typeface="+mn-lt"/>
              </a:rPr>
              <a:t>thereby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increasing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plasma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levels</a:t>
            </a:r>
            <a:r>
              <a:rPr lang="tr-TR" sz="2800" dirty="0" smtClean="0">
                <a:latin typeface="+mn-lt"/>
              </a:rPr>
              <a:t> of </a:t>
            </a:r>
            <a:r>
              <a:rPr lang="tr-TR" sz="2800" dirty="0" err="1" smtClean="0">
                <a:latin typeface="+mn-lt"/>
              </a:rPr>
              <a:t>drugs</a:t>
            </a:r>
            <a:r>
              <a:rPr lang="tr-TR" sz="2800" dirty="0" smtClean="0">
                <a:latin typeface="+mn-lt"/>
              </a:rPr>
              <a:t> (</a:t>
            </a:r>
            <a:r>
              <a:rPr lang="tr-TR" sz="2800" dirty="0" err="1" smtClean="0">
                <a:latin typeface="+mn-lt"/>
              </a:rPr>
              <a:t>such</a:t>
            </a:r>
            <a:r>
              <a:rPr lang="tr-TR" sz="2800" dirty="0" smtClean="0">
                <a:latin typeface="+mn-lt"/>
              </a:rPr>
              <a:t> as </a:t>
            </a:r>
            <a:r>
              <a:rPr lang="tr-TR" sz="2800" dirty="0" err="1" smtClean="0">
                <a:latin typeface="+mn-lt"/>
              </a:rPr>
              <a:t>antipsicotics</a:t>
            </a:r>
            <a:r>
              <a:rPr lang="tr-TR" sz="2800" dirty="0" smtClean="0">
                <a:latin typeface="+mn-lt"/>
              </a:rPr>
              <a:t>) </a:t>
            </a:r>
            <a:r>
              <a:rPr lang="tr-TR" sz="2800" dirty="0" err="1" smtClean="0">
                <a:latin typeface="+mn-lt"/>
              </a:rPr>
              <a:t>metabolized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by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this</a:t>
            </a:r>
            <a:r>
              <a:rPr lang="tr-TR" sz="2800" dirty="0" smtClean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enzyme</a:t>
            </a:r>
            <a:r>
              <a:rPr lang="tr-TR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32202" y="2948176"/>
            <a:ext cx="87692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In addition to its use in depression,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duloxetine</a:t>
            </a:r>
            <a:r>
              <a:rPr lang="en-US" sz="2800" dirty="0">
                <a:latin typeface="+mn-lt"/>
              </a:rPr>
              <a:t> is approved for fibromyalgia,</a:t>
            </a:r>
            <a:r>
              <a:rPr lang="tr-T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generalized anxiety disorder, pain of diabetic</a:t>
            </a:r>
            <a:r>
              <a:rPr lang="tr-T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peripheral neuropathy, and chronic</a:t>
            </a:r>
            <a:r>
              <a:rPr lang="tr-TR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musculoskeletal pain, including low back pain and pain from osteoarthritis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64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"/>
          <p:cNvSpPr txBox="1">
            <a:spLocks/>
          </p:cNvSpPr>
          <p:nvPr/>
        </p:nvSpPr>
        <p:spPr>
          <a:xfrm>
            <a:off x="56055" y="165862"/>
            <a:ext cx="8816015" cy="75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err="1" smtClean="0">
                <a:solidFill>
                  <a:srgbClr val="C00000"/>
                </a:solidFill>
              </a:rPr>
              <a:t>Tricyclic</a:t>
            </a:r>
            <a:r>
              <a:rPr lang="tr-TR" sz="3600" dirty="0" smtClean="0">
                <a:solidFill>
                  <a:srgbClr val="C00000"/>
                </a:solidFill>
              </a:rPr>
              <a:t> </a:t>
            </a:r>
            <a:r>
              <a:rPr lang="tr-TR" sz="3600" dirty="0" err="1" smtClean="0">
                <a:solidFill>
                  <a:srgbClr val="C00000"/>
                </a:solidFill>
              </a:rPr>
              <a:t>antidepressants</a:t>
            </a:r>
            <a:r>
              <a:rPr lang="tr-TR" sz="3600" dirty="0" smtClean="0">
                <a:solidFill>
                  <a:srgbClr val="C00000"/>
                </a:solidFill>
              </a:rPr>
              <a:t> </a:t>
            </a:r>
            <a:r>
              <a:rPr lang="tr-TR" sz="3600" dirty="0">
                <a:solidFill>
                  <a:srgbClr val="C00000"/>
                </a:solidFill>
              </a:rPr>
              <a:t>(TCA)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499" y="685801"/>
            <a:ext cx="3019773" cy="26146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0917" y="4294701"/>
            <a:ext cx="7148276" cy="1804133"/>
            <a:chOff x="503766" y="3412025"/>
            <a:chExt cx="9323212" cy="23488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r="66" b="-496588"/>
            <a:stretch/>
          </p:blipFill>
          <p:spPr>
            <a:xfrm>
              <a:off x="503766" y="3412025"/>
              <a:ext cx="9315599" cy="23488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278" y="3798669"/>
              <a:ext cx="9258300" cy="762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577" y="4549329"/>
              <a:ext cx="9283700" cy="4953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878" y="5030518"/>
              <a:ext cx="9309100" cy="266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845" y="5281696"/>
              <a:ext cx="92710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923" y="5493710"/>
              <a:ext cx="9296400" cy="266700"/>
            </a:xfrm>
            <a:prstGeom prst="rect">
              <a:avLst/>
            </a:prstGeom>
          </p:spPr>
        </p:pic>
      </p:grpSp>
      <p:sp>
        <p:nvSpPr>
          <p:cNvPr id="5" name="Dikdörtgen 4"/>
          <p:cNvSpPr/>
          <p:nvPr/>
        </p:nvSpPr>
        <p:spPr>
          <a:xfrm>
            <a:off x="56055" y="969724"/>
            <a:ext cx="60399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TCAs block reuptake of NE and 5-HT and thereby intensify transmission at noradrenergic and serotonergic synapses. </a:t>
            </a:r>
          </a:p>
        </p:txBody>
      </p:sp>
    </p:spTree>
    <p:extLst>
      <p:ext uri="{BB962C8B-B14F-4D97-AF65-F5344CB8AC3E}">
        <p14:creationId xmlns:p14="http://schemas.microsoft.com/office/powerpoint/2010/main" val="31397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200"/>
          <a:stretch/>
        </p:blipFill>
        <p:spPr>
          <a:xfrm>
            <a:off x="152401" y="2895600"/>
            <a:ext cx="2298898" cy="3946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091" y="3048000"/>
            <a:ext cx="2524541" cy="3793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941" y="3048000"/>
            <a:ext cx="2479735" cy="378848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412" y="152400"/>
            <a:ext cx="9121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The most common adverse effects of TCAs are </a:t>
            </a:r>
            <a:r>
              <a:rPr lang="en-US" sz="2400" dirty="0" smtClean="0">
                <a:latin typeface="+mn-lt"/>
              </a:rPr>
              <a:t>sedation,</a:t>
            </a:r>
            <a:r>
              <a:rPr lang="tr-T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orthostatic </a:t>
            </a:r>
            <a:r>
              <a:rPr lang="en-US" sz="2400" dirty="0">
                <a:latin typeface="+mn-lt"/>
              </a:rPr>
              <a:t>hypotension, and anticholinergic effects (e.g</a:t>
            </a:r>
            <a:r>
              <a:rPr lang="en-US" sz="2400" dirty="0" smtClean="0">
                <a:latin typeface="+mn-lt"/>
              </a:rPr>
              <a:t>.,</a:t>
            </a:r>
            <a:r>
              <a:rPr lang="tr-T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dry </a:t>
            </a:r>
            <a:r>
              <a:rPr lang="en-US" sz="2400" dirty="0">
                <a:latin typeface="+mn-lt"/>
              </a:rPr>
              <a:t>mouth, constipation).</a:t>
            </a:r>
          </a:p>
          <a:p>
            <a:pPr algn="l"/>
            <a:endParaRPr lang="en-US" sz="2400" dirty="0">
              <a:latin typeface="+mn-lt"/>
            </a:endParaRPr>
          </a:p>
          <a:p>
            <a:pPr algn="l"/>
            <a:r>
              <a:rPr lang="en-US" sz="2400" dirty="0">
                <a:latin typeface="+mn-lt"/>
              </a:rPr>
              <a:t>The most serious adverse effect of TCAs is cardiotoxicity, which can be lethal if an overdose is taken.</a:t>
            </a:r>
          </a:p>
        </p:txBody>
      </p:sp>
    </p:spTree>
    <p:extLst>
      <p:ext uri="{BB962C8B-B14F-4D97-AF65-F5344CB8AC3E}">
        <p14:creationId xmlns:p14="http://schemas.microsoft.com/office/powerpoint/2010/main" val="2899036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8" t="1511" r="3486" b="1656"/>
          <a:stretch/>
        </p:blipFill>
        <p:spPr>
          <a:xfrm>
            <a:off x="5296815" y="228600"/>
            <a:ext cx="3847185" cy="610590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6200" y="3810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TCAs can cause a hypertensive crisis if combined </a:t>
            </a:r>
            <a:r>
              <a:rPr lang="en-US" sz="2400" dirty="0" smtClean="0">
                <a:latin typeface="+mn-lt"/>
              </a:rPr>
              <a:t>with</a:t>
            </a:r>
            <a:r>
              <a:rPr lang="tr-T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an </a:t>
            </a:r>
            <a:r>
              <a:rPr lang="en-US" sz="2400" dirty="0">
                <a:latin typeface="+mn-lt"/>
              </a:rPr>
              <a:t>MAOI. Accordingly, the combination is </a:t>
            </a:r>
            <a:r>
              <a:rPr lang="en-US" sz="2400" dirty="0" smtClean="0">
                <a:latin typeface="+mn-lt"/>
              </a:rPr>
              <a:t>generally</a:t>
            </a:r>
            <a:r>
              <a:rPr lang="tr-T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avoided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8612" y="2438400"/>
            <a:ext cx="5198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TCAs intensify responses to direct-acting </a:t>
            </a:r>
            <a:r>
              <a:rPr lang="en-US" sz="2400" dirty="0" err="1">
                <a:latin typeface="+mn-lt"/>
              </a:rPr>
              <a:t>sympathomimetics</a:t>
            </a:r>
            <a:r>
              <a:rPr lang="en-US" sz="2400" dirty="0">
                <a:latin typeface="+mn-lt"/>
              </a:rPr>
              <a:t> (e.g., epinephrine) and </a:t>
            </a:r>
            <a:endParaRPr lang="tr-TR" sz="2400" dirty="0" smtClean="0">
              <a:latin typeface="+mn-lt"/>
            </a:endParaRPr>
          </a:p>
          <a:p>
            <a:pPr algn="l"/>
            <a:r>
              <a:rPr lang="en-US" sz="2400" dirty="0" smtClean="0">
                <a:latin typeface="+mn-lt"/>
              </a:rPr>
              <a:t>diminish </a:t>
            </a:r>
            <a:r>
              <a:rPr lang="en-US" sz="2400" dirty="0">
                <a:latin typeface="+mn-lt"/>
              </a:rPr>
              <a:t>responses to indirect-acting </a:t>
            </a:r>
            <a:r>
              <a:rPr lang="en-US" sz="2400" dirty="0" err="1">
                <a:latin typeface="+mn-lt"/>
              </a:rPr>
              <a:t>sympathomimetics</a:t>
            </a:r>
            <a:r>
              <a:rPr lang="en-US" sz="2400" dirty="0">
                <a:latin typeface="+mn-lt"/>
              </a:rPr>
              <a:t> (e.g., amphetamine).</a:t>
            </a:r>
          </a:p>
        </p:txBody>
      </p:sp>
    </p:spTree>
    <p:extLst>
      <p:ext uri="{BB962C8B-B14F-4D97-AF65-F5344CB8AC3E}">
        <p14:creationId xmlns:p14="http://schemas.microsoft.com/office/powerpoint/2010/main" val="3669628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" y="3048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400" dirty="0">
                <a:solidFill>
                  <a:srgbClr val="C00000"/>
                </a:solidFill>
              </a:rPr>
              <a:t>MAO </a:t>
            </a:r>
            <a:r>
              <a:rPr lang="tr-TR" sz="2400" dirty="0" err="1">
                <a:solidFill>
                  <a:srgbClr val="C00000"/>
                </a:solidFill>
              </a:rPr>
              <a:t>Inhibitors</a:t>
            </a:r>
            <a:endParaRPr lang="tr-TR" sz="2400" dirty="0">
              <a:solidFill>
                <a:srgbClr val="C00000"/>
              </a:solidFill>
            </a:endParaRPr>
          </a:p>
          <a:p>
            <a:pPr algn="l"/>
            <a:endParaRPr lang="tr-TR" sz="2400" dirty="0" smtClean="0">
              <a:latin typeface="TimesNewRomanPSMT"/>
            </a:endParaRPr>
          </a:p>
          <a:p>
            <a:pPr algn="l"/>
            <a:r>
              <a:rPr lang="en-US" sz="2400" dirty="0" smtClean="0">
                <a:latin typeface="TimesNewRomanPSMT"/>
              </a:rPr>
              <a:t>MAO </a:t>
            </a:r>
            <a:r>
              <a:rPr lang="en-US" sz="2400" dirty="0">
                <a:latin typeface="TimesNewRomanPSMT"/>
              </a:rPr>
              <a:t>is an enzyme found in the liver, the intestinal wall, </a:t>
            </a:r>
            <a:r>
              <a:rPr lang="en-US" sz="2400" dirty="0" smtClean="0">
                <a:latin typeface="TimesNewRomanPSMT"/>
              </a:rPr>
              <a:t>and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terminals </a:t>
            </a:r>
            <a:r>
              <a:rPr lang="en-US" sz="2400" dirty="0">
                <a:latin typeface="TimesNewRomanPSMT"/>
              </a:rPr>
              <a:t>of monoamine-containing neurons. </a:t>
            </a:r>
            <a:endParaRPr lang="tr-TR" sz="2400" dirty="0" smtClean="0">
              <a:latin typeface="TimesNewRomanPSMT"/>
            </a:endParaRPr>
          </a:p>
          <a:p>
            <a:pPr algn="l"/>
            <a:endParaRPr lang="tr-TR" sz="2400" dirty="0">
              <a:latin typeface="TimesNewRomanPSMT"/>
            </a:endParaRPr>
          </a:p>
          <a:p>
            <a:pPr algn="l"/>
            <a:r>
              <a:rPr lang="en-US" sz="2400" dirty="0" smtClean="0">
                <a:latin typeface="TimesNewRomanPSMT"/>
              </a:rPr>
              <a:t>The </a:t>
            </a:r>
            <a:r>
              <a:rPr lang="en-US" sz="2400" dirty="0">
                <a:latin typeface="TimesNewRomanPSMT"/>
              </a:rPr>
              <a:t>function </a:t>
            </a:r>
            <a:r>
              <a:rPr lang="en-US" sz="2400" dirty="0" smtClean="0">
                <a:latin typeface="TimesNewRomanPSMT"/>
              </a:rPr>
              <a:t>of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MAO </a:t>
            </a:r>
            <a:r>
              <a:rPr lang="en-US" sz="2400" dirty="0">
                <a:latin typeface="TimesNewRomanPSMT"/>
              </a:rPr>
              <a:t>in neurons is to convert monoamine </a:t>
            </a:r>
            <a:r>
              <a:rPr lang="en-US" sz="2400" dirty="0" smtClean="0">
                <a:latin typeface="TimesNewRomanPSMT"/>
              </a:rPr>
              <a:t>neurotransmitters</a:t>
            </a:r>
            <a:r>
              <a:rPr lang="tr-TR" sz="2400" dirty="0" smtClean="0">
                <a:latin typeface="TimesNewRomanPSMT"/>
              </a:rPr>
              <a:t> (</a:t>
            </a:r>
            <a:r>
              <a:rPr lang="en-US" sz="2400" dirty="0" smtClean="0">
                <a:latin typeface="TimesNewRomanPSMT"/>
              </a:rPr>
              <a:t>NE</a:t>
            </a:r>
            <a:r>
              <a:rPr lang="en-US" sz="2400" dirty="0">
                <a:latin typeface="TimesNewRomanPSMT"/>
              </a:rPr>
              <a:t>, 5-HT, and </a:t>
            </a:r>
            <a:r>
              <a:rPr lang="en-US" sz="2400" dirty="0" smtClean="0">
                <a:latin typeface="TimesNewRomanPSMT"/>
              </a:rPr>
              <a:t>dopamine</a:t>
            </a:r>
            <a:r>
              <a:rPr lang="tr-TR" sz="2400" dirty="0" smtClean="0">
                <a:latin typeface="TimesNewRomanPSMT"/>
              </a:rPr>
              <a:t>)</a:t>
            </a:r>
            <a:r>
              <a:rPr lang="tr-TR" sz="2400" dirty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into </a:t>
            </a:r>
            <a:r>
              <a:rPr lang="en-US" sz="2400" dirty="0">
                <a:latin typeface="TimesNewRomanPSMT"/>
              </a:rPr>
              <a:t>inactive products</a:t>
            </a:r>
            <a:r>
              <a:rPr lang="en-US" sz="2400" dirty="0" smtClean="0">
                <a:latin typeface="TimesNewRomanPSMT"/>
              </a:rPr>
              <a:t>.</a:t>
            </a:r>
            <a:endParaRPr lang="tr-TR" sz="2400" dirty="0" smtClean="0">
              <a:latin typeface="TimesNewRomanPSMT"/>
            </a:endParaRPr>
          </a:p>
          <a:p>
            <a:pPr algn="l"/>
            <a:endParaRPr lang="tr-TR" sz="2400" dirty="0">
              <a:latin typeface="TimesNewRomanPSMT"/>
            </a:endParaRPr>
          </a:p>
          <a:p>
            <a:pPr algn="l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91512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" y="3048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400" dirty="0">
                <a:solidFill>
                  <a:srgbClr val="C00000"/>
                </a:solidFill>
              </a:rPr>
              <a:t>MAO </a:t>
            </a:r>
            <a:r>
              <a:rPr lang="tr-TR" sz="2400" dirty="0" err="1">
                <a:solidFill>
                  <a:srgbClr val="C00000"/>
                </a:solidFill>
              </a:rPr>
              <a:t>Inhibitors</a:t>
            </a:r>
            <a:endParaRPr lang="tr-TR" sz="2400" dirty="0">
              <a:solidFill>
                <a:srgbClr val="C00000"/>
              </a:solidFill>
            </a:endParaRPr>
          </a:p>
          <a:p>
            <a:pPr algn="l"/>
            <a:endParaRPr lang="tr-TR" sz="2400" dirty="0" smtClean="0">
              <a:latin typeface="TimesNewRomanPSMT"/>
            </a:endParaRPr>
          </a:p>
          <a:p>
            <a:pPr algn="l"/>
            <a:r>
              <a:rPr lang="tr-TR" sz="2400" dirty="0" err="1" smtClean="0">
                <a:latin typeface="TimesNewRomanPSMT"/>
              </a:rPr>
              <a:t>In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tr-TR" sz="2400" dirty="0" err="1">
                <a:latin typeface="TimesNewRomanPSMT"/>
              </a:rPr>
              <a:t>the</a:t>
            </a:r>
            <a:r>
              <a:rPr lang="tr-TR" sz="2400" dirty="0">
                <a:latin typeface="TimesNewRomanPSMT"/>
              </a:rPr>
              <a:t> </a:t>
            </a:r>
            <a:r>
              <a:rPr lang="tr-TR" sz="2400" dirty="0" err="1" smtClean="0">
                <a:latin typeface="TimesNewRomanPSMT"/>
              </a:rPr>
              <a:t>liver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and </a:t>
            </a:r>
            <a:r>
              <a:rPr lang="en-US" sz="2400" dirty="0">
                <a:latin typeface="TimesNewRomanPSMT"/>
              </a:rPr>
              <a:t>intestine, MAO serves to inactivate tyramine and </a:t>
            </a:r>
            <a:r>
              <a:rPr lang="en-US" sz="2400" dirty="0" smtClean="0">
                <a:latin typeface="TimesNewRomanPSMT"/>
              </a:rPr>
              <a:t>other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tr-TR" sz="2400" dirty="0" err="1" smtClean="0">
                <a:latin typeface="TimesNewRomanPSMT"/>
              </a:rPr>
              <a:t>biogenic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tr-TR" sz="2400" dirty="0" err="1">
                <a:latin typeface="TimesNewRomanPSMT"/>
              </a:rPr>
              <a:t>amines</a:t>
            </a:r>
            <a:r>
              <a:rPr lang="tr-TR" sz="2400" dirty="0">
                <a:latin typeface="TimesNewRomanPSMT"/>
              </a:rPr>
              <a:t> in </a:t>
            </a:r>
            <a:r>
              <a:rPr lang="tr-TR" sz="2400" dirty="0" err="1">
                <a:latin typeface="TimesNewRomanPSMT"/>
              </a:rPr>
              <a:t>food</a:t>
            </a:r>
            <a:r>
              <a:rPr lang="tr-TR" sz="2400" dirty="0" smtClean="0">
                <a:latin typeface="TimesNewRomanPSMT"/>
              </a:rPr>
              <a:t>.</a:t>
            </a:r>
          </a:p>
          <a:p>
            <a:pPr algn="l"/>
            <a:endParaRPr lang="tr-TR" sz="2400" dirty="0">
              <a:latin typeface="TimesNewRomanPSMT"/>
            </a:endParaRPr>
          </a:p>
          <a:p>
            <a:pPr algn="l"/>
            <a:r>
              <a:rPr lang="en-US" sz="2400" dirty="0"/>
              <a:t>The body has two forms of MAO, named MAO-A and</a:t>
            </a:r>
          </a:p>
          <a:p>
            <a:pPr algn="l"/>
            <a:r>
              <a:rPr lang="en-US" sz="2400" dirty="0"/>
              <a:t>MAO-B. In the brain, MAO-A inactivates NE and 5-HT,</a:t>
            </a:r>
          </a:p>
          <a:p>
            <a:pPr algn="l"/>
            <a:r>
              <a:rPr lang="en-US" sz="2400" dirty="0"/>
              <a:t>whereas MAO-B inactivates dopamine. </a:t>
            </a:r>
            <a:endParaRPr lang="tr-TR" sz="2400" dirty="0" smtClean="0"/>
          </a:p>
          <a:p>
            <a:pPr algn="l"/>
            <a:endParaRPr lang="tr-TR" sz="2400" dirty="0" smtClean="0"/>
          </a:p>
          <a:p>
            <a:pPr algn="l"/>
            <a:r>
              <a:rPr lang="en-US" sz="2400" dirty="0" smtClean="0"/>
              <a:t>In </a:t>
            </a:r>
            <a:r>
              <a:rPr lang="en-US" sz="2400" dirty="0"/>
              <a:t>the intestine </a:t>
            </a:r>
            <a:r>
              <a:rPr lang="en-US" sz="2400" dirty="0" smtClean="0"/>
              <a:t>and</a:t>
            </a:r>
            <a:r>
              <a:rPr lang="tr-TR" sz="2400" dirty="0" smtClean="0"/>
              <a:t> </a:t>
            </a:r>
            <a:r>
              <a:rPr lang="en-US" sz="2400" dirty="0" smtClean="0"/>
              <a:t>liver</a:t>
            </a:r>
            <a:r>
              <a:rPr lang="en-US" sz="2400" dirty="0"/>
              <a:t>, MAO-A acts on dietary tyramine and other compounds.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233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"/>
          <p:cNvSpPr txBox="1">
            <a:spLocks/>
          </p:cNvSpPr>
          <p:nvPr/>
        </p:nvSpPr>
        <p:spPr>
          <a:xfrm>
            <a:off x="246500" y="1027734"/>
            <a:ext cx="6405426" cy="567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506"/>
            <a:ext cx="3504369" cy="1642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35" t="1523" r="2992" b="1542"/>
          <a:stretch/>
        </p:blipFill>
        <p:spPr>
          <a:xfrm>
            <a:off x="4482" y="2494990"/>
            <a:ext cx="2254828" cy="3106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22" t="1868" r="3112" b="1484"/>
          <a:stretch/>
        </p:blipFill>
        <p:spPr>
          <a:xfrm>
            <a:off x="2362200" y="2506159"/>
            <a:ext cx="2421808" cy="310681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0" y="366014"/>
            <a:ext cx="5436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800" dirty="0" smtClean="0">
                <a:solidFill>
                  <a:srgbClr val="C00000"/>
                </a:solidFill>
              </a:rPr>
              <a:t>MAO </a:t>
            </a:r>
            <a:r>
              <a:rPr lang="tr-TR" sz="2800" dirty="0" err="1" smtClean="0">
                <a:solidFill>
                  <a:srgbClr val="C00000"/>
                </a:solidFill>
              </a:rPr>
              <a:t>Inhibitors</a:t>
            </a:r>
            <a:endParaRPr lang="tr-TR" sz="2800" dirty="0" smtClean="0">
              <a:solidFill>
                <a:srgbClr val="C00000"/>
              </a:solidFill>
            </a:endParaRPr>
          </a:p>
          <a:p>
            <a:pPr algn="l"/>
            <a:r>
              <a:rPr lang="en-US" sz="2000" dirty="0" smtClean="0"/>
              <a:t>MAOIs </a:t>
            </a:r>
            <a:r>
              <a:rPr lang="en-US" sz="2000" dirty="0"/>
              <a:t>increase neuronal stores of NE and </a:t>
            </a:r>
            <a:endParaRPr lang="tr-TR" sz="2000" dirty="0" smtClean="0"/>
          </a:p>
          <a:p>
            <a:pPr algn="l"/>
            <a:r>
              <a:rPr lang="en-US" sz="2000" dirty="0" smtClean="0"/>
              <a:t>5-HT</a:t>
            </a:r>
            <a:r>
              <a:rPr lang="en-US" sz="2000" dirty="0"/>
              <a:t>, and thereby intensify transmission at noradrenergic and serotonergic synapses.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784008" y="26359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000" dirty="0"/>
              <a:t>MAOIs are as effective as SSRIs </a:t>
            </a:r>
            <a:endParaRPr lang="tr-TR" sz="2000" dirty="0" smtClean="0"/>
          </a:p>
          <a:p>
            <a:pPr algn="l"/>
            <a:r>
              <a:rPr lang="en-US" sz="2000" dirty="0" smtClean="0"/>
              <a:t>and </a:t>
            </a:r>
            <a:r>
              <a:rPr lang="en-US" sz="2000" dirty="0"/>
              <a:t>TCAs, but are potentially more hazardous.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MAOIs are first-choice drugs only </a:t>
            </a:r>
            <a:endParaRPr lang="tr-TR" sz="2000" dirty="0" smtClean="0"/>
          </a:p>
          <a:p>
            <a:pPr algn="l"/>
            <a:r>
              <a:rPr lang="en-US" sz="2000" dirty="0" smtClean="0"/>
              <a:t>for </a:t>
            </a:r>
            <a:r>
              <a:rPr lang="en-US" sz="2000" dirty="0"/>
              <a:t>patients with atypical depression.</a:t>
            </a:r>
          </a:p>
        </p:txBody>
      </p:sp>
    </p:spTree>
    <p:extLst>
      <p:ext uri="{BB962C8B-B14F-4D97-AF65-F5344CB8AC3E}">
        <p14:creationId xmlns:p14="http://schemas.microsoft.com/office/powerpoint/2010/main" val="5310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5334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TimesNewRomanPSMT"/>
              </a:rPr>
              <a:t>All of the MAOIs used for depression are </a:t>
            </a:r>
            <a:r>
              <a:rPr lang="en-US" sz="2400" i="1" dirty="0">
                <a:latin typeface="TimesNewRomanPS-ItalicMT"/>
              </a:rPr>
              <a:t>nonselective. </a:t>
            </a:r>
            <a:endParaRPr lang="tr-TR" sz="2400" i="1" dirty="0" smtClean="0">
              <a:latin typeface="TimesNewRomanPS-ItalicMT"/>
            </a:endParaRPr>
          </a:p>
          <a:p>
            <a:pPr algn="l"/>
            <a:r>
              <a:rPr lang="en-US" sz="2400" dirty="0" smtClean="0">
                <a:latin typeface="TimesNewRomanPSMT"/>
              </a:rPr>
              <a:t>That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is</a:t>
            </a:r>
            <a:r>
              <a:rPr lang="en-US" sz="2400" dirty="0">
                <a:latin typeface="TimesNewRomanPSMT"/>
              </a:rPr>
              <a:t>, at </a:t>
            </a:r>
            <a:r>
              <a:rPr lang="en-US" sz="2400" i="1" dirty="0">
                <a:latin typeface="TimesNewRomanPS-ItalicMT"/>
              </a:rPr>
              <a:t>therapeutic </a:t>
            </a:r>
            <a:r>
              <a:rPr lang="en-US" sz="2400" dirty="0">
                <a:latin typeface="TimesNewRomanPSMT"/>
              </a:rPr>
              <a:t>doses, they inhibit both MAO-A and MAO-B</a:t>
            </a:r>
            <a:r>
              <a:rPr lang="en-US" sz="2400" dirty="0" smtClean="0">
                <a:latin typeface="TimesNewRomanPSMT"/>
              </a:rPr>
              <a:t>.</a:t>
            </a:r>
            <a:endParaRPr lang="tr-TR" sz="2400" dirty="0" smtClean="0">
              <a:latin typeface="TimesNewRomanPSMT"/>
            </a:endParaRPr>
          </a:p>
          <a:p>
            <a:pPr algn="l"/>
            <a:endParaRPr lang="en-US" sz="2400" dirty="0">
              <a:latin typeface="TimesNewRomanPSMT"/>
            </a:endParaRPr>
          </a:p>
          <a:p>
            <a:pPr algn="l"/>
            <a:r>
              <a:rPr lang="en-US" sz="2400" dirty="0">
                <a:latin typeface="TimesNewRomanPSMT"/>
              </a:rPr>
              <a:t>One agent—</a:t>
            </a:r>
            <a:r>
              <a:rPr lang="en-US" sz="2400" dirty="0" err="1">
                <a:latin typeface="TimesNewRomanPSMT"/>
              </a:rPr>
              <a:t>selegiline</a:t>
            </a:r>
            <a:r>
              <a:rPr lang="en-US" sz="2400" dirty="0">
                <a:latin typeface="TimesNewRomanPSMT"/>
              </a:rPr>
              <a:t> (used for depression </a:t>
            </a:r>
            <a:r>
              <a:rPr lang="en-US" sz="2400" i="1" dirty="0">
                <a:latin typeface="TimesNewRomanPS-ItalicMT"/>
              </a:rPr>
              <a:t>and </a:t>
            </a:r>
            <a:r>
              <a:rPr lang="en-US" sz="2400" dirty="0" smtClean="0">
                <a:latin typeface="TimesNewRomanPSMT"/>
              </a:rPr>
              <a:t>Parkinson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disease</a:t>
            </a:r>
            <a:r>
              <a:rPr lang="en-US" sz="2400" dirty="0">
                <a:latin typeface="TimesNewRomanPSMT"/>
              </a:rPr>
              <a:t>)—is selective for MAO-B at the low doses used </a:t>
            </a:r>
            <a:r>
              <a:rPr lang="en-US" sz="2400" dirty="0" smtClean="0">
                <a:latin typeface="TimesNewRomanPSMT"/>
              </a:rPr>
              <a:t>for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Parkinson </a:t>
            </a:r>
            <a:r>
              <a:rPr lang="en-US" sz="2400" dirty="0">
                <a:latin typeface="TimesNewRomanPSMT"/>
              </a:rPr>
              <a:t>disease, but is nonselective at the higher doses </a:t>
            </a:r>
            <a:r>
              <a:rPr lang="en-US" sz="2400" dirty="0" smtClean="0">
                <a:latin typeface="TimesNewRomanPSMT"/>
              </a:rPr>
              <a:t>used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tr-TR" sz="2400" dirty="0" err="1" smtClean="0">
                <a:latin typeface="TimesNewRomanPSMT"/>
              </a:rPr>
              <a:t>for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tr-TR" sz="2400" dirty="0" err="1">
                <a:latin typeface="TimesNewRomanPSMT"/>
              </a:rPr>
              <a:t>depression</a:t>
            </a:r>
            <a:r>
              <a:rPr lang="tr-TR" sz="2400" dirty="0">
                <a:latin typeface="TimesNewRomanPSMT"/>
              </a:rPr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7704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763000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Like </a:t>
            </a:r>
            <a:r>
              <a:rPr lang="en-US" sz="2800" dirty="0">
                <a:latin typeface="+mn-lt"/>
              </a:rPr>
              <a:t>SSRIs and SNRIs (and unlike TCAs), MAOIs </a:t>
            </a:r>
            <a:r>
              <a:rPr lang="en-US" sz="2800" dirty="0" smtClean="0">
                <a:latin typeface="+mn-lt"/>
              </a:rPr>
              <a:t>cause direct </a:t>
            </a:r>
            <a:r>
              <a:rPr lang="en-US" sz="2800" dirty="0">
                <a:latin typeface="+mn-lt"/>
              </a:rPr>
              <a:t>CNS </a:t>
            </a:r>
            <a:r>
              <a:rPr lang="en-US" sz="2800" dirty="0" smtClean="0">
                <a:latin typeface="+mn-lt"/>
              </a:rPr>
              <a:t>stimulation.</a:t>
            </a:r>
          </a:p>
          <a:p>
            <a:pPr algn="l"/>
            <a:endParaRPr lang="en-US" sz="2800" dirty="0" smtClean="0">
              <a:latin typeface="+mn-lt"/>
            </a:endParaRPr>
          </a:p>
          <a:p>
            <a:pPr algn="l"/>
            <a:r>
              <a:rPr lang="en-US" sz="2800" dirty="0" smtClean="0">
                <a:latin typeface="+mn-lt"/>
              </a:rPr>
              <a:t>Like </a:t>
            </a:r>
            <a:r>
              <a:rPr lang="en-US" sz="2800" dirty="0">
                <a:latin typeface="+mn-lt"/>
              </a:rPr>
              <a:t>TCAs (and unlike SSRIs or SNRIs), MAOIs </a:t>
            </a:r>
            <a:r>
              <a:rPr lang="en-US" sz="2800" dirty="0" smtClean="0">
                <a:latin typeface="+mn-lt"/>
              </a:rPr>
              <a:t>cause orthostatic </a:t>
            </a:r>
            <a:r>
              <a:rPr lang="en-US" sz="2800" dirty="0">
                <a:latin typeface="+mn-lt"/>
              </a:rPr>
              <a:t>hypotension</a:t>
            </a:r>
            <a:r>
              <a:rPr lang="en-US" sz="2800" dirty="0" smtClean="0">
                <a:latin typeface="+mn-lt"/>
              </a:rPr>
              <a:t>.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 smtClean="0">
                <a:latin typeface="+mn-lt"/>
              </a:rPr>
              <a:t>Patients </a:t>
            </a:r>
            <a:r>
              <a:rPr lang="en-US" sz="2800" dirty="0">
                <a:latin typeface="+mn-lt"/>
              </a:rPr>
              <a:t>taking MAOIs must not eat </a:t>
            </a:r>
            <a:r>
              <a:rPr lang="en-US" sz="2800" dirty="0" err="1">
                <a:latin typeface="+mn-lt"/>
              </a:rPr>
              <a:t>tyramine</a:t>
            </a:r>
            <a:r>
              <a:rPr lang="en-US" sz="2800" dirty="0">
                <a:latin typeface="+mn-lt"/>
              </a:rPr>
              <a:t>-rich foods</a:t>
            </a:r>
          </a:p>
          <a:p>
            <a:pPr algn="l"/>
            <a:r>
              <a:rPr lang="en-US" sz="2800" dirty="0" smtClean="0">
                <a:latin typeface="+mn-lt"/>
              </a:rPr>
              <a:t>      because </a:t>
            </a:r>
            <a:r>
              <a:rPr lang="en-US" sz="2800" dirty="0">
                <a:latin typeface="+mn-lt"/>
              </a:rPr>
              <a:t>hypertensive crisis can result. </a:t>
            </a:r>
            <a:endParaRPr lang="en-US" sz="2800" dirty="0" smtClean="0">
              <a:latin typeface="+mn-lt"/>
            </a:endParaRP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 smtClean="0">
                <a:latin typeface="+mn-lt"/>
              </a:rPr>
              <a:t>Hypertensive crisis can </a:t>
            </a:r>
            <a:r>
              <a:rPr lang="en-US" sz="2800" dirty="0">
                <a:latin typeface="+mn-lt"/>
              </a:rPr>
              <a:t>be treated with an IV vasodilator (e.g., sodium </a:t>
            </a:r>
            <a:r>
              <a:rPr lang="en-US" sz="2800" dirty="0" err="1">
                <a:latin typeface="+mn-lt"/>
              </a:rPr>
              <a:t>nitroprusside</a:t>
            </a:r>
            <a:r>
              <a:rPr lang="en-US" sz="2800" dirty="0" smtClean="0">
                <a:latin typeface="+mn-lt"/>
              </a:rPr>
              <a:t>, labetalol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phentolamine</a:t>
            </a:r>
            <a:r>
              <a:rPr lang="en-US" sz="2800" dirty="0">
                <a:latin typeface="+mn-lt"/>
              </a:rPr>
              <a:t>).</a:t>
            </a:r>
          </a:p>
          <a:p>
            <a:pPr algn="l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489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2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tr-TR" b="1" dirty="0" err="1" smtClean="0">
                <a:solidFill>
                  <a:srgbClr val="FF0000"/>
                </a:solidFill>
              </a:rPr>
              <a:t>Depression</a:t>
            </a:r>
            <a:endParaRPr lang="ms-MY" b="1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763000" cy="55626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For </a:t>
            </a:r>
            <a:r>
              <a:rPr lang="en-US" sz="2400" dirty="0">
                <a:solidFill>
                  <a:srgbClr val="00B050"/>
                </a:solidFill>
              </a:rPr>
              <a:t>a diagnosis to be made, </a:t>
            </a:r>
            <a:endParaRPr lang="tr-TR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Symptoms</a:t>
            </a:r>
            <a:r>
              <a:rPr lang="tr-TR" sz="2400" dirty="0" smtClean="0"/>
              <a:t> </a:t>
            </a:r>
            <a:r>
              <a:rPr lang="en-US" sz="2400" dirty="0" smtClean="0"/>
              <a:t>must </a:t>
            </a:r>
            <a:r>
              <a:rPr lang="en-US" sz="2400" dirty="0"/>
              <a:t>be present most of the day nearly every day for at </a:t>
            </a:r>
            <a:r>
              <a:rPr lang="en-US" sz="2400" dirty="0" smtClean="0"/>
              <a:t>least</a:t>
            </a:r>
            <a:r>
              <a:rPr lang="tr-TR" sz="2400" dirty="0" smtClean="0"/>
              <a:t> 2 </a:t>
            </a:r>
            <a:r>
              <a:rPr lang="tr-TR" sz="2400" dirty="0" err="1"/>
              <a:t>weeks</a:t>
            </a:r>
            <a:r>
              <a:rPr lang="tr-TR" sz="2400" dirty="0" smtClean="0"/>
              <a:t>.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would appear that some people are more </a:t>
            </a:r>
            <a:r>
              <a:rPr lang="en-US" sz="2400" dirty="0" smtClean="0"/>
              <a:t>vulnerable</a:t>
            </a:r>
            <a:r>
              <a:rPr lang="tr-TR" sz="2400" dirty="0" smtClean="0"/>
              <a:t> </a:t>
            </a:r>
            <a:r>
              <a:rPr lang="en-US" sz="2400" dirty="0" smtClean="0"/>
              <a:t>than </a:t>
            </a:r>
            <a:r>
              <a:rPr lang="en-US" sz="2400" dirty="0"/>
              <a:t>others. </a:t>
            </a:r>
            <a:endParaRPr lang="tr-TR" sz="2400" dirty="0" smtClean="0"/>
          </a:p>
          <a:p>
            <a:r>
              <a:rPr lang="en-US" sz="2400" dirty="0" smtClean="0"/>
              <a:t>Factors </a:t>
            </a:r>
            <a:r>
              <a:rPr lang="en-US" sz="2400" dirty="0"/>
              <a:t>that may contribute to </a:t>
            </a:r>
            <a:r>
              <a:rPr lang="en-US" sz="2400" dirty="0" smtClean="0"/>
              <a:t>vulnerability</a:t>
            </a:r>
            <a:r>
              <a:rPr lang="tr-TR" sz="2400" dirty="0" smtClean="0"/>
              <a:t> </a:t>
            </a:r>
            <a:r>
              <a:rPr lang="en-US" sz="2400" dirty="0" smtClean="0"/>
              <a:t>include </a:t>
            </a:r>
            <a:r>
              <a:rPr lang="en-US" sz="2400" dirty="0"/>
              <a:t>genetic heritage, a difficult childhood, and </a:t>
            </a:r>
            <a:r>
              <a:rPr lang="en-US" sz="2400" dirty="0" smtClean="0"/>
              <a:t>chronic</a:t>
            </a:r>
            <a:r>
              <a:rPr lang="tr-TR" sz="2400" dirty="0" smtClean="0"/>
              <a:t> </a:t>
            </a:r>
            <a:r>
              <a:rPr lang="tr-TR" sz="2400" dirty="0" err="1" smtClean="0"/>
              <a:t>low</a:t>
            </a:r>
            <a:r>
              <a:rPr lang="tr-TR" sz="2400" dirty="0" smtClean="0"/>
              <a:t> </a:t>
            </a:r>
            <a:r>
              <a:rPr lang="tr-TR" sz="2400" dirty="0"/>
              <a:t>self-</a:t>
            </a:r>
            <a:r>
              <a:rPr lang="tr-TR" sz="2400" dirty="0" err="1"/>
              <a:t>esteem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pPr marL="0" indent="0" algn="ctr">
              <a:buNone/>
            </a:pPr>
            <a:r>
              <a:rPr lang="tr-TR" sz="2400" dirty="0" err="1">
                <a:solidFill>
                  <a:srgbClr val="C00000"/>
                </a:solidFill>
              </a:rPr>
              <a:t>Depressive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episodes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are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dirty="0" err="1">
                <a:solidFill>
                  <a:srgbClr val="C00000"/>
                </a:solidFill>
              </a:rPr>
              <a:t>brought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on by stressful life events, such as bereavement, loss of a job,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or childbirth. </a:t>
            </a:r>
            <a:endParaRPr lang="tr-TR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4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8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752600"/>
            <a:ext cx="80772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MAOIs </a:t>
            </a:r>
            <a:r>
              <a:rPr lang="en-US" sz="2800" dirty="0">
                <a:latin typeface="+mn-lt"/>
              </a:rPr>
              <a:t>must not be combined with indirect-acting </a:t>
            </a:r>
            <a:r>
              <a:rPr lang="en-US" sz="2800" dirty="0" err="1" smtClean="0">
                <a:latin typeface="+mn-lt"/>
              </a:rPr>
              <a:t>sympathomimetics</a:t>
            </a:r>
            <a:r>
              <a:rPr lang="en-US" sz="2800" dirty="0" smtClean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e.g., amphetamine, cocaine) </a:t>
            </a:r>
            <a:r>
              <a:rPr lang="en-US" sz="2800" dirty="0" smtClean="0">
                <a:latin typeface="+mn-lt"/>
              </a:rPr>
              <a:t>because hypertensive </a:t>
            </a:r>
            <a:r>
              <a:rPr lang="en-US" sz="2800" dirty="0">
                <a:latin typeface="+mn-lt"/>
              </a:rPr>
              <a:t>crisis can </a:t>
            </a:r>
            <a:r>
              <a:rPr lang="en-US" sz="2800" dirty="0" smtClean="0">
                <a:latin typeface="+mn-lt"/>
              </a:rPr>
              <a:t>result.</a:t>
            </a:r>
          </a:p>
          <a:p>
            <a:pPr algn="l"/>
            <a:endParaRPr lang="en-US" sz="2800" dirty="0">
              <a:latin typeface="+mn-lt"/>
            </a:endParaRPr>
          </a:p>
          <a:p>
            <a:pPr algn="l"/>
            <a:r>
              <a:rPr lang="en-US" sz="2800" dirty="0" smtClean="0">
                <a:latin typeface="+mn-lt"/>
              </a:rPr>
              <a:t>MAOIs </a:t>
            </a:r>
            <a:r>
              <a:rPr lang="en-US" sz="2800" dirty="0">
                <a:latin typeface="+mn-lt"/>
              </a:rPr>
              <a:t>must not be combined with SSRIs, SNRIs, </a:t>
            </a:r>
            <a:r>
              <a:rPr lang="en-US" sz="2800" dirty="0" smtClean="0">
                <a:latin typeface="+mn-lt"/>
              </a:rPr>
              <a:t>or other </a:t>
            </a:r>
            <a:r>
              <a:rPr lang="en-US" sz="2800" dirty="0">
                <a:latin typeface="+mn-lt"/>
              </a:rPr>
              <a:t>serotonergic drugs because </a:t>
            </a:r>
            <a:r>
              <a:rPr lang="en-US" sz="2800" dirty="0" smtClean="0">
                <a:latin typeface="+mn-lt"/>
              </a:rPr>
              <a:t>serotonin   </a:t>
            </a:r>
            <a:r>
              <a:rPr lang="en-US" sz="2800" dirty="0">
                <a:latin typeface="+mn-lt"/>
              </a:rPr>
              <a:t>syndrome </a:t>
            </a:r>
            <a:r>
              <a:rPr lang="en-US" sz="2800" dirty="0" smtClean="0">
                <a:latin typeface="+mn-lt"/>
              </a:rPr>
              <a:t>could result</a:t>
            </a:r>
            <a:r>
              <a:rPr lang="en-US" sz="2800" dirty="0">
                <a:latin typeface="+mn-lt"/>
              </a:rPr>
              <a:t>.</a:t>
            </a:r>
          </a:p>
          <a:p>
            <a:pPr algn="l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876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"/>
          <p:cNvSpPr txBox="1">
            <a:spLocks/>
          </p:cNvSpPr>
          <p:nvPr/>
        </p:nvSpPr>
        <p:spPr>
          <a:xfrm>
            <a:off x="349432" y="1069562"/>
            <a:ext cx="8540568" cy="75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err="1" smtClean="0">
                <a:solidFill>
                  <a:schemeClr val="bg2">
                    <a:lumMod val="25000"/>
                  </a:schemeClr>
                </a:solidFill>
              </a:rPr>
              <a:t>Atypical</a:t>
            </a:r>
            <a:r>
              <a:rPr lang="tr-TR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bg2">
                    <a:lumMod val="25000"/>
                  </a:schemeClr>
                </a:solidFill>
              </a:rPr>
              <a:t>Antidepressants</a:t>
            </a:r>
            <a:r>
              <a:rPr lang="tr-TR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tr-T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37169"/>
            <a:ext cx="3327400" cy="219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328384"/>
            <a:ext cx="8569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Bupropion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latin typeface="TimesNewRomanPSMT"/>
              </a:rPr>
              <a:t>Bupropion </a:t>
            </a:r>
            <a:r>
              <a:rPr lang="en-US" sz="2400" dirty="0" smtClean="0">
                <a:latin typeface="TimesNewRomanPSMT"/>
              </a:rPr>
              <a:t>is </a:t>
            </a:r>
            <a:r>
              <a:rPr lang="en-US" sz="2400" dirty="0">
                <a:latin typeface="TimesNewRomanPSMT"/>
              </a:rPr>
              <a:t>a </a:t>
            </a:r>
            <a:r>
              <a:rPr lang="en-US" sz="2400" dirty="0" smtClean="0">
                <a:latin typeface="TimesNewRomanPSMT"/>
              </a:rPr>
              <a:t>unique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antidepressant </a:t>
            </a:r>
            <a:r>
              <a:rPr lang="en-US" sz="2400" dirty="0">
                <a:latin typeface="TimesNewRomanPSMT"/>
              </a:rPr>
              <a:t>similar in structure to amphetamine</a:t>
            </a:r>
            <a:r>
              <a:rPr lang="en-US" sz="2400" dirty="0" smtClean="0">
                <a:latin typeface="TimesNewRomanPSMT"/>
              </a:rPr>
              <a:t>.</a:t>
            </a:r>
            <a:endParaRPr lang="tr-TR" sz="2400" dirty="0" smtClean="0">
              <a:latin typeface="TimesNewRomanPSMT"/>
            </a:endParaRPr>
          </a:p>
          <a:p>
            <a:pPr algn="l"/>
            <a:endParaRPr lang="tr-TR" sz="2400" b="1" dirty="0" smtClean="0">
              <a:solidFill>
                <a:srgbClr val="FF0000"/>
              </a:solidFill>
              <a:latin typeface="TimesNewRomanPSMT"/>
            </a:endParaRPr>
          </a:p>
          <a:p>
            <a:pPr algn="l"/>
            <a:r>
              <a:rPr lang="tr-TR" sz="2400" dirty="0" err="1" smtClean="0">
                <a:latin typeface="TimesNewRomanPSMT"/>
              </a:rPr>
              <a:t>It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has </a:t>
            </a:r>
            <a:r>
              <a:rPr lang="en-US" sz="2400" dirty="0">
                <a:latin typeface="TimesNewRomanPSMT"/>
              </a:rPr>
              <a:t>stimulant actions and </a:t>
            </a:r>
            <a:r>
              <a:rPr lang="en-US" sz="2400" dirty="0" smtClean="0">
                <a:latin typeface="TimesNewRomanPSMT"/>
              </a:rPr>
              <a:t>suppresses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tr-TR" sz="2400" dirty="0" err="1" smtClean="0">
                <a:latin typeface="TimesNewRomanPSMT"/>
              </a:rPr>
              <a:t>appetite</a:t>
            </a:r>
            <a:r>
              <a:rPr lang="tr-TR" sz="2400" dirty="0" smtClean="0">
                <a:latin typeface="TimesNewRomanPSMT"/>
              </a:rPr>
              <a:t>.</a:t>
            </a:r>
          </a:p>
          <a:p>
            <a:pPr algn="l"/>
            <a:endParaRPr lang="tr-TR" sz="2400" b="1" dirty="0">
              <a:solidFill>
                <a:srgbClr val="FF0000"/>
              </a:solidFill>
              <a:latin typeface="TimesNewRomanPSMT"/>
            </a:endParaRPr>
          </a:p>
          <a:p>
            <a:pPr algn="l"/>
            <a:r>
              <a:rPr lang="tr-TR" sz="2400" dirty="0" err="1" smtClean="0"/>
              <a:t>It’s</a:t>
            </a:r>
            <a:r>
              <a:rPr lang="tr-TR" sz="2400" dirty="0" smtClean="0"/>
              <a:t> </a:t>
            </a:r>
            <a:r>
              <a:rPr lang="tr-TR" sz="2400" dirty="0" err="1" smtClean="0"/>
              <a:t>mechanism</a:t>
            </a:r>
            <a:r>
              <a:rPr lang="tr-TR" sz="2400" dirty="0" smtClean="0"/>
              <a:t> </a:t>
            </a:r>
            <a:r>
              <a:rPr lang="en-US" sz="2400" dirty="0" smtClean="0"/>
              <a:t>may </a:t>
            </a:r>
            <a:r>
              <a:rPr lang="en-US" sz="2400" dirty="0"/>
              <a:t>be related to blockade of dopamine and/or NE reuptake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l"/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2400" y="304800"/>
            <a:ext cx="8915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tr-TR" dirty="0" smtClean="0">
              <a:latin typeface="TimesNewRomanPSMT"/>
            </a:endParaRP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Bupropion:</a:t>
            </a:r>
            <a:endParaRPr lang="tr-TR" sz="2800" b="1" dirty="0">
              <a:solidFill>
                <a:srgbClr val="FF0000"/>
              </a:solidFill>
            </a:endParaRPr>
          </a:p>
          <a:p>
            <a:pPr algn="l"/>
            <a:endParaRPr lang="tr-TR" sz="2400" dirty="0" smtClean="0">
              <a:latin typeface="TimesNewRomanPSMT"/>
            </a:endParaRPr>
          </a:p>
          <a:p>
            <a:pPr algn="l"/>
            <a:r>
              <a:rPr lang="en-US" sz="2400" dirty="0">
                <a:latin typeface="TimesNewRomanPSMT"/>
              </a:rPr>
              <a:t>In addition to its use in depression, bupropion</a:t>
            </a:r>
            <a:r>
              <a:rPr lang="tr-TR" sz="2400" dirty="0">
                <a:latin typeface="TimesNewRomanPSMT"/>
              </a:rPr>
              <a:t> </a:t>
            </a:r>
            <a:r>
              <a:rPr lang="en-US" sz="2400" dirty="0">
                <a:latin typeface="TimesNewRomanPSMT"/>
              </a:rPr>
              <a:t>is approved as an aid to</a:t>
            </a:r>
            <a:r>
              <a:rPr lang="tr-TR" sz="2400" dirty="0">
                <a:latin typeface="TimesNewRomanPSMT"/>
              </a:rPr>
              <a:t> </a:t>
            </a:r>
            <a:r>
              <a:rPr lang="tr-TR" sz="2400" dirty="0" err="1">
                <a:latin typeface="TimesNewRomanPSMT"/>
              </a:rPr>
              <a:t>quit</a:t>
            </a:r>
            <a:r>
              <a:rPr lang="tr-TR" sz="2400" dirty="0">
                <a:latin typeface="TimesNewRomanPSMT"/>
              </a:rPr>
              <a:t> </a:t>
            </a:r>
            <a:r>
              <a:rPr lang="tr-TR" sz="2400" dirty="0" err="1" smtClean="0">
                <a:latin typeface="TimesNewRomanPSMT"/>
              </a:rPr>
              <a:t>smoking</a:t>
            </a:r>
            <a:r>
              <a:rPr lang="tr-TR" sz="2400" dirty="0" smtClean="0">
                <a:latin typeface="TimesNewRomanPSMT"/>
              </a:rPr>
              <a:t>.</a:t>
            </a:r>
            <a:endParaRPr lang="en-US" sz="2100" b="1" dirty="0">
              <a:solidFill>
                <a:srgbClr val="FF0000"/>
              </a:solidFill>
            </a:endParaRPr>
          </a:p>
          <a:p>
            <a:pPr algn="l"/>
            <a:endParaRPr lang="tr-TR" sz="2400" dirty="0">
              <a:latin typeface="TimesNewRomanPSMT"/>
            </a:endParaRPr>
          </a:p>
          <a:p>
            <a:pPr algn="l"/>
            <a:endParaRPr lang="tr-TR" sz="2400" dirty="0" smtClean="0">
              <a:latin typeface="TimesNewRomanPSMT"/>
            </a:endParaRPr>
          </a:p>
          <a:p>
            <a:pPr algn="l"/>
            <a:r>
              <a:rPr lang="en-US" sz="2400" dirty="0" smtClean="0">
                <a:latin typeface="TimesNewRomanPSMT"/>
              </a:rPr>
              <a:t>The </a:t>
            </a:r>
            <a:r>
              <a:rPr lang="en-US" sz="2400" dirty="0">
                <a:latin typeface="TimesNewRomanPSMT"/>
              </a:rPr>
              <a:t>most common adverse effects are agitation, headache, </a:t>
            </a:r>
            <a:r>
              <a:rPr lang="en-US" sz="2400" dirty="0" smtClean="0">
                <a:latin typeface="TimesNewRomanPSMT"/>
              </a:rPr>
              <a:t>dry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mouth</a:t>
            </a:r>
            <a:r>
              <a:rPr lang="en-US" sz="2400" dirty="0">
                <a:latin typeface="TimesNewRomanPSMT"/>
              </a:rPr>
              <a:t>, constipation, weight loss, GI upset, dizziness, </a:t>
            </a:r>
            <a:r>
              <a:rPr lang="en-US" sz="2400" dirty="0" smtClean="0">
                <a:latin typeface="TimesNewRomanPSMT"/>
              </a:rPr>
              <a:t>tremor,</a:t>
            </a:r>
            <a:r>
              <a:rPr lang="tr-TR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insomnia</a:t>
            </a:r>
            <a:r>
              <a:rPr lang="en-US" sz="2400" dirty="0">
                <a:latin typeface="TimesNewRomanPSMT"/>
              </a:rPr>
              <a:t>, blurred vision, and tachycardia.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48048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"/>
          <p:cNvSpPr txBox="1">
            <a:spLocks/>
          </p:cNvSpPr>
          <p:nvPr/>
        </p:nvSpPr>
        <p:spPr>
          <a:xfrm>
            <a:off x="349432" y="1069562"/>
            <a:ext cx="8540568" cy="75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6" y="685800"/>
            <a:ext cx="911352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b="1" dirty="0" err="1" smtClean="0">
                <a:solidFill>
                  <a:srgbClr val="FF0000"/>
                </a:solidFill>
              </a:rPr>
              <a:t>Mirtazapin</a:t>
            </a:r>
            <a:r>
              <a:rPr lang="tr-TR" sz="2100" b="1" dirty="0" smtClean="0">
                <a:solidFill>
                  <a:srgbClr val="FF0000"/>
                </a:solidFill>
              </a:rPr>
              <a:t>e</a:t>
            </a:r>
            <a:r>
              <a:rPr lang="en-US" sz="2100" b="1" dirty="0" smtClean="0">
                <a:solidFill>
                  <a:srgbClr val="FF0000"/>
                </a:solidFill>
              </a:rPr>
              <a:t>:</a:t>
            </a:r>
            <a:endParaRPr lang="en-US" sz="2100" b="1" dirty="0">
              <a:solidFill>
                <a:srgbClr val="FF0000"/>
              </a:solidFill>
            </a:endParaRPr>
          </a:p>
          <a:p>
            <a:pPr algn="l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appear to result from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5-HT and NE. The mechanism is blockade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presynaptic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alpha2-adrenergic receptors that serve 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inhibi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tr-TR" sz="2000" dirty="0">
              <a:latin typeface="TimesNewRomanPSMT"/>
            </a:endParaRPr>
          </a:p>
          <a:p>
            <a:pPr algn="l"/>
            <a:r>
              <a:rPr lang="tr-TR" sz="2000" dirty="0" err="1" smtClean="0"/>
              <a:t>It</a:t>
            </a:r>
            <a:r>
              <a:rPr lang="tr-TR" sz="2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a powerful blocker of two serotonin receptor subtypes: </a:t>
            </a:r>
            <a:r>
              <a:rPr lang="en-US" sz="2000" dirty="0" smtClean="0"/>
              <a:t>5-HT2</a:t>
            </a:r>
            <a:endParaRPr lang="en-US" sz="2000" dirty="0"/>
          </a:p>
          <a:p>
            <a:pPr algn="l"/>
            <a:r>
              <a:rPr lang="en-US" sz="2000" dirty="0"/>
              <a:t>and 5-HT3. The contribution of this effect is unclear. </a:t>
            </a:r>
            <a:endParaRPr lang="tr-TR" sz="2000" dirty="0" smtClean="0"/>
          </a:p>
          <a:p>
            <a:pPr algn="l"/>
            <a:endParaRPr lang="tr-TR" sz="2000" dirty="0"/>
          </a:p>
          <a:p>
            <a:pPr algn="l"/>
            <a:r>
              <a:rPr lang="en-US" sz="2000" dirty="0" err="1" smtClean="0"/>
              <a:t>Mirtazapin</a:t>
            </a:r>
            <a:r>
              <a:rPr lang="tr-TR" sz="2000" dirty="0" smtClean="0"/>
              <a:t> </a:t>
            </a:r>
            <a:r>
              <a:rPr lang="en-US" sz="2000" dirty="0" smtClean="0"/>
              <a:t>blocks </a:t>
            </a:r>
            <a:r>
              <a:rPr lang="en-US" sz="2000" dirty="0"/>
              <a:t>histamine receptors and thus promotes sedation </a:t>
            </a:r>
            <a:r>
              <a:rPr lang="en-US" sz="2000" dirty="0" smtClean="0"/>
              <a:t>and</a:t>
            </a:r>
            <a:endParaRPr lang="en-US" sz="2000" dirty="0"/>
          </a:p>
          <a:p>
            <a:pPr algn="l"/>
            <a:r>
              <a:rPr lang="en-US" sz="2000" dirty="0"/>
              <a:t>weight gain. Antidepressant effects equal those of SSRIs </a:t>
            </a:r>
            <a:r>
              <a:rPr lang="en-US" sz="2000" dirty="0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may </a:t>
            </a:r>
            <a:r>
              <a:rPr lang="en-US" sz="2000" dirty="0"/>
              <a:t>develop faster. </a:t>
            </a:r>
            <a:endParaRPr lang="tr-TR" sz="2000" dirty="0" smtClean="0"/>
          </a:p>
          <a:p>
            <a:pPr algn="l"/>
            <a:endParaRPr lang="tr-TR" sz="2100" dirty="0"/>
          </a:p>
          <a:p>
            <a:pPr algn="l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560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3"/>
          <p:cNvSpPr txBox="1">
            <a:spLocks/>
          </p:cNvSpPr>
          <p:nvPr/>
        </p:nvSpPr>
        <p:spPr>
          <a:xfrm>
            <a:off x="1066800" y="2312044"/>
            <a:ext cx="8540568" cy="7560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811741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Trazodon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tr-TR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effective when used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ecause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its pronounced sedative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effects,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a helpful adjunct for patients with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antidepressant-induced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insomnia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100" dirty="0"/>
              <a:t>Common side effects are sedation, orthostatic hypotension, and nausea</a:t>
            </a:r>
            <a:r>
              <a:rPr lang="en-US" sz="2100" dirty="0" smtClean="0"/>
              <a:t>.</a:t>
            </a:r>
            <a:endParaRPr lang="tr-TR" sz="2100" dirty="0" smtClean="0"/>
          </a:p>
          <a:p>
            <a:pPr algn="l"/>
            <a:endParaRPr lang="tr-TR" sz="2100" dirty="0"/>
          </a:p>
          <a:p>
            <a:pPr algn="l"/>
            <a:r>
              <a:rPr lang="en-US" sz="2100" dirty="0"/>
              <a:t>Trazodone can cause priapism (prolonged, painful erection</a:t>
            </a:r>
            <a:r>
              <a:rPr lang="en-US" sz="2100" dirty="0" smtClean="0"/>
              <a:t>).</a:t>
            </a:r>
            <a:endParaRPr lang="tr-TR" sz="2100" dirty="0" smtClean="0"/>
          </a:p>
          <a:p>
            <a:pPr algn="l"/>
            <a:endParaRPr lang="tr-TR" sz="2100" dirty="0" smtClean="0"/>
          </a:p>
          <a:p>
            <a:pPr algn="l"/>
            <a:r>
              <a:rPr lang="en-US" sz="2100" dirty="0" smtClean="0"/>
              <a:t>if </a:t>
            </a:r>
            <a:r>
              <a:rPr lang="en-US" sz="2100" dirty="0"/>
              <a:t>trazodone is combined with a </a:t>
            </a:r>
            <a:r>
              <a:rPr lang="en-US" sz="2100" dirty="0" smtClean="0"/>
              <a:t>strong</a:t>
            </a:r>
            <a:r>
              <a:rPr lang="tr-TR" sz="2100" dirty="0" smtClean="0"/>
              <a:t> </a:t>
            </a:r>
            <a:r>
              <a:rPr lang="en-US" sz="2100" dirty="0" smtClean="0"/>
              <a:t>CYP3A4 </a:t>
            </a:r>
            <a:r>
              <a:rPr lang="en-US" sz="2100" dirty="0"/>
              <a:t>inhibitor (e.g., ketoconazole, ritonavir), dosage of trazodone </a:t>
            </a:r>
            <a:r>
              <a:rPr lang="en-US" sz="2100" dirty="0" smtClean="0"/>
              <a:t>should</a:t>
            </a:r>
            <a:r>
              <a:rPr lang="tr-TR" sz="2100" dirty="0" smtClean="0"/>
              <a:t> </a:t>
            </a:r>
            <a:r>
              <a:rPr lang="en-US" sz="2100" dirty="0" smtClean="0"/>
              <a:t>be </a:t>
            </a:r>
            <a:r>
              <a:rPr lang="en-US" sz="2100" dirty="0"/>
              <a:t>reduced.</a:t>
            </a:r>
          </a:p>
        </p:txBody>
      </p:sp>
    </p:spTree>
    <p:extLst>
      <p:ext uri="{BB962C8B-B14F-4D97-AF65-F5344CB8AC3E}">
        <p14:creationId xmlns:p14="http://schemas.microsoft.com/office/powerpoint/2010/main" val="8990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99420"/>
            <a:ext cx="4343400" cy="60023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52599" y="76200"/>
            <a:ext cx="457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Monoamin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pot</a:t>
            </a:r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</a:rPr>
              <a:t>hsis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2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93040"/>
            <a:ext cx="9067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tr-TR" sz="2800" dirty="0" err="1">
                <a:latin typeface="+mn-lt"/>
              </a:rPr>
              <a:t>Depression</a:t>
            </a:r>
            <a:r>
              <a:rPr lang="tr-TR" sz="2800" dirty="0">
                <a:latin typeface="+mn-lt"/>
              </a:rPr>
              <a:t> can be </a:t>
            </a:r>
            <a:r>
              <a:rPr lang="tr-TR" sz="2800" dirty="0" err="1">
                <a:latin typeface="+mn-lt"/>
              </a:rPr>
              <a:t>treated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with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three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major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modalities</a:t>
            </a:r>
            <a:r>
              <a:rPr lang="tr-TR" sz="2800" dirty="0">
                <a:latin typeface="+mn-lt"/>
              </a:rPr>
              <a:t>: </a:t>
            </a:r>
            <a:endParaRPr lang="tr-TR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(1)</a:t>
            </a:r>
            <a:r>
              <a:rPr lang="tr-TR" sz="2800" dirty="0" err="1" smtClean="0">
                <a:latin typeface="+mn-lt"/>
              </a:rPr>
              <a:t>pharmacotherapy</a:t>
            </a:r>
            <a:r>
              <a:rPr lang="tr-TR" sz="2800" dirty="0">
                <a:latin typeface="+mn-lt"/>
              </a:rPr>
              <a:t>, </a:t>
            </a:r>
            <a:endParaRPr lang="tr-TR" sz="2800" dirty="0" smtClean="0">
              <a:latin typeface="+mn-lt"/>
            </a:endParaRPr>
          </a:p>
          <a:p>
            <a:pPr algn="l"/>
            <a:endParaRPr lang="tr-TR" sz="2800" dirty="0" smtClean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(</a:t>
            </a:r>
            <a:r>
              <a:rPr lang="tr-TR" sz="2800" dirty="0">
                <a:latin typeface="+mn-lt"/>
              </a:rPr>
              <a:t>2) </a:t>
            </a:r>
            <a:r>
              <a:rPr lang="tr-TR" sz="2800" dirty="0" err="1">
                <a:latin typeface="+mn-lt"/>
              </a:rPr>
              <a:t>depression-specific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psychotherapy</a:t>
            </a:r>
            <a:r>
              <a:rPr lang="tr-TR" sz="2800" dirty="0">
                <a:latin typeface="+mn-lt"/>
              </a:rPr>
              <a:t> (</a:t>
            </a:r>
            <a:r>
              <a:rPr lang="tr-TR" sz="2800" dirty="0" err="1">
                <a:latin typeface="+mn-lt"/>
              </a:rPr>
              <a:t>e.g</a:t>
            </a:r>
            <a:r>
              <a:rPr lang="tr-TR" sz="2800" dirty="0">
                <a:latin typeface="+mn-lt"/>
              </a:rPr>
              <a:t>.,</a:t>
            </a:r>
          </a:p>
          <a:p>
            <a:pPr algn="l"/>
            <a:r>
              <a:rPr lang="tr-TR" sz="2800" dirty="0" err="1">
                <a:latin typeface="+mn-lt"/>
              </a:rPr>
              <a:t>cognitive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behavioral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therapy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or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interpersonal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psychotherapy</a:t>
            </a:r>
            <a:r>
              <a:rPr lang="tr-TR" sz="2800" dirty="0" smtClean="0">
                <a:latin typeface="+mn-lt"/>
              </a:rPr>
              <a:t>),</a:t>
            </a:r>
          </a:p>
          <a:p>
            <a:pPr algn="l"/>
            <a:endParaRPr lang="tr-TR" sz="2800" dirty="0">
              <a:latin typeface="+mn-lt"/>
            </a:endParaRPr>
          </a:p>
          <a:p>
            <a:pPr algn="l"/>
            <a:r>
              <a:rPr lang="tr-TR" sz="2800" dirty="0" smtClean="0">
                <a:latin typeface="+mn-lt"/>
              </a:rPr>
              <a:t> </a:t>
            </a:r>
            <a:r>
              <a:rPr lang="tr-TR" sz="2800" dirty="0">
                <a:latin typeface="+mn-lt"/>
              </a:rPr>
              <a:t>(3) </a:t>
            </a:r>
            <a:r>
              <a:rPr lang="tr-TR" sz="2800" dirty="0" err="1">
                <a:latin typeface="+mn-lt"/>
              </a:rPr>
              <a:t>somatic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therapies</a:t>
            </a:r>
            <a:r>
              <a:rPr lang="tr-TR" sz="2800" dirty="0">
                <a:latin typeface="+mn-lt"/>
              </a:rPr>
              <a:t>, </a:t>
            </a:r>
            <a:r>
              <a:rPr lang="tr-TR" sz="2800" dirty="0" err="1">
                <a:latin typeface="+mn-lt"/>
              </a:rPr>
              <a:t>such</a:t>
            </a:r>
            <a:r>
              <a:rPr lang="tr-TR" sz="2800" dirty="0">
                <a:latin typeface="+mn-lt"/>
              </a:rPr>
              <a:t> as </a:t>
            </a:r>
            <a:r>
              <a:rPr lang="tr-TR" sz="2800" dirty="0" err="1">
                <a:latin typeface="+mn-lt"/>
              </a:rPr>
              <a:t>electroconvulsive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 smtClean="0">
                <a:latin typeface="+mn-lt"/>
              </a:rPr>
              <a:t>therapy</a:t>
            </a:r>
            <a:r>
              <a:rPr lang="tr-TR" sz="2800" dirty="0" smtClean="0">
                <a:latin typeface="+mn-lt"/>
              </a:rPr>
              <a:t> and </a:t>
            </a:r>
            <a:r>
              <a:rPr lang="tr-TR" sz="2800" dirty="0" err="1">
                <a:latin typeface="+mn-lt"/>
              </a:rPr>
              <a:t>transcranial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magnetic</a:t>
            </a:r>
            <a:r>
              <a:rPr lang="tr-TR" sz="2800" dirty="0">
                <a:latin typeface="+mn-lt"/>
              </a:rPr>
              <a:t> </a:t>
            </a:r>
            <a:r>
              <a:rPr lang="tr-TR" sz="2800" dirty="0" err="1">
                <a:latin typeface="+mn-lt"/>
              </a:rPr>
              <a:t>stimulation</a:t>
            </a:r>
            <a:r>
              <a:rPr lang="tr-TR" sz="2800" dirty="0">
                <a:latin typeface="+mn-lt"/>
              </a:rPr>
              <a:t>. </a:t>
            </a:r>
          </a:p>
          <a:p>
            <a:pPr algn="l"/>
            <a:endParaRPr lang="tr-TR" sz="2800" dirty="0" smtClean="0">
              <a:latin typeface="+mn-lt"/>
            </a:endParaRPr>
          </a:p>
          <a:p>
            <a:pPr algn="l"/>
            <a:r>
              <a:rPr lang="en-US" sz="2800" dirty="0">
                <a:solidFill>
                  <a:srgbClr val="C00000"/>
                </a:solidFill>
                <a:latin typeface="+mn-lt"/>
              </a:rPr>
              <a:t>For patients with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mild</a:t>
            </a:r>
            <a:r>
              <a:rPr lang="tr-TR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to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moderate depression, drug therapy and psychotherapy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can</a:t>
            </a:r>
            <a:r>
              <a:rPr lang="tr-TR" sz="2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be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equally effective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.</a:t>
            </a:r>
            <a:endParaRPr lang="tr-TR" sz="2800" dirty="0" smtClean="0">
              <a:solidFill>
                <a:srgbClr val="C00000"/>
              </a:solidFill>
              <a:latin typeface="+mn-lt"/>
            </a:endParaRPr>
          </a:p>
          <a:p>
            <a:pPr algn="l"/>
            <a:endParaRPr lang="tr-TR" sz="2800" dirty="0">
              <a:latin typeface="+mn-lt"/>
            </a:endParaRPr>
          </a:p>
          <a:p>
            <a:pPr algn="l"/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For those with more severe depression,</a:t>
            </a:r>
            <a:r>
              <a:rPr lang="tr-TR" sz="2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a combination of drug therapy and psychotherapy is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better</a:t>
            </a:r>
            <a:r>
              <a:rPr lang="tr-TR" sz="2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+mn-lt"/>
              </a:rPr>
              <a:t>than </a:t>
            </a:r>
            <a:r>
              <a:rPr lang="en-US" sz="2800" dirty="0">
                <a:solidFill>
                  <a:srgbClr val="00B050"/>
                </a:solidFill>
                <a:latin typeface="+mn-lt"/>
              </a:rPr>
              <a:t>either intervention alone.</a:t>
            </a:r>
            <a:endParaRPr lang="tr-TR" sz="28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646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3"/>
            <a:ext cx="9220200" cy="68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-1" r="1814"/>
          <a:stretch/>
        </p:blipFill>
        <p:spPr>
          <a:xfrm>
            <a:off x="474508" y="115336"/>
            <a:ext cx="3713771" cy="598066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-1" r="1814" b="1567"/>
          <a:stretch/>
        </p:blipFill>
        <p:spPr>
          <a:xfrm>
            <a:off x="4495799" y="457200"/>
            <a:ext cx="4233457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1096"/>
            <a:ext cx="7620000" cy="66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239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BASIC CONSIDERATION</a:t>
            </a:r>
            <a:r>
              <a:rPr lang="tr-TR" dirty="0">
                <a:solidFill>
                  <a:srgbClr val="C00000"/>
                </a:solidFill>
              </a:rPr>
              <a:t>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724400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antidepressants appear equally effective. </a:t>
            </a:r>
            <a:endParaRPr lang="en-US" dirty="0" smtClean="0"/>
          </a:p>
          <a:p>
            <a:r>
              <a:rPr lang="en-US" dirty="0" smtClean="0"/>
              <a:t>Differences</a:t>
            </a:r>
            <a:r>
              <a:rPr lang="en-US" dirty="0"/>
              <a:t> </a:t>
            </a:r>
            <a:r>
              <a:rPr lang="en-US" dirty="0" smtClean="0"/>
              <a:t>relate </a:t>
            </a:r>
            <a:r>
              <a:rPr lang="en-US" dirty="0"/>
              <a:t>primarily to side effects, drug interactions, and cost.</a:t>
            </a:r>
          </a:p>
          <a:p>
            <a:r>
              <a:rPr lang="en-US" dirty="0" smtClean="0"/>
              <a:t>Therapeutic </a:t>
            </a:r>
            <a:r>
              <a:rPr lang="en-US" dirty="0"/>
              <a:t>responses to antidepressants develop </a:t>
            </a:r>
            <a:r>
              <a:rPr lang="en-US" dirty="0" smtClean="0"/>
              <a:t>slowly. Initial </a:t>
            </a:r>
            <a:r>
              <a:rPr lang="en-US" dirty="0"/>
              <a:t>responses develop in 1 to 3 weeks. </a:t>
            </a:r>
            <a:r>
              <a:rPr lang="en-US" dirty="0" smtClean="0"/>
              <a:t>Maximal responses </a:t>
            </a:r>
            <a:r>
              <a:rPr lang="en-US" dirty="0"/>
              <a:t>may not be seen until 12 weeks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Antidepressant </a:t>
            </a:r>
            <a:r>
              <a:rPr lang="en-US" dirty="0"/>
              <a:t>therapy should continue for 4 to 9 </a:t>
            </a:r>
            <a:r>
              <a:rPr lang="en-US" dirty="0" smtClean="0"/>
              <a:t>months after </a:t>
            </a:r>
            <a:r>
              <a:rPr lang="en-US" dirty="0"/>
              <a:t>symptoms resolve.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16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4661</TotalTime>
  <Words>1407</Words>
  <Application>Microsoft Office PowerPoint</Application>
  <PresentationFormat>Ekran Gösterisi (4:3)</PresentationFormat>
  <Paragraphs>157</Paragraphs>
  <Slides>35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TimesNewRomanPS-ItalicMT</vt:lpstr>
      <vt:lpstr>TimesNewRomanPSMT</vt:lpstr>
      <vt:lpstr>Office Theme</vt:lpstr>
      <vt:lpstr>Antidepressants</vt:lpstr>
      <vt:lpstr>CLINICAL FEATURES</vt:lpstr>
      <vt:lpstr>Depression</vt:lpstr>
      <vt:lpstr>PowerPoint Sunusu</vt:lpstr>
      <vt:lpstr>PowerPoint Sunusu</vt:lpstr>
      <vt:lpstr>PowerPoint Sunusu</vt:lpstr>
      <vt:lpstr>PowerPoint Sunusu</vt:lpstr>
      <vt:lpstr>PowerPoint Sunusu</vt:lpstr>
      <vt:lpstr>BASIC CONSIDERATIONs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Parkinsonism</dc:title>
  <dc:creator>saad</dc:creator>
  <cp:lastModifiedBy>Işıl Özakca</cp:lastModifiedBy>
  <cp:revision>348</cp:revision>
  <dcterms:created xsi:type="dcterms:W3CDTF">2006-08-16T00:00:00Z</dcterms:created>
  <dcterms:modified xsi:type="dcterms:W3CDTF">2020-12-21T12:34:26Z</dcterms:modified>
</cp:coreProperties>
</file>