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4"/>
  </p:notesMasterIdLst>
  <p:sldIdLst>
    <p:sldId id="256" r:id="rId2"/>
    <p:sldId id="257" r:id="rId3"/>
    <p:sldId id="315" r:id="rId4"/>
    <p:sldId id="260" r:id="rId5"/>
    <p:sldId id="262" r:id="rId6"/>
    <p:sldId id="264" r:id="rId7"/>
    <p:sldId id="282" r:id="rId8"/>
    <p:sldId id="285" r:id="rId9"/>
    <p:sldId id="289" r:id="rId10"/>
    <p:sldId id="290" r:id="rId11"/>
    <p:sldId id="310" r:id="rId12"/>
    <p:sldId id="311" r:id="rId13"/>
    <p:sldId id="313" r:id="rId14"/>
    <p:sldId id="329" r:id="rId15"/>
    <p:sldId id="330" r:id="rId16"/>
    <p:sldId id="331" r:id="rId17"/>
    <p:sldId id="334" r:id="rId18"/>
    <p:sldId id="335" r:id="rId19"/>
    <p:sldId id="336" r:id="rId20"/>
    <p:sldId id="342" r:id="rId21"/>
    <p:sldId id="344" r:id="rId22"/>
    <p:sldId id="345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425892-0992-44F9-BD1B-7401985F9AB8}" type="datetimeFigureOut">
              <a:rPr lang="tr-TR" smtClean="0"/>
              <a:t>23.05.2018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A035F4-DEB0-4746-9845-C5038EA4FE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0229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0C13-0EA4-4224-B3CA-577A49D1CD73}" type="datetime1">
              <a:rPr lang="tr-TR" smtClean="0"/>
              <a:t>23.05.2018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2888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596EC-6084-4D23-A33A-607D73446E8C}" type="datetime1">
              <a:rPr lang="tr-TR" smtClean="0"/>
              <a:t>23.05.2018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434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DAB28-A10B-49C0-A3E5-4D083EF2A96B}" type="datetime1">
              <a:rPr lang="tr-TR" smtClean="0"/>
              <a:t>23.05.2018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9029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648D3-B0F4-472F-8289-4352FF3476D4}" type="datetime1">
              <a:rPr lang="tr-TR" smtClean="0"/>
              <a:t>23.05.2018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7503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E0510-71D4-4EF1-89F0-32F9EE813CF7}" type="datetime1">
              <a:rPr lang="tr-TR" smtClean="0"/>
              <a:t>23.05.2018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969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DE03D-C74E-49F7-983F-331B109C4EE7}" type="datetime1">
              <a:rPr lang="tr-TR" smtClean="0"/>
              <a:t>23.05.2018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1962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EE8A-5AA5-413C-B668-29A7B61EA8EF}" type="datetime1">
              <a:rPr lang="tr-TR" smtClean="0"/>
              <a:t>23.05.2018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3567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E43EC-399B-452A-B7D4-9677E64C8622}" type="datetime1">
              <a:rPr lang="tr-TR" smtClean="0"/>
              <a:t>23.05.2018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277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36F25-BA47-436C-8647-1D1A6A1A4494}" type="datetime1">
              <a:rPr lang="tr-TR" smtClean="0"/>
              <a:t>23.05.2018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8382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00CF537-9DC4-41BD-BC66-5BC07DFC5430}" type="datetime1">
              <a:rPr lang="tr-TR" smtClean="0"/>
              <a:t>23.05.2018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F89DB6-215D-4EE5-BE5E-A17ACA9586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611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D3A7-BA9A-44FD-8B41-A70448B1C7CF}" type="datetime1">
              <a:rPr lang="tr-TR" smtClean="0"/>
              <a:t>23.05.2018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9862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CE842FF-9321-4F60-A281-8C164F5246D9}" type="datetime1">
              <a:rPr lang="tr-TR" smtClean="0"/>
              <a:t>23.05.2018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EF89DB6-215D-4EE5-BE5E-A17ACA9586E8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9173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TRANSTİBİAL PROTEZLER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Öğr</a:t>
            </a:r>
            <a:r>
              <a:rPr lang="tr-TR" dirty="0" smtClean="0"/>
              <a:t>. Gör. Seher </a:t>
            </a:r>
            <a:r>
              <a:rPr lang="tr-TR" dirty="0" err="1" smtClean="0"/>
              <a:t>erol</a:t>
            </a:r>
            <a:r>
              <a:rPr lang="tr-TR" smtClean="0"/>
              <a:t> çelik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662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716692"/>
            <a:ext cx="10058400" cy="5226542"/>
          </a:xfrm>
        </p:spPr>
        <p:txBody>
          <a:bodyPr>
            <a:normAutofit/>
          </a:bodyPr>
          <a:lstStyle/>
          <a:p>
            <a:r>
              <a:rPr lang="tr-TR" b="1" dirty="0"/>
              <a:t>PROTEZLERİNDE SÜSPANSİYON SİSTEMLERİ</a:t>
            </a:r>
          </a:p>
          <a:p>
            <a:r>
              <a:rPr lang="tr-TR" dirty="0"/>
              <a:t>1.	Klasik süspansiyon sistemleri</a:t>
            </a:r>
          </a:p>
          <a:p>
            <a:r>
              <a:rPr lang="tr-TR" dirty="0"/>
              <a:t>2.	</a:t>
            </a:r>
            <a:r>
              <a:rPr lang="tr-TR" dirty="0" err="1"/>
              <a:t>Pin</a:t>
            </a:r>
            <a:r>
              <a:rPr lang="tr-TR" dirty="0"/>
              <a:t> sistem</a:t>
            </a:r>
          </a:p>
          <a:p>
            <a:r>
              <a:rPr lang="tr-TR" dirty="0"/>
              <a:t>3.	Pasif vakum sistem</a:t>
            </a:r>
          </a:p>
          <a:p>
            <a:r>
              <a:rPr lang="tr-TR" dirty="0"/>
              <a:t>4.	Aktif vakum sistem</a:t>
            </a:r>
          </a:p>
          <a:p>
            <a:r>
              <a:rPr lang="tr-TR" dirty="0"/>
              <a:t>a)	Mekanik aktif vakum sistemleri</a:t>
            </a:r>
          </a:p>
          <a:p>
            <a:r>
              <a:rPr lang="tr-TR" dirty="0"/>
              <a:t>b)	Elektronik aktif vakum sistemleri</a:t>
            </a:r>
          </a:p>
          <a:p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6816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BALDIR PARÇASI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/>
              <a:t>Protezde </a:t>
            </a:r>
            <a:r>
              <a:rPr lang="tr-TR" sz="2400" b="1" dirty="0"/>
              <a:t>baldır kısmının fonksiyonları: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sz="2400" dirty="0"/>
              <a:t>Soket ve ayak ayak-bileği </a:t>
            </a:r>
            <a:r>
              <a:rPr lang="tr-TR" sz="2400" dirty="0" err="1"/>
              <a:t>ü</a:t>
            </a:r>
            <a:r>
              <a:rPr lang="tr-TR" sz="2400" dirty="0" err="1" smtClean="0"/>
              <a:t>niti</a:t>
            </a:r>
            <a:r>
              <a:rPr lang="tr-TR" sz="2400" dirty="0" smtClean="0"/>
              <a:t> </a:t>
            </a:r>
            <a:r>
              <a:rPr lang="tr-TR" sz="2400" dirty="0"/>
              <a:t>arasında sabit bir ilişki sağlamak,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sz="2400" dirty="0"/>
              <a:t>Soket </a:t>
            </a:r>
            <a:r>
              <a:rPr lang="tr-TR" sz="2400" dirty="0" smtClean="0"/>
              <a:t>tarafından </a:t>
            </a:r>
            <a:r>
              <a:rPr lang="tr-TR" sz="2400" dirty="0"/>
              <a:t>taşınan yükü </a:t>
            </a:r>
            <a:r>
              <a:rPr lang="tr-TR" sz="2400" dirty="0" smtClean="0"/>
              <a:t>ayak-</a:t>
            </a:r>
            <a:r>
              <a:rPr lang="tr-TR" sz="2400" dirty="0" err="1"/>
              <a:t>a</a:t>
            </a:r>
            <a:r>
              <a:rPr lang="tr-TR" sz="2400" dirty="0" err="1" smtClean="0"/>
              <a:t>yakbileğj</a:t>
            </a:r>
            <a:r>
              <a:rPr lang="tr-TR" sz="2400" dirty="0" smtClean="0"/>
              <a:t> </a:t>
            </a:r>
            <a:r>
              <a:rPr lang="tr-TR" sz="2400" dirty="0" err="1"/>
              <a:t>komponentine</a:t>
            </a:r>
            <a:r>
              <a:rPr lang="tr-TR" sz="2400" dirty="0"/>
              <a:t> ak­tarmak,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sz="2400" dirty="0"/>
              <a:t>Protez boyunun ayarlanmasına olanak vermek,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sz="2400" dirty="0"/>
              <a:t>Proteze estetik bir görünüm sağlamaktır.</a:t>
            </a:r>
          </a:p>
          <a:p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3570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EKSOSKELETAL BALDIR </a:t>
            </a:r>
            <a:r>
              <a:rPr lang="tr-TR" sz="3600" b="1" dirty="0" smtClean="0"/>
              <a:t>YAPISI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sz="2800" dirty="0" smtClean="0"/>
              <a:t>Protezde </a:t>
            </a:r>
            <a:r>
              <a:rPr lang="tr-TR" sz="2800" dirty="0"/>
              <a:t>ayak bileği takozu ile soketin alt ucunun arasında </a:t>
            </a:r>
            <a:r>
              <a:rPr lang="tr-TR" sz="2800" dirty="0" smtClean="0"/>
              <a:t>bulunan </a:t>
            </a:r>
            <a:r>
              <a:rPr lang="tr-TR" sz="2800" dirty="0"/>
              <a:t>kısım </a:t>
            </a:r>
            <a:r>
              <a:rPr lang="tr-TR" sz="2800" dirty="0" smtClean="0"/>
              <a:t>boştur veya köpük, ağaç </a:t>
            </a:r>
            <a:r>
              <a:rPr lang="tr-TR" sz="2800" dirty="0"/>
              <a:t>gibi malzemeler ile </a:t>
            </a:r>
            <a:r>
              <a:rPr lang="tr-TR" sz="2800" dirty="0" smtClean="0"/>
              <a:t>doldurulmuştur</a:t>
            </a:r>
            <a:r>
              <a:rPr lang="tr-TR" sz="2800" dirty="0"/>
              <a:t>. </a:t>
            </a:r>
            <a:endParaRPr lang="tr-TR" sz="2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tr-TR" sz="2800" dirty="0" smtClean="0"/>
              <a:t>Yük </a:t>
            </a:r>
            <a:r>
              <a:rPr lang="tr-TR" sz="2800" dirty="0"/>
              <a:t>baldır parçasının duvarlarından ayağa aktarılmaktadır. </a:t>
            </a:r>
            <a:endParaRPr lang="tr-TR" sz="2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tr-TR" sz="2800" dirty="0" smtClean="0"/>
              <a:t>Baldır </a:t>
            </a:r>
            <a:r>
              <a:rPr lang="tr-TR" sz="2800" dirty="0"/>
              <a:t>parçası, </a:t>
            </a:r>
            <a:r>
              <a:rPr lang="tr-TR" sz="2800" dirty="0" smtClean="0"/>
              <a:t>protezin </a:t>
            </a:r>
            <a:r>
              <a:rPr lang="tr-TR" sz="2800" dirty="0"/>
              <a:t>bitiş işleminde polyester veya akrilik reçine ile dökülerek tamamlanabildiği gibi, </a:t>
            </a:r>
            <a:r>
              <a:rPr lang="tr-TR" sz="2800" dirty="0" err="1"/>
              <a:t>polypropylenden</a:t>
            </a:r>
            <a:r>
              <a:rPr lang="tr-TR" sz="2800" dirty="0"/>
              <a:t> de oluşturulabilmektedir.</a:t>
            </a:r>
          </a:p>
          <a:p>
            <a:pPr>
              <a:buFont typeface="Wingdings" panose="05000000000000000000" pitchFamily="2" charset="2"/>
              <a:buChar char="q"/>
            </a:pPr>
            <a:endParaRPr lang="tr-TR" sz="280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8770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642085"/>
          </a:xfrm>
        </p:spPr>
        <p:txBody>
          <a:bodyPr/>
          <a:lstStyle/>
          <a:p>
            <a:r>
              <a:rPr lang="tr-TR" sz="3600" b="1" dirty="0"/>
              <a:t>ENDOSKELETAL BALDIR </a:t>
            </a:r>
            <a:r>
              <a:rPr lang="tr-TR" sz="3600" b="1" dirty="0" smtClean="0"/>
              <a:t>YAPISI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1513" y="1085850"/>
            <a:ext cx="10484167" cy="47832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sz="2400" dirty="0" smtClean="0"/>
              <a:t>Soket</a:t>
            </a:r>
            <a:r>
              <a:rPr lang="tr-TR" sz="2400" dirty="0"/>
              <a:t>, </a:t>
            </a:r>
            <a:r>
              <a:rPr lang="tr-TR" sz="2400" dirty="0" smtClean="0"/>
              <a:t>ayak-</a:t>
            </a:r>
            <a:r>
              <a:rPr lang="tr-TR" sz="2400" dirty="0" err="1" smtClean="0"/>
              <a:t>ayakbileği</a:t>
            </a:r>
            <a:r>
              <a:rPr lang="tr-TR" sz="2400" dirty="0" smtClean="0"/>
              <a:t> </a:t>
            </a:r>
            <a:r>
              <a:rPr lang="tr-TR" sz="2400" dirty="0" err="1"/>
              <a:t>ünitine</a:t>
            </a:r>
            <a:r>
              <a:rPr lang="tr-TR" sz="2400" dirty="0"/>
              <a:t> metal veya plastik bir tüp aracılığı ile bağlanmaktadır </a:t>
            </a:r>
            <a:endParaRPr lang="tr-TR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tr-TR" sz="2400" dirty="0" smtClean="0"/>
              <a:t>Kalıcı </a:t>
            </a:r>
            <a:r>
              <a:rPr lang="tr-TR" sz="2400" dirty="0"/>
              <a:t>protezde bu tüp (</a:t>
            </a:r>
            <a:r>
              <a:rPr lang="tr-TR" sz="2400" dirty="0" err="1"/>
              <a:t>pylon</a:t>
            </a:r>
            <a:r>
              <a:rPr lang="tr-TR" sz="2400" dirty="0"/>
              <a:t>), sağlam bacağın ölçülerine göre şekillendirilmiş yumuşak </a:t>
            </a:r>
            <a:r>
              <a:rPr lang="tr-TR" sz="2400" dirty="0" smtClean="0"/>
              <a:t>köpük </a:t>
            </a:r>
            <a:r>
              <a:rPr lang="tr-TR" sz="2400" dirty="0"/>
              <a:t>(</a:t>
            </a:r>
            <a:r>
              <a:rPr lang="tr-TR" sz="2400" dirty="0" err="1"/>
              <a:t>foam</a:t>
            </a:r>
            <a:r>
              <a:rPr lang="tr-TR" sz="2400" dirty="0"/>
              <a:t>) ile kaplanır. </a:t>
            </a:r>
            <a:endParaRPr lang="tr-TR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tr-TR" sz="2400" dirty="0" err="1" smtClean="0"/>
              <a:t>Endoskeletal</a:t>
            </a:r>
            <a:r>
              <a:rPr lang="tr-TR" sz="2400" dirty="0" smtClean="0"/>
              <a:t> sistemler 2 gruba ayrılır:</a:t>
            </a:r>
          </a:p>
          <a:p>
            <a:pPr marL="628650" indent="-90488">
              <a:buFont typeface="+mj-lt"/>
              <a:buAutoNum type="arabicPeriod"/>
            </a:pPr>
            <a:r>
              <a:rPr lang="tr-TR" sz="2400" dirty="0" smtClean="0"/>
              <a:t>Modüler </a:t>
            </a:r>
            <a:endParaRPr lang="tr-TR" sz="2400" dirty="0"/>
          </a:p>
          <a:p>
            <a:pPr marL="628650" indent="-90488">
              <a:buFont typeface="+mj-lt"/>
              <a:buAutoNum type="arabicPeriod"/>
            </a:pPr>
            <a:r>
              <a:rPr lang="tr-TR" sz="2400" dirty="0" smtClean="0"/>
              <a:t>Modüler </a:t>
            </a:r>
            <a:r>
              <a:rPr lang="tr-TR" sz="2400" dirty="0"/>
              <a:t>olmayan olmak üzere</a:t>
            </a:r>
            <a:endParaRPr lang="tr-TR" sz="2400" dirty="0" smtClean="0"/>
          </a:p>
          <a:p>
            <a:pPr marL="628650" indent="-90488"/>
            <a:r>
              <a:rPr lang="tr-TR" sz="2400" dirty="0" smtClean="0"/>
              <a:t> </a:t>
            </a:r>
            <a:endParaRPr lang="tr-TR" sz="240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5180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 smtClean="0">
                <a:latin typeface="Comic Sans MS" pitchFamily="66" charset="0"/>
              </a:rPr>
              <a:t>DİZ DEZARTİKÜLASYON PROTEZLERİ</a:t>
            </a:r>
            <a:endParaRPr lang="tr-TR" sz="4800" dirty="0">
              <a:latin typeface="Comic Sans MS" pitchFamily="66" charset="0"/>
            </a:endParaRPr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6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1463" indent="-271463">
              <a:buFont typeface="Arial" panose="020B0604020202020204" pitchFamily="34" charset="0"/>
              <a:buChar char="•"/>
            </a:pPr>
            <a:r>
              <a:rPr lang="tr-TR" dirty="0" smtClean="0">
                <a:latin typeface="Comic Sans MS" pitchFamily="66" charset="0"/>
              </a:rPr>
              <a:t>Diz </a:t>
            </a:r>
            <a:r>
              <a:rPr lang="tr-TR" dirty="0" err="1" smtClean="0">
                <a:latin typeface="Comic Sans MS" pitchFamily="66" charset="0"/>
              </a:rPr>
              <a:t>dezartikülasyonu</a:t>
            </a:r>
            <a:endParaRPr lang="tr-TR" dirty="0" smtClean="0">
              <a:latin typeface="Comic Sans MS" pitchFamily="66" charset="0"/>
            </a:endParaRP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tr-TR" dirty="0" smtClean="0">
                <a:latin typeface="Comic Sans MS" pitchFamily="66" charset="0"/>
              </a:rPr>
              <a:t>Soket çeşitleri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tr-TR" dirty="0" err="1" smtClean="0">
                <a:latin typeface="Comic Sans MS" pitchFamily="66" charset="0"/>
              </a:rPr>
              <a:t>Suspansiyon</a:t>
            </a:r>
            <a:r>
              <a:rPr lang="tr-TR" dirty="0" smtClean="0">
                <a:latin typeface="Comic Sans MS" pitchFamily="66" charset="0"/>
              </a:rPr>
              <a:t> çeşitleri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tr-TR" dirty="0" smtClean="0">
                <a:latin typeface="Comic Sans MS" pitchFamily="66" charset="0"/>
              </a:rPr>
              <a:t>Protez diz eklem çeşitleri</a:t>
            </a:r>
          </a:p>
          <a:p>
            <a:endParaRPr lang="tr-TR" dirty="0" smtClean="0">
              <a:latin typeface="Comic Sans MS" pitchFamily="66" charset="0"/>
            </a:endParaRPr>
          </a:p>
          <a:p>
            <a:endParaRPr lang="tr-TR" dirty="0" smtClean="0">
              <a:latin typeface="Comic Sans MS" pitchFamily="66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009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sz="2800" dirty="0" err="1" smtClean="0">
                <a:latin typeface="Comic Sans MS" pitchFamily="66" charset="0"/>
              </a:rPr>
              <a:t>Femur</a:t>
            </a:r>
            <a:r>
              <a:rPr lang="tr-TR" sz="2800" dirty="0" smtClean="0">
                <a:latin typeface="Comic Sans MS" pitchFamily="66" charset="0"/>
              </a:rPr>
              <a:t> ve </a:t>
            </a:r>
            <a:r>
              <a:rPr lang="tr-TR" sz="2800" dirty="0" err="1" smtClean="0">
                <a:latin typeface="Comic Sans MS" pitchFamily="66" charset="0"/>
              </a:rPr>
              <a:t>patella</a:t>
            </a:r>
            <a:r>
              <a:rPr lang="tr-TR" sz="2800" dirty="0" smtClean="0">
                <a:latin typeface="Comic Sans MS" pitchFamily="66" charset="0"/>
              </a:rPr>
              <a:t> etkilenmez.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800" dirty="0" smtClean="0">
                <a:latin typeface="Comic Sans MS" pitchFamily="66" charset="0"/>
              </a:rPr>
              <a:t>Böylece bacak kasları güdüğün koordineli hareketine izin verir.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800" dirty="0" smtClean="0">
                <a:latin typeface="Comic Sans MS" pitchFamily="66" charset="0"/>
              </a:rPr>
              <a:t>Diz artikülasyonu DM, </a:t>
            </a:r>
            <a:r>
              <a:rPr lang="tr-TR" sz="2800" dirty="0" err="1" smtClean="0">
                <a:latin typeface="Comic Sans MS" pitchFamily="66" charset="0"/>
              </a:rPr>
              <a:t>periferik</a:t>
            </a:r>
            <a:r>
              <a:rPr lang="tr-TR" sz="2800" dirty="0" smtClean="0">
                <a:latin typeface="Comic Sans MS" pitchFamily="66" charset="0"/>
              </a:rPr>
              <a:t> damar hastalığı ve travma gibi durumlarında kas dengesinin korunduğu bir </a:t>
            </a:r>
            <a:r>
              <a:rPr lang="tr-TR" sz="2800" dirty="0" err="1" smtClean="0">
                <a:latin typeface="Comic Sans MS" pitchFamily="66" charset="0"/>
              </a:rPr>
              <a:t>amputasyon</a:t>
            </a:r>
            <a:r>
              <a:rPr lang="tr-TR" sz="2800" dirty="0" smtClean="0">
                <a:latin typeface="Comic Sans MS" pitchFamily="66" charset="0"/>
              </a:rPr>
              <a:t> seviyesidir.</a:t>
            </a:r>
          </a:p>
          <a:p>
            <a:endParaRPr lang="tr-TR" sz="2800" dirty="0">
              <a:latin typeface="Comic Sans MS" pitchFamily="66" charset="0"/>
            </a:endParaRPr>
          </a:p>
        </p:txBody>
      </p:sp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latin typeface="Comic Sans MS" pitchFamily="66" charset="0"/>
              </a:rPr>
              <a:t>Diz </a:t>
            </a:r>
            <a:r>
              <a:rPr lang="tr-TR" dirty="0" err="1" smtClean="0">
                <a:latin typeface="Comic Sans MS" pitchFamily="66" charset="0"/>
              </a:rPr>
              <a:t>Dezartikülasyonu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408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omic Sans MS" pitchFamily="66" charset="0"/>
              </a:rPr>
              <a:t>Güdük </a:t>
            </a:r>
            <a:r>
              <a:rPr lang="tr-TR" sz="2400" dirty="0" err="1" smtClean="0">
                <a:latin typeface="Comic Sans MS" pitchFamily="66" charset="0"/>
              </a:rPr>
              <a:t>distali</a:t>
            </a:r>
            <a:r>
              <a:rPr lang="tr-TR" sz="2400" dirty="0" smtClean="0">
                <a:latin typeface="Comic Sans MS" pitchFamily="66" charset="0"/>
              </a:rPr>
              <a:t> yük taşımaya uygundur </a:t>
            </a:r>
            <a:r>
              <a:rPr lang="tr-TR" sz="2400" dirty="0" smtClean="0">
                <a:latin typeface="Comic Sans MS" pitchFamily="66" charset="0"/>
                <a:sym typeface="Wingdings" pitchFamily="2" charset="2"/>
              </a:rPr>
              <a:t> denge sağlamda kolaylık sağlar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omic Sans MS" pitchFamily="66" charset="0"/>
                <a:sym typeface="Wingdings" pitchFamily="2" charset="2"/>
              </a:rPr>
              <a:t>Güdüğün uzun olması  daha iyi </a:t>
            </a:r>
            <a:r>
              <a:rPr lang="tr-TR" sz="2400" dirty="0" err="1" smtClean="0">
                <a:latin typeface="Comic Sans MS" pitchFamily="66" charset="0"/>
                <a:sym typeface="Wingdings" pitchFamily="2" charset="2"/>
              </a:rPr>
              <a:t>proprioseptif</a:t>
            </a:r>
            <a:r>
              <a:rPr lang="tr-TR" sz="2400" dirty="0" smtClean="0">
                <a:latin typeface="Comic Sans MS" pitchFamily="66" charset="0"/>
                <a:sym typeface="Wingdings" pitchFamily="2" charset="2"/>
              </a:rPr>
              <a:t> duyu, </a:t>
            </a:r>
            <a:r>
              <a:rPr lang="tr-TR" sz="2400" dirty="0" err="1" smtClean="0">
                <a:latin typeface="Comic Sans MS" pitchFamily="66" charset="0"/>
                <a:sym typeface="Wingdings" pitchFamily="2" charset="2"/>
              </a:rPr>
              <a:t>kontraktürün</a:t>
            </a:r>
            <a:r>
              <a:rPr lang="tr-TR" sz="2400" dirty="0" smtClean="0">
                <a:latin typeface="Comic Sans MS" pitchFamily="66" charset="0"/>
                <a:sym typeface="Wingdings" pitchFamily="2" charset="2"/>
              </a:rPr>
              <a:t> önlenmesini sağlar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omic Sans MS" pitchFamily="66" charset="0"/>
                <a:sym typeface="Wingdings" pitchFamily="2" charset="2"/>
              </a:rPr>
              <a:t>Güdük </a:t>
            </a:r>
            <a:r>
              <a:rPr lang="tr-TR" sz="2400" dirty="0" err="1" smtClean="0">
                <a:latin typeface="Comic Sans MS" pitchFamily="66" charset="0"/>
                <a:sym typeface="Wingdings" pitchFamily="2" charset="2"/>
              </a:rPr>
              <a:t>distalinin</a:t>
            </a:r>
            <a:r>
              <a:rPr lang="tr-TR" sz="2400" dirty="0" smtClean="0">
                <a:latin typeface="Comic Sans MS" pitchFamily="66" charset="0"/>
                <a:sym typeface="Wingdings" pitchFamily="2" charset="2"/>
              </a:rPr>
              <a:t> anatomik yapısı  </a:t>
            </a:r>
            <a:r>
              <a:rPr lang="tr-TR" sz="2400" dirty="0" err="1" smtClean="0">
                <a:latin typeface="Comic Sans MS" pitchFamily="66" charset="0"/>
                <a:sym typeface="Wingdings" pitchFamily="2" charset="2"/>
              </a:rPr>
              <a:t>suspansiyon</a:t>
            </a:r>
            <a:r>
              <a:rPr lang="tr-TR" sz="2400" dirty="0" smtClean="0">
                <a:latin typeface="Comic Sans MS" pitchFamily="66" charset="0"/>
                <a:sym typeface="Wingdings" pitchFamily="2" charset="2"/>
              </a:rPr>
              <a:t> sağlar, </a:t>
            </a:r>
            <a:r>
              <a:rPr lang="tr-TR" sz="2400" dirty="0" err="1" smtClean="0">
                <a:latin typeface="Comic Sans MS" pitchFamily="66" charset="0"/>
                <a:sym typeface="Wingdings" pitchFamily="2" charset="2"/>
              </a:rPr>
              <a:t>suspansiyon</a:t>
            </a:r>
            <a:r>
              <a:rPr lang="tr-TR" sz="2400" dirty="0" smtClean="0">
                <a:latin typeface="Comic Sans MS" pitchFamily="66" charset="0"/>
                <a:sym typeface="Wingdings" pitchFamily="2" charset="2"/>
              </a:rPr>
              <a:t> sistemi gerektirmez, rotasyon kontrolü sağlar.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omic Sans MS" pitchFamily="66" charset="0"/>
              </a:rPr>
              <a:t>Oturma dengesi için uygun bir zemin hazırlar. </a:t>
            </a:r>
            <a:endParaRPr lang="tr-TR" sz="2400" dirty="0" smtClean="0">
              <a:latin typeface="Comic Sans MS" pitchFamily="66" charset="0"/>
              <a:sym typeface="Wingdings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 err="1" smtClean="0">
                <a:latin typeface="Comic Sans MS" pitchFamily="66" charset="0"/>
                <a:sym typeface="Wingdings" pitchFamily="2" charset="2"/>
              </a:rPr>
              <a:t>Distal</a:t>
            </a:r>
            <a:r>
              <a:rPr lang="tr-TR" sz="2400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tr-TR" sz="2400" dirty="0" err="1" smtClean="0">
                <a:latin typeface="Comic Sans MS" pitchFamily="66" charset="0"/>
                <a:sym typeface="Wingdings" pitchFamily="2" charset="2"/>
              </a:rPr>
              <a:t>epifizin</a:t>
            </a:r>
            <a:r>
              <a:rPr lang="tr-TR" sz="2400" dirty="0" smtClean="0">
                <a:latin typeface="Comic Sans MS" pitchFamily="66" charset="0"/>
                <a:sym typeface="Wingdings" pitchFamily="2" charset="2"/>
              </a:rPr>
              <a:t> korunması  çocuklarda büyüme konusunda yarar sağlar.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sz="2400" dirty="0">
              <a:latin typeface="Comic Sans MS" pitchFamily="66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latin typeface="Comic Sans MS" pitchFamily="66" charset="0"/>
              </a:rPr>
              <a:t>Avantajı 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396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omic Sans MS" pitchFamily="66" charset="0"/>
              </a:rPr>
              <a:t>Protezin uyluk kısmının uzun olması </a:t>
            </a:r>
            <a:r>
              <a:rPr lang="tr-TR" sz="2400" dirty="0" smtClean="0">
                <a:latin typeface="Comic Sans MS" pitchFamily="66" charset="0"/>
                <a:sym typeface="Wingdings" pitchFamily="2" charset="2"/>
              </a:rPr>
              <a:t>  oturuş pozisyonunda diz ekleminin normal taraftan önde olması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 err="1" smtClean="0">
                <a:latin typeface="Comic Sans MS" pitchFamily="66" charset="0"/>
                <a:sym typeface="Wingdings" pitchFamily="2" charset="2"/>
              </a:rPr>
              <a:t>Amputasyon</a:t>
            </a:r>
            <a:r>
              <a:rPr lang="tr-TR" sz="2400" dirty="0" smtClean="0">
                <a:latin typeface="Comic Sans MS" pitchFamily="66" charset="0"/>
                <a:sym typeface="Wingdings" pitchFamily="2" charset="2"/>
              </a:rPr>
              <a:t> sonrası yara iyileşmesi </a:t>
            </a:r>
            <a:r>
              <a:rPr lang="tr-TR" sz="2400" dirty="0" err="1" smtClean="0">
                <a:latin typeface="Comic Sans MS" pitchFamily="66" charset="0"/>
                <a:sym typeface="Wingdings" pitchFamily="2" charset="2"/>
              </a:rPr>
              <a:t>transfemoral</a:t>
            </a:r>
            <a:r>
              <a:rPr lang="tr-TR" sz="2400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tr-TR" sz="2400" dirty="0" err="1" smtClean="0">
                <a:latin typeface="Comic Sans MS" pitchFamily="66" charset="0"/>
                <a:sym typeface="Wingdings" pitchFamily="2" charset="2"/>
              </a:rPr>
              <a:t>amputasyona</a:t>
            </a:r>
            <a:r>
              <a:rPr lang="tr-TR" sz="2400" dirty="0" smtClean="0">
                <a:latin typeface="Comic Sans MS" pitchFamily="66" charset="0"/>
                <a:sym typeface="Wingdings" pitchFamily="2" charset="2"/>
              </a:rPr>
              <a:t> göre daha zordur ve </a:t>
            </a:r>
            <a:r>
              <a:rPr lang="tr-TR" sz="2400" dirty="0" err="1" smtClean="0">
                <a:latin typeface="Comic Sans MS" pitchFamily="66" charset="0"/>
                <a:sym typeface="Wingdings" pitchFamily="2" charset="2"/>
              </a:rPr>
              <a:t>reamputasyon</a:t>
            </a:r>
            <a:r>
              <a:rPr lang="tr-TR" sz="2400" dirty="0" smtClean="0">
                <a:latin typeface="Comic Sans MS" pitchFamily="66" charset="0"/>
                <a:sym typeface="Wingdings" pitchFamily="2" charset="2"/>
              </a:rPr>
              <a:t> gerekebilir.</a:t>
            </a:r>
            <a:endParaRPr lang="tr-TR" sz="2400" dirty="0">
              <a:latin typeface="Comic Sans MS" pitchFamily="66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latin typeface="Comic Sans MS" pitchFamily="66" charset="0"/>
              </a:rPr>
              <a:t>Dezavantajı 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564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omic Sans MS" pitchFamily="66" charset="0"/>
              </a:rPr>
              <a:t>Metal </a:t>
            </a:r>
            <a:r>
              <a:rPr lang="tr-TR" sz="2400" dirty="0" err="1" smtClean="0">
                <a:latin typeface="Comic Sans MS" pitchFamily="66" charset="0"/>
              </a:rPr>
              <a:t>lateral</a:t>
            </a:r>
            <a:r>
              <a:rPr lang="tr-TR" sz="2400" dirty="0" smtClean="0">
                <a:latin typeface="Comic Sans MS" pitchFamily="66" charset="0"/>
              </a:rPr>
              <a:t> eklem + önden </a:t>
            </a:r>
            <a:r>
              <a:rPr lang="tr-TR" sz="2400" dirty="0" err="1" smtClean="0">
                <a:latin typeface="Comic Sans MS" pitchFamily="66" charset="0"/>
              </a:rPr>
              <a:t>bağcıklı</a:t>
            </a:r>
            <a:r>
              <a:rPr lang="tr-TR" sz="2400" dirty="0" smtClean="0">
                <a:latin typeface="Comic Sans MS" pitchFamily="66" charset="0"/>
              </a:rPr>
              <a:t> deri soket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omic Sans MS" pitchFamily="66" charset="0"/>
              </a:rPr>
              <a:t>Polyester döküm  soket (</a:t>
            </a:r>
            <a:r>
              <a:rPr lang="tr-TR" sz="2400" dirty="0" err="1" smtClean="0">
                <a:latin typeface="Comic Sans MS" pitchFamily="66" charset="0"/>
              </a:rPr>
              <a:t>bulbözlerde</a:t>
            </a:r>
            <a:r>
              <a:rPr lang="tr-TR" sz="2400" dirty="0" smtClean="0">
                <a:latin typeface="Comic Sans MS" pitchFamily="66" charset="0"/>
              </a:rPr>
              <a:t> pencere sistemi)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omic Sans MS" pitchFamily="66" charset="0"/>
              </a:rPr>
              <a:t>İç soketli tek parça soketler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 err="1" smtClean="0">
                <a:latin typeface="Comic Sans MS" pitchFamily="66" charset="0"/>
              </a:rPr>
              <a:t>İcelandic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Push</a:t>
            </a:r>
            <a:r>
              <a:rPr lang="tr-TR" sz="2400" dirty="0" smtClean="0">
                <a:latin typeface="Comic Sans MS" pitchFamily="66" charset="0"/>
              </a:rPr>
              <a:t>-on </a:t>
            </a:r>
            <a:r>
              <a:rPr lang="tr-TR" sz="2400" dirty="0" err="1" smtClean="0">
                <a:latin typeface="Comic Sans MS" pitchFamily="66" charset="0"/>
              </a:rPr>
              <a:t>Suction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Socket</a:t>
            </a:r>
            <a:r>
              <a:rPr lang="tr-TR" sz="2400" dirty="0" smtClean="0">
                <a:latin typeface="Comic Sans MS" pitchFamily="66" charset="0"/>
              </a:rPr>
              <a:t>  (ICEPOSS)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omic Sans MS" pitchFamily="66" charset="0"/>
              </a:rPr>
              <a:t>Çocuklarda </a:t>
            </a:r>
            <a:r>
              <a:rPr lang="tr-TR" sz="2400" dirty="0" smtClean="0">
                <a:latin typeface="Comic Sans MS" pitchFamily="66" charset="0"/>
                <a:sym typeface="Wingdings"/>
              </a:rPr>
              <a:t>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Segmental</a:t>
            </a:r>
            <a:r>
              <a:rPr lang="tr-TR" sz="2400" dirty="0" smtClean="0">
                <a:latin typeface="Comic Sans MS" pitchFamily="66" charset="0"/>
              </a:rPr>
              <a:t> soket tasarımı (</a:t>
            </a:r>
            <a:r>
              <a:rPr lang="tr-TR" sz="2400" dirty="0" err="1" smtClean="0">
                <a:latin typeface="Comic Sans MS" pitchFamily="66" charset="0"/>
              </a:rPr>
              <a:t>proksimal</a:t>
            </a:r>
            <a:r>
              <a:rPr lang="tr-TR" sz="2400" dirty="0" smtClean="0">
                <a:latin typeface="Comic Sans MS" pitchFamily="66" charset="0"/>
              </a:rPr>
              <a:t> ve </a:t>
            </a:r>
            <a:r>
              <a:rPr lang="tr-TR" sz="2400" dirty="0" err="1" smtClean="0">
                <a:latin typeface="Comic Sans MS" pitchFamily="66" charset="0"/>
              </a:rPr>
              <a:t>distale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linear</a:t>
            </a:r>
            <a:r>
              <a:rPr lang="tr-TR" sz="2400" dirty="0" smtClean="0">
                <a:latin typeface="Comic Sans MS" pitchFamily="66" charset="0"/>
              </a:rPr>
              <a:t> büyümeye uyum sağlar)</a:t>
            </a:r>
          </a:p>
          <a:p>
            <a:pPr>
              <a:buFont typeface="Arial" panose="020B0604020202020204" pitchFamily="34" charset="0"/>
              <a:buChar char="•"/>
            </a:pPr>
            <a:endParaRPr lang="tr-TR" sz="2400" dirty="0">
              <a:latin typeface="Comic Sans MS" pitchFamily="66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b="1" dirty="0" smtClean="0">
                <a:latin typeface="Comic Sans MS" pitchFamily="66" charset="0"/>
              </a:rPr>
              <a:t>Soket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816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800" dirty="0" smtClean="0"/>
          </a:p>
          <a:p>
            <a:pPr marL="357188" indent="-90488">
              <a:buFont typeface="Arial" panose="020B0604020202020204" pitchFamily="34" charset="0"/>
              <a:buChar char="•"/>
            </a:pPr>
            <a:r>
              <a:rPr lang="tr-TR" sz="2800" dirty="0" smtClean="0"/>
              <a:t>Ayak </a:t>
            </a:r>
            <a:r>
              <a:rPr lang="tr-TR" sz="2800" dirty="0" err="1" smtClean="0"/>
              <a:t>ayakbileği</a:t>
            </a:r>
            <a:r>
              <a:rPr lang="tr-TR" sz="2800" dirty="0" smtClean="0"/>
              <a:t>  </a:t>
            </a:r>
            <a:r>
              <a:rPr lang="tr-TR" sz="2800" dirty="0" err="1"/>
              <a:t>komponenti</a:t>
            </a:r>
            <a:r>
              <a:rPr lang="tr-TR" sz="2800" dirty="0"/>
              <a:t>, </a:t>
            </a:r>
            <a:endParaRPr lang="tr-TR" sz="2800" dirty="0" smtClean="0"/>
          </a:p>
          <a:p>
            <a:pPr marL="357188" indent="-90488">
              <a:buFont typeface="Arial" panose="020B0604020202020204" pitchFamily="34" charset="0"/>
              <a:buChar char="•"/>
            </a:pPr>
            <a:r>
              <a:rPr lang="tr-TR" sz="2800" dirty="0" smtClean="0"/>
              <a:t>Baldır </a:t>
            </a:r>
            <a:r>
              <a:rPr lang="tr-TR" sz="2800" dirty="0"/>
              <a:t>parçası, </a:t>
            </a:r>
            <a:endParaRPr lang="tr-TR" sz="2800" dirty="0" smtClean="0"/>
          </a:p>
          <a:p>
            <a:pPr marL="357188" indent="-90488">
              <a:buFont typeface="Arial" panose="020B0604020202020204" pitchFamily="34" charset="0"/>
              <a:buChar char="•"/>
            </a:pPr>
            <a:r>
              <a:rPr lang="tr-TR" sz="2800" dirty="0"/>
              <a:t>S</a:t>
            </a:r>
            <a:r>
              <a:rPr lang="tr-TR" sz="2800" dirty="0" smtClean="0"/>
              <a:t>oket </a:t>
            </a:r>
          </a:p>
          <a:p>
            <a:pPr marL="357188" indent="-90488">
              <a:buFont typeface="Arial" panose="020B0604020202020204" pitchFamily="34" charset="0"/>
              <a:buChar char="•"/>
            </a:pPr>
            <a:r>
              <a:rPr lang="tr-TR" sz="2800" dirty="0"/>
              <a:t>S</a:t>
            </a:r>
            <a:r>
              <a:rPr lang="tr-TR" sz="2800" dirty="0" smtClean="0"/>
              <a:t>üspansiyon sistemlerinden </a:t>
            </a:r>
          </a:p>
          <a:p>
            <a:r>
              <a:rPr lang="tr-TR" sz="2800" dirty="0"/>
              <a:t>o</a:t>
            </a:r>
            <a:r>
              <a:rPr lang="tr-TR" sz="2800" dirty="0" smtClean="0"/>
              <a:t>luşmaktadır.</a:t>
            </a:r>
          </a:p>
          <a:p>
            <a:endParaRPr lang="tr-TR" sz="2800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794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omic Sans MS" pitchFamily="66" charset="0"/>
              </a:rPr>
              <a:t>Stabilizasyon yetersizliğinde </a:t>
            </a:r>
            <a:r>
              <a:rPr lang="tr-TR" sz="2400" dirty="0" err="1" smtClean="0">
                <a:latin typeface="Comic Sans MS" pitchFamily="66" charset="0"/>
              </a:rPr>
              <a:t>proksimalde</a:t>
            </a:r>
            <a:r>
              <a:rPr lang="tr-TR" sz="2400" dirty="0" smtClean="0">
                <a:latin typeface="Comic Sans MS" pitchFamily="66" charset="0"/>
              </a:rPr>
              <a:t> yumuşak doku katlanır. Bu nedenle </a:t>
            </a:r>
            <a:r>
              <a:rPr lang="tr-TR" sz="2400" dirty="0" err="1" smtClean="0">
                <a:latin typeface="Comic Sans MS" pitchFamily="66" charset="0"/>
              </a:rPr>
              <a:t>medial</a:t>
            </a:r>
            <a:r>
              <a:rPr lang="tr-TR" sz="2400" dirty="0" smtClean="0">
                <a:latin typeface="Comic Sans MS" pitchFamily="66" charset="0"/>
              </a:rPr>
              <a:t> duvar </a:t>
            </a:r>
            <a:r>
              <a:rPr lang="tr-TR" sz="2400" dirty="0" err="1" smtClean="0">
                <a:latin typeface="Comic Sans MS" pitchFamily="66" charset="0"/>
              </a:rPr>
              <a:t>iskial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tuberositasın</a:t>
            </a:r>
            <a:r>
              <a:rPr lang="tr-TR" sz="2400" dirty="0" smtClean="0">
                <a:latin typeface="Comic Sans MS" pitchFamily="66" charset="0"/>
              </a:rPr>
              <a:t> 2-3 cm altına kadar çıkar.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 err="1" smtClean="0">
                <a:latin typeface="Comic Sans MS" pitchFamily="66" charset="0"/>
              </a:rPr>
              <a:t>Kondillerin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proksimalinden</a:t>
            </a:r>
            <a:r>
              <a:rPr lang="tr-TR" sz="2400" dirty="0" smtClean="0">
                <a:latin typeface="Comic Sans MS" pitchFamily="66" charset="0"/>
              </a:rPr>
              <a:t> verilen girinti </a:t>
            </a:r>
            <a:r>
              <a:rPr lang="tr-TR" sz="2400" dirty="0" err="1" smtClean="0">
                <a:latin typeface="Comic Sans MS" pitchFamily="66" charset="0"/>
              </a:rPr>
              <a:t>suspansiyon</a:t>
            </a:r>
            <a:r>
              <a:rPr lang="tr-TR" sz="2400" dirty="0" smtClean="0">
                <a:latin typeface="Comic Sans MS" pitchFamily="66" charset="0"/>
              </a:rPr>
              <a:t> için yeterli olmaktadır.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 err="1" smtClean="0">
                <a:latin typeface="Comic Sans MS" pitchFamily="66" charset="0"/>
              </a:rPr>
              <a:t>Obeslerde</a:t>
            </a:r>
            <a:r>
              <a:rPr lang="tr-TR" sz="2400" dirty="0" smtClean="0">
                <a:latin typeface="Comic Sans MS" pitchFamily="66" charset="0"/>
              </a:rPr>
              <a:t>  veya </a:t>
            </a:r>
            <a:r>
              <a:rPr lang="tr-TR" sz="2400" dirty="0" err="1" smtClean="0">
                <a:latin typeface="Comic Sans MS" pitchFamily="66" charset="0"/>
              </a:rPr>
              <a:t>postoperatif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b="1" dirty="0" smtClean="0">
                <a:latin typeface="Comic Sans MS" pitchFamily="66" charset="0"/>
              </a:rPr>
              <a:t>ödem </a:t>
            </a:r>
            <a:r>
              <a:rPr lang="tr-TR" sz="2400" dirty="0" smtClean="0">
                <a:latin typeface="Comic Sans MS" pitchFamily="66" charset="0"/>
              </a:rPr>
              <a:t>durumlarında sokette </a:t>
            </a:r>
            <a:r>
              <a:rPr lang="tr-TR" sz="2400" u="sng" dirty="0" smtClean="0">
                <a:latin typeface="Comic Sans MS" pitchFamily="66" charset="0"/>
              </a:rPr>
              <a:t>pencere sistemi </a:t>
            </a:r>
            <a:r>
              <a:rPr lang="tr-TR" sz="2400" dirty="0" smtClean="0">
                <a:latin typeface="Comic Sans MS" pitchFamily="66" charset="0"/>
              </a:rPr>
              <a:t>ve </a:t>
            </a:r>
            <a:r>
              <a:rPr lang="tr-TR" sz="2400" u="sng" dirty="0" err="1" smtClean="0">
                <a:latin typeface="Comic Sans MS" pitchFamily="66" charset="0"/>
              </a:rPr>
              <a:t>velkro</a:t>
            </a:r>
            <a:r>
              <a:rPr lang="tr-TR" sz="2400" u="sng" dirty="0" smtClean="0">
                <a:latin typeface="Comic Sans MS" pitchFamily="66" charset="0"/>
              </a:rPr>
              <a:t> </a:t>
            </a:r>
            <a:r>
              <a:rPr lang="tr-TR" sz="2400" u="sng" dirty="0" err="1" smtClean="0">
                <a:latin typeface="Comic Sans MS" pitchFamily="66" charset="0"/>
              </a:rPr>
              <a:t>band</a:t>
            </a:r>
            <a:r>
              <a:rPr lang="tr-TR" sz="2400" dirty="0" smtClean="0">
                <a:latin typeface="Comic Sans MS" pitchFamily="66" charset="0"/>
              </a:rPr>
              <a:t>; </a:t>
            </a:r>
            <a:r>
              <a:rPr lang="tr-TR" sz="2400" b="1" dirty="0" err="1" smtClean="0">
                <a:latin typeface="Comic Sans MS" pitchFamily="66" charset="0"/>
              </a:rPr>
              <a:t>suspansiyon</a:t>
            </a:r>
            <a:r>
              <a:rPr lang="tr-TR" sz="2400" dirty="0" smtClean="0">
                <a:latin typeface="Comic Sans MS" pitchFamily="66" charset="0"/>
              </a:rPr>
              <a:t> içinse </a:t>
            </a:r>
            <a:r>
              <a:rPr lang="tr-TR" sz="2400" u="sng" dirty="0" err="1" smtClean="0">
                <a:latin typeface="Comic Sans MS" pitchFamily="66" charset="0"/>
              </a:rPr>
              <a:t>silesian</a:t>
            </a:r>
            <a:r>
              <a:rPr lang="tr-TR" sz="2400" u="sng" dirty="0" smtClean="0">
                <a:latin typeface="Comic Sans MS" pitchFamily="66" charset="0"/>
              </a:rPr>
              <a:t> </a:t>
            </a:r>
            <a:r>
              <a:rPr lang="tr-TR" sz="2400" u="sng" dirty="0" err="1" smtClean="0">
                <a:latin typeface="Comic Sans MS" pitchFamily="66" charset="0"/>
              </a:rPr>
              <a:t>band</a:t>
            </a:r>
            <a:r>
              <a:rPr lang="tr-TR" sz="2400" u="sng" dirty="0" smtClean="0">
                <a:latin typeface="Comic Sans MS" pitchFamily="66" charset="0"/>
              </a:rPr>
              <a:t> </a:t>
            </a:r>
            <a:r>
              <a:rPr lang="tr-TR" sz="2400" dirty="0" smtClean="0">
                <a:latin typeface="Comic Sans MS" pitchFamily="66" charset="0"/>
              </a:rPr>
              <a:t>veya </a:t>
            </a:r>
            <a:r>
              <a:rPr lang="tr-TR" sz="2400" u="sng" dirty="0" smtClean="0">
                <a:latin typeface="Comic Sans MS" pitchFamily="66" charset="0"/>
              </a:rPr>
              <a:t>emmeli süspansiyon</a:t>
            </a:r>
            <a:r>
              <a:rPr lang="tr-TR" sz="2400" dirty="0" smtClean="0">
                <a:latin typeface="Comic Sans MS" pitchFamily="66" charset="0"/>
              </a:rPr>
              <a:t> tercih edilir. </a:t>
            </a:r>
          </a:p>
          <a:p>
            <a:pPr>
              <a:buFont typeface="Arial" panose="020B0604020202020204" pitchFamily="34" charset="0"/>
              <a:buChar char="•"/>
            </a:pPr>
            <a:endParaRPr lang="tr-TR" sz="2400" dirty="0">
              <a:latin typeface="Comic Sans MS" pitchFamily="66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err="1" smtClean="0">
                <a:latin typeface="Comic Sans MS" pitchFamily="66" charset="0"/>
              </a:rPr>
              <a:t>Suspansiyon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544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omic Sans MS" pitchFamily="66" charset="0"/>
              </a:rPr>
              <a:t>Protez diz kontrolü </a:t>
            </a:r>
            <a:r>
              <a:rPr lang="tr-TR" sz="2400" dirty="0" err="1" smtClean="0">
                <a:latin typeface="Comic Sans MS" pitchFamily="66" charset="0"/>
              </a:rPr>
              <a:t>transfemoral</a:t>
            </a:r>
            <a:r>
              <a:rPr lang="tr-TR" sz="2400" dirty="0" smtClean="0">
                <a:latin typeface="Comic Sans MS" pitchFamily="66" charset="0"/>
              </a:rPr>
              <a:t> prensiplere benzerdir. Ancak daha iyi bir eklem kontrolü vardır.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sz="2400" dirty="0" smtClean="0">
              <a:latin typeface="Comic Sans MS" pitchFamily="66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omic Sans MS" pitchFamily="66" charset="0"/>
              </a:rPr>
              <a:t>Protez dizin stabilizasyonu sağlayan yapılar:</a:t>
            </a:r>
          </a:p>
          <a:p>
            <a:pPr marL="1082675" indent="-457200"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Comic Sans MS" pitchFamily="66" charset="0"/>
              </a:rPr>
              <a:t> Friksiyon,</a:t>
            </a:r>
          </a:p>
          <a:p>
            <a:pPr marL="1082675" indent="-457200"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Comic Sans MS" pitchFamily="66" charset="0"/>
              </a:rPr>
              <a:t> Yaylar,</a:t>
            </a:r>
          </a:p>
          <a:p>
            <a:pPr marL="1082675" indent="-457200"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Pnömatik</a:t>
            </a:r>
            <a:r>
              <a:rPr lang="tr-TR" sz="2400" dirty="0" smtClean="0">
                <a:latin typeface="Comic Sans MS" pitchFamily="66" charset="0"/>
              </a:rPr>
              <a:t> ve hidrolik silindir,</a:t>
            </a:r>
          </a:p>
          <a:p>
            <a:pPr marL="1082675" indent="-457200"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Comic Sans MS" pitchFamily="66" charset="0"/>
              </a:rPr>
              <a:t> Mikro işlemci kontrollü hidrolik silindirler</a:t>
            </a:r>
          </a:p>
          <a:p>
            <a:pPr marL="1082675" indent="-457200"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Comic Sans MS" pitchFamily="66" charset="0"/>
              </a:rPr>
              <a:t> Hepsinin kombinasyonu</a:t>
            </a:r>
          </a:p>
          <a:p>
            <a:pPr>
              <a:buFont typeface="Arial" panose="020B0604020202020204" pitchFamily="34" charset="0"/>
              <a:buChar char="•"/>
            </a:pPr>
            <a:endParaRPr lang="tr-TR" sz="2400" dirty="0">
              <a:latin typeface="Comic Sans MS" pitchFamily="66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latin typeface="Comic Sans MS" pitchFamily="66" charset="0"/>
              </a:rPr>
              <a:t>Protez Eklemler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290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071547"/>
            <a:ext cx="8229600" cy="5054617"/>
          </a:xfrm>
        </p:spPr>
        <p:txBody>
          <a:bodyPr>
            <a:normAutofit/>
          </a:bodyPr>
          <a:lstStyle/>
          <a:p>
            <a:r>
              <a:rPr lang="tr-TR" sz="3200" dirty="0" smtClean="0">
                <a:latin typeface="Comic Sans MS" pitchFamily="66" charset="0"/>
              </a:rPr>
              <a:t>Protez Diz Eklem Çeşitleri:</a:t>
            </a:r>
          </a:p>
          <a:p>
            <a:pPr>
              <a:buFont typeface="Wingdings" pitchFamily="2" charset="2"/>
              <a:buChar char="Ø"/>
            </a:pPr>
            <a:r>
              <a:rPr lang="tr-TR" sz="3200" dirty="0" err="1" smtClean="0">
                <a:latin typeface="Comic Sans MS" pitchFamily="66" charset="0"/>
              </a:rPr>
              <a:t>Manuel</a:t>
            </a:r>
            <a:r>
              <a:rPr lang="tr-TR" sz="3200" dirty="0" smtClean="0">
                <a:latin typeface="Comic Sans MS" pitchFamily="66" charset="0"/>
              </a:rPr>
              <a:t> kilitli</a:t>
            </a:r>
          </a:p>
          <a:p>
            <a:pPr>
              <a:buFont typeface="Wingdings" pitchFamily="2" charset="2"/>
              <a:buChar char="Ø"/>
            </a:pPr>
            <a:r>
              <a:rPr lang="tr-TR" sz="3200" dirty="0" smtClean="0">
                <a:latin typeface="Comic Sans MS" pitchFamily="66" charset="0"/>
              </a:rPr>
              <a:t>Ağırlıkla aktive olan </a:t>
            </a:r>
            <a:r>
              <a:rPr lang="tr-TR" sz="3200" dirty="0" err="1" smtClean="0">
                <a:latin typeface="Comic Sans MS" pitchFamily="66" charset="0"/>
              </a:rPr>
              <a:t>stance</a:t>
            </a:r>
            <a:r>
              <a:rPr lang="tr-TR" sz="3200" dirty="0" smtClean="0">
                <a:latin typeface="Comic Sans MS" pitchFamily="66" charset="0"/>
              </a:rPr>
              <a:t> kontrollü</a:t>
            </a:r>
          </a:p>
          <a:p>
            <a:pPr>
              <a:buFont typeface="Wingdings" pitchFamily="2" charset="2"/>
              <a:buChar char="Ø"/>
            </a:pPr>
            <a:r>
              <a:rPr lang="tr-TR" sz="3200" dirty="0" smtClean="0">
                <a:latin typeface="Comic Sans MS" pitchFamily="66" charset="0"/>
              </a:rPr>
              <a:t>Tek eksenli friksiyonlu</a:t>
            </a:r>
          </a:p>
          <a:p>
            <a:pPr>
              <a:buFont typeface="Wingdings" pitchFamily="2" charset="2"/>
              <a:buChar char="Ø"/>
            </a:pPr>
            <a:r>
              <a:rPr lang="tr-TR" sz="3200" dirty="0" smtClean="0">
                <a:latin typeface="Comic Sans MS" pitchFamily="66" charset="0"/>
              </a:rPr>
              <a:t>Hidrolik/ </a:t>
            </a:r>
            <a:r>
              <a:rPr lang="tr-TR" sz="3200" dirty="0" err="1" smtClean="0">
                <a:latin typeface="Comic Sans MS" pitchFamily="66" charset="0"/>
              </a:rPr>
              <a:t>pnömatik</a:t>
            </a:r>
            <a:endParaRPr lang="tr-TR" sz="32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sz="3200" dirty="0" smtClean="0">
                <a:latin typeface="Comic Sans MS" pitchFamily="66" charset="0"/>
              </a:rPr>
              <a:t>Mikro işlemci kontrollü</a:t>
            </a:r>
            <a:endParaRPr lang="tr-TR" sz="32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24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tr-TR" altLang="tr-TR" sz="3200">
                <a:latin typeface="Times New Roman" panose="02020603050405020304" pitchFamily="18" charset="0"/>
              </a:rPr>
              <a:t>DİZ ALTI SOKET TASARIMLARI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609600" indent="-609600">
              <a:buClr>
                <a:srgbClr val="FF0000"/>
              </a:buClr>
              <a:buSzTx/>
              <a:buFontTx/>
              <a:buAutoNum type="arabicPeriod"/>
            </a:pPr>
            <a:r>
              <a:rPr lang="tr-TR" altLang="tr-TR" sz="2600" dirty="0">
                <a:latin typeface="Times New Roman" panose="02020603050405020304" pitchFamily="18" charset="0"/>
              </a:rPr>
              <a:t>PTB Soket</a:t>
            </a:r>
          </a:p>
          <a:p>
            <a:pPr marL="609600" indent="-609600">
              <a:buClr>
                <a:srgbClr val="FF0000"/>
              </a:buClr>
              <a:buSzTx/>
              <a:buFontTx/>
              <a:buAutoNum type="arabicPeriod"/>
            </a:pPr>
            <a:r>
              <a:rPr lang="tr-TR" altLang="tr-TR" sz="2600" dirty="0">
                <a:latin typeface="Times New Roman" panose="02020603050405020304" pitchFamily="18" charset="0"/>
              </a:rPr>
              <a:t>Sert (Hard) Soket</a:t>
            </a:r>
          </a:p>
          <a:p>
            <a:pPr marL="609600" indent="-609600">
              <a:buClr>
                <a:srgbClr val="FF0000"/>
              </a:buClr>
              <a:buSzTx/>
              <a:buFontTx/>
              <a:buAutoNum type="arabicPeriod"/>
            </a:pPr>
            <a:r>
              <a:rPr lang="tr-TR" altLang="tr-TR" sz="2600" dirty="0">
                <a:latin typeface="Times New Roman" panose="02020603050405020304" pitchFamily="18" charset="0"/>
              </a:rPr>
              <a:t>Yumuşak (</a:t>
            </a:r>
            <a:r>
              <a:rPr lang="tr-TR" altLang="tr-TR" sz="2600" dirty="0" err="1">
                <a:latin typeface="Times New Roman" panose="02020603050405020304" pitchFamily="18" charset="0"/>
              </a:rPr>
              <a:t>Soft</a:t>
            </a:r>
            <a:r>
              <a:rPr lang="tr-TR" altLang="tr-TR" sz="2600" dirty="0">
                <a:latin typeface="Times New Roman" panose="02020603050405020304" pitchFamily="18" charset="0"/>
              </a:rPr>
              <a:t>) Soket</a:t>
            </a:r>
          </a:p>
          <a:p>
            <a:pPr marL="609600" indent="-609600">
              <a:buClr>
                <a:srgbClr val="FF0000"/>
              </a:buClr>
              <a:buSzTx/>
              <a:buFontTx/>
              <a:buAutoNum type="arabicPeriod"/>
            </a:pPr>
            <a:r>
              <a:rPr lang="tr-TR" altLang="tr-TR" sz="2600" dirty="0">
                <a:latin typeface="Times New Roman" panose="02020603050405020304" pitchFamily="18" charset="0"/>
              </a:rPr>
              <a:t>Hava Yastıklı (</a:t>
            </a:r>
            <a:r>
              <a:rPr lang="tr-TR" altLang="tr-TR" sz="2600" dirty="0" err="1">
                <a:latin typeface="Times New Roman" panose="02020603050405020304" pitchFamily="18" charset="0"/>
              </a:rPr>
              <a:t>Air</a:t>
            </a:r>
            <a:r>
              <a:rPr lang="tr-TR" altLang="tr-TR" sz="2600" dirty="0">
                <a:latin typeface="Times New Roman" panose="02020603050405020304" pitchFamily="18" charset="0"/>
              </a:rPr>
              <a:t> </a:t>
            </a:r>
            <a:r>
              <a:rPr lang="tr-TR" altLang="tr-TR" sz="2600" dirty="0" err="1">
                <a:latin typeface="Times New Roman" panose="02020603050405020304" pitchFamily="18" charset="0"/>
              </a:rPr>
              <a:t>Cushion</a:t>
            </a:r>
            <a:r>
              <a:rPr lang="tr-TR" altLang="tr-TR" sz="2600" dirty="0">
                <a:latin typeface="Times New Roman" panose="02020603050405020304" pitchFamily="18" charset="0"/>
              </a:rPr>
              <a:t>) Soket</a:t>
            </a:r>
          </a:p>
          <a:p>
            <a:pPr marL="609600" indent="-609600">
              <a:buClr>
                <a:srgbClr val="FF0000"/>
              </a:buClr>
              <a:buSzTx/>
              <a:buFontTx/>
              <a:buAutoNum type="arabicPeriod"/>
            </a:pPr>
            <a:r>
              <a:rPr lang="tr-TR" altLang="tr-TR" sz="2600" dirty="0" err="1">
                <a:latin typeface="Times New Roman" panose="02020603050405020304" pitchFamily="18" charset="0"/>
              </a:rPr>
              <a:t>Suprakondiler</a:t>
            </a:r>
            <a:r>
              <a:rPr lang="tr-TR" altLang="tr-TR" sz="2600" dirty="0">
                <a:latin typeface="Times New Roman" panose="02020603050405020304" pitchFamily="18" charset="0"/>
              </a:rPr>
              <a:t> (PTB-SC) Soket</a:t>
            </a:r>
          </a:p>
          <a:p>
            <a:pPr marL="609600" indent="-609600">
              <a:buClr>
                <a:srgbClr val="FF0000"/>
              </a:buClr>
              <a:buSzTx/>
              <a:buFontTx/>
              <a:buAutoNum type="arabicPeriod"/>
            </a:pPr>
            <a:r>
              <a:rPr lang="tr-TR" altLang="tr-TR" sz="2600" dirty="0" err="1">
                <a:latin typeface="Times New Roman" panose="02020603050405020304" pitchFamily="18" charset="0"/>
              </a:rPr>
              <a:t>Suprakondiler</a:t>
            </a:r>
            <a:r>
              <a:rPr lang="tr-TR" altLang="tr-TR" sz="2600" dirty="0">
                <a:latin typeface="Times New Roman" panose="02020603050405020304" pitchFamily="18" charset="0"/>
              </a:rPr>
              <a:t> – </a:t>
            </a:r>
            <a:r>
              <a:rPr lang="tr-TR" altLang="tr-TR" sz="2600" dirty="0" err="1">
                <a:latin typeface="Times New Roman" panose="02020603050405020304" pitchFamily="18" charset="0"/>
              </a:rPr>
              <a:t>Suprapatellar</a:t>
            </a:r>
            <a:r>
              <a:rPr lang="tr-TR" altLang="tr-TR" sz="2600" dirty="0">
                <a:latin typeface="Times New Roman" panose="02020603050405020304" pitchFamily="18" charset="0"/>
              </a:rPr>
              <a:t> (PTB-SCSP) Soket</a:t>
            </a:r>
          </a:p>
          <a:p>
            <a:pPr marL="609600" indent="-609600">
              <a:buClr>
                <a:srgbClr val="FF0000"/>
              </a:buClr>
              <a:buSzTx/>
              <a:buFontTx/>
              <a:buAutoNum type="arabicPeriod"/>
            </a:pPr>
            <a:r>
              <a:rPr lang="tr-TR" altLang="tr-TR" sz="2600" dirty="0" err="1">
                <a:latin typeface="Times New Roman" panose="02020603050405020304" pitchFamily="18" charset="0"/>
              </a:rPr>
              <a:t>Suprakondiler</a:t>
            </a:r>
            <a:r>
              <a:rPr lang="tr-TR" altLang="tr-TR" sz="2600" dirty="0">
                <a:latin typeface="Times New Roman" panose="02020603050405020304" pitchFamily="18" charset="0"/>
              </a:rPr>
              <a:t> Kamalı Soket</a:t>
            </a:r>
          </a:p>
          <a:p>
            <a:pPr marL="609600" indent="-609600">
              <a:buClr>
                <a:srgbClr val="FF0000"/>
              </a:buClr>
              <a:buSzTx/>
              <a:buFontTx/>
              <a:buAutoNum type="arabicPeriod"/>
            </a:pPr>
            <a:r>
              <a:rPr lang="tr-TR" altLang="tr-TR" sz="2600" dirty="0" err="1">
                <a:latin typeface="Times New Roman" panose="02020603050405020304" pitchFamily="18" charset="0"/>
              </a:rPr>
              <a:t>Rijit</a:t>
            </a:r>
            <a:r>
              <a:rPr lang="tr-TR" altLang="tr-TR" sz="2600" dirty="0">
                <a:latin typeface="Times New Roman" panose="02020603050405020304" pitchFamily="18" charset="0"/>
              </a:rPr>
              <a:t> Çerçeveli </a:t>
            </a:r>
            <a:r>
              <a:rPr lang="tr-TR" altLang="tr-TR" sz="2600" dirty="0" err="1">
                <a:latin typeface="Times New Roman" panose="02020603050405020304" pitchFamily="18" charset="0"/>
              </a:rPr>
              <a:t>Fleksible</a:t>
            </a:r>
            <a:r>
              <a:rPr lang="tr-TR" altLang="tr-TR" sz="2600" dirty="0">
                <a:latin typeface="Times New Roman" panose="02020603050405020304" pitchFamily="18" charset="0"/>
              </a:rPr>
              <a:t> Soketler</a:t>
            </a:r>
          </a:p>
          <a:p>
            <a:pPr marL="609600" indent="-609600">
              <a:buClr>
                <a:srgbClr val="FF0000"/>
              </a:buClr>
              <a:buSzTx/>
              <a:buFontTx/>
              <a:buAutoNum type="arabicPeriod"/>
            </a:pPr>
            <a:r>
              <a:rPr lang="tr-TR" altLang="tr-TR" sz="2600" dirty="0">
                <a:latin typeface="Times New Roman" panose="02020603050405020304" pitchFamily="18" charset="0"/>
              </a:rPr>
              <a:t>Silikon </a:t>
            </a:r>
            <a:r>
              <a:rPr lang="tr-TR" altLang="tr-TR" sz="2600" dirty="0" err="1">
                <a:latin typeface="Times New Roman" panose="02020603050405020304" pitchFamily="18" charset="0"/>
              </a:rPr>
              <a:t>Suction</a:t>
            </a:r>
            <a:r>
              <a:rPr lang="tr-TR" altLang="tr-TR" sz="2600" dirty="0">
                <a:latin typeface="Times New Roman" panose="02020603050405020304" pitchFamily="18" charset="0"/>
              </a:rPr>
              <a:t> Soket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21172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1487" y="300037"/>
            <a:ext cx="11187113" cy="728663"/>
          </a:xfrm>
        </p:spPr>
        <p:txBody>
          <a:bodyPr>
            <a:normAutofit/>
          </a:bodyPr>
          <a:lstStyle/>
          <a:p>
            <a:r>
              <a:rPr lang="tr-TR" sz="4400" dirty="0" err="1" smtClean="0"/>
              <a:t>Patellar</a:t>
            </a:r>
            <a:r>
              <a:rPr lang="tr-TR" sz="4400" dirty="0" smtClean="0"/>
              <a:t> </a:t>
            </a:r>
            <a:r>
              <a:rPr lang="tr-TR" sz="4400" dirty="0" err="1"/>
              <a:t>Tendonda</a:t>
            </a:r>
            <a:r>
              <a:rPr lang="tr-TR" sz="4400" dirty="0"/>
              <a:t> Ağırlık Taşıyıcı (PTB) </a:t>
            </a:r>
            <a:r>
              <a:rPr lang="tr-TR" sz="4400" dirty="0" smtClean="0"/>
              <a:t>Soket</a:t>
            </a:r>
            <a:endParaRPr lang="tr-TR" sz="4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1487" y="1314450"/>
            <a:ext cx="11501437" cy="4240319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sz="2800" dirty="0" smtClean="0"/>
              <a:t>Güdük </a:t>
            </a:r>
            <a:r>
              <a:rPr lang="tr-TR" sz="2800" dirty="0"/>
              <a:t>ile tam </a:t>
            </a:r>
            <a:r>
              <a:rPr lang="tr-TR" sz="2800" dirty="0" smtClean="0"/>
              <a:t>temasın </a:t>
            </a:r>
            <a:r>
              <a:rPr lang="tr-TR" sz="2800" dirty="0"/>
              <a:t>sağlandığı PTB soketinde </a:t>
            </a:r>
            <a:r>
              <a:rPr lang="tr-TR" sz="2800" dirty="0" err="1" smtClean="0"/>
              <a:t>anterior</a:t>
            </a:r>
            <a:r>
              <a:rPr lang="tr-TR" sz="2800" dirty="0" smtClean="0"/>
              <a:t> </a:t>
            </a:r>
            <a:r>
              <a:rPr lang="tr-TR" sz="2800" dirty="0"/>
              <a:t>duvar </a:t>
            </a:r>
            <a:r>
              <a:rPr lang="tr-TR" sz="2800" dirty="0" err="1"/>
              <a:t>patellanın</a:t>
            </a:r>
            <a:r>
              <a:rPr lang="tr-TR" sz="2800" dirty="0"/>
              <a:t> 1/3 </a:t>
            </a:r>
            <a:r>
              <a:rPr lang="tr-TR" sz="2800" dirty="0" err="1" smtClean="0"/>
              <a:t>distal</a:t>
            </a:r>
            <a:r>
              <a:rPr lang="tr-TR" sz="2800" dirty="0" smtClean="0"/>
              <a:t> </a:t>
            </a:r>
            <a:r>
              <a:rPr lang="tr-TR" sz="2800" dirty="0"/>
              <a:t>kısmına </a:t>
            </a:r>
            <a:r>
              <a:rPr lang="tr-TR" sz="2800" dirty="0" smtClean="0"/>
              <a:t>kadar çıkmaktadır</a:t>
            </a:r>
            <a:r>
              <a:rPr lang="tr-TR" sz="2800" dirty="0"/>
              <a:t>. </a:t>
            </a:r>
            <a:endParaRPr lang="tr-TR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tr-TR" sz="2800" dirty="0" err="1" smtClean="0"/>
              <a:t>Patellar</a:t>
            </a:r>
            <a:r>
              <a:rPr lang="tr-TR" sz="2800" dirty="0" smtClean="0"/>
              <a:t> </a:t>
            </a:r>
            <a:r>
              <a:rPr lang="tr-TR" sz="2800" dirty="0" err="1"/>
              <a:t>tendon</a:t>
            </a:r>
            <a:r>
              <a:rPr lang="tr-TR" sz="2800" dirty="0"/>
              <a:t> bölgesinde yer alan </a:t>
            </a:r>
            <a:r>
              <a:rPr lang="tr-TR" sz="2800" dirty="0" err="1"/>
              <a:t>patellar</a:t>
            </a:r>
            <a:r>
              <a:rPr lang="tr-TR" sz="2800" dirty="0"/>
              <a:t> seki (</a:t>
            </a:r>
            <a:r>
              <a:rPr lang="tr-TR" sz="2800" dirty="0" smtClean="0"/>
              <a:t>bar) vücut </a:t>
            </a:r>
            <a:r>
              <a:rPr lang="tr-TR" sz="2800" dirty="0"/>
              <a:t>ağırlığının büyük </a:t>
            </a:r>
            <a:r>
              <a:rPr lang="tr-TR" sz="2800" dirty="0" smtClean="0"/>
              <a:t>bir </a:t>
            </a:r>
            <a:r>
              <a:rPr lang="tr-TR" sz="2800" dirty="0"/>
              <a:t>bölümünü taşımaktadır. </a:t>
            </a:r>
            <a:endParaRPr lang="tr-TR" sz="2800" dirty="0" smtClean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546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4342" y="257175"/>
            <a:ext cx="10058400" cy="498326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sz="2400" b="1" dirty="0"/>
              <a:t>PTB </a:t>
            </a:r>
            <a:r>
              <a:rPr lang="tr-TR" sz="2400" b="1" dirty="0" err="1"/>
              <a:t>İ</a:t>
            </a:r>
            <a:r>
              <a:rPr lang="tr-TR" sz="2400" b="1" dirty="0" err="1" smtClean="0"/>
              <a:t>ndikasyonları</a:t>
            </a:r>
            <a:r>
              <a:rPr lang="tr-TR" sz="2400" b="1" dirty="0" smtClean="0"/>
              <a:t>:</a:t>
            </a:r>
            <a:endParaRPr lang="tr-TR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/>
              <a:t>Herhangi bir patolojik durum nedeni ile </a:t>
            </a:r>
            <a:r>
              <a:rPr lang="tr-TR" sz="2400" dirty="0" err="1"/>
              <a:t>PTB'yi</a:t>
            </a:r>
            <a:r>
              <a:rPr lang="tr-TR" sz="2400" dirty="0"/>
              <a:t> </a:t>
            </a:r>
            <a:r>
              <a:rPr lang="tr-TR" sz="2400" dirty="0" err="1"/>
              <a:t>tolere</a:t>
            </a:r>
            <a:r>
              <a:rPr lang="tr-TR" sz="2400" dirty="0"/>
              <a:t> edemeyeceği düşünülen hastalar dışındaki tüm </a:t>
            </a:r>
            <a:r>
              <a:rPr lang="tr-TR" sz="2400" dirty="0" err="1"/>
              <a:t>transtibial</a:t>
            </a:r>
            <a:r>
              <a:rPr lang="tr-TR" sz="2400" dirty="0"/>
              <a:t> </a:t>
            </a:r>
            <a:r>
              <a:rPr lang="tr-TR" sz="2400" dirty="0" err="1"/>
              <a:t>amputelere</a:t>
            </a:r>
            <a:r>
              <a:rPr lang="tr-TR" sz="2400" dirty="0"/>
              <a:t> uygulanabil­mektedir</a:t>
            </a:r>
            <a:r>
              <a:rPr lang="tr-TR" sz="2400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tr-TR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tr-TR" sz="2400" b="1" dirty="0" err="1" smtClean="0"/>
              <a:t>Kontraindikasyonları</a:t>
            </a:r>
            <a:r>
              <a:rPr lang="tr-TR" sz="2400" b="1" dirty="0" smtClean="0"/>
              <a:t>:</a:t>
            </a:r>
            <a:endParaRPr lang="tr-TR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tr-TR" sz="2400" u="sng" dirty="0" smtClean="0"/>
              <a:t>Çok </a:t>
            </a:r>
            <a:r>
              <a:rPr lang="tr-TR" sz="2400" u="sng" dirty="0"/>
              <a:t>kısa </a:t>
            </a:r>
            <a:r>
              <a:rPr lang="tr-TR" sz="2400" u="sng" dirty="0" err="1"/>
              <a:t>transtibial</a:t>
            </a:r>
            <a:r>
              <a:rPr lang="tr-TR" sz="2400" u="sng" dirty="0"/>
              <a:t> </a:t>
            </a:r>
            <a:r>
              <a:rPr lang="tr-TR" sz="2400" u="sng" dirty="0" smtClean="0"/>
              <a:t>güdüklerde </a:t>
            </a:r>
            <a:r>
              <a:rPr lang="tr-TR" sz="2400" dirty="0" smtClean="0"/>
              <a:t>(</a:t>
            </a:r>
            <a:r>
              <a:rPr lang="tr-TR" sz="2400" dirty="0"/>
              <a:t>Bent-</a:t>
            </a:r>
            <a:r>
              <a:rPr lang="tr-TR" sz="2400" dirty="0" err="1"/>
              <a:t>knee</a:t>
            </a:r>
            <a:r>
              <a:rPr lang="tr-TR" sz="2400" dirty="0"/>
              <a:t> </a:t>
            </a:r>
            <a:r>
              <a:rPr lang="tr-TR" sz="2400" dirty="0" smtClean="0"/>
              <a:t>soket,</a:t>
            </a:r>
            <a:r>
              <a:rPr lang="tr-TR" sz="2400" b="1" dirty="0" smtClean="0"/>
              <a:t> </a:t>
            </a:r>
            <a:r>
              <a:rPr lang="tr-TR" sz="2400" dirty="0"/>
              <a:t>uyluk </a:t>
            </a:r>
            <a:r>
              <a:rPr lang="tr-TR" sz="2400" dirty="0" smtClean="0"/>
              <a:t>korseli </a:t>
            </a:r>
            <a:r>
              <a:rPr lang="tr-TR" sz="2400" dirty="0" err="1" smtClean="0"/>
              <a:t>lateral</a:t>
            </a:r>
            <a:r>
              <a:rPr lang="tr-TR" sz="2400" dirty="0" smtClean="0"/>
              <a:t> </a:t>
            </a:r>
            <a:r>
              <a:rPr lang="tr-TR" sz="2400" dirty="0"/>
              <a:t>eklemli </a:t>
            </a:r>
            <a:r>
              <a:rPr lang="tr-TR" sz="2400" dirty="0" smtClean="0"/>
              <a:t>protezler, diz </a:t>
            </a:r>
            <a:r>
              <a:rPr lang="tr-TR" sz="2400" dirty="0" err="1"/>
              <a:t>dezartikülasyon</a:t>
            </a:r>
            <a:r>
              <a:rPr lang="tr-TR" sz="2400" dirty="0"/>
              <a:t> soketine benzer uy­gulamalardır</a:t>
            </a:r>
            <a:r>
              <a:rPr lang="tr-TR" sz="2400" dirty="0" smtClean="0"/>
              <a:t>.)</a:t>
            </a:r>
            <a:endParaRPr lang="tr-T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/>
              <a:t>Diz ekleminin 45 derecenin üzerindeki </a:t>
            </a:r>
            <a:r>
              <a:rPr lang="tr-TR" sz="2400" u="sng" dirty="0" err="1"/>
              <a:t>fleksör</a:t>
            </a:r>
            <a:r>
              <a:rPr lang="tr-TR" sz="2400" u="sng" dirty="0"/>
              <a:t> </a:t>
            </a:r>
            <a:r>
              <a:rPr lang="tr-TR" sz="2400" u="sng" dirty="0" err="1" smtClean="0"/>
              <a:t>kontraktürleri</a:t>
            </a:r>
            <a:r>
              <a:rPr lang="tr-TR" sz="2400" u="sng" dirty="0" smtClean="0"/>
              <a:t> </a:t>
            </a:r>
            <a:r>
              <a:rPr lang="tr-TR" sz="2400" dirty="0" smtClean="0"/>
              <a:t>(Bent-</a:t>
            </a:r>
            <a:r>
              <a:rPr lang="tr-TR" sz="2400" dirty="0" err="1" smtClean="0"/>
              <a:t>knee</a:t>
            </a:r>
            <a:r>
              <a:rPr lang="tr-TR" sz="2400" dirty="0" smtClean="0"/>
              <a:t> soket)</a:t>
            </a:r>
            <a:endParaRPr lang="tr-TR" sz="24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2338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784960"/>
          </a:xfrm>
        </p:spPr>
        <p:txBody>
          <a:bodyPr/>
          <a:lstStyle/>
          <a:p>
            <a:r>
              <a:rPr lang="tr-TR" b="1" dirty="0"/>
              <a:t>PTB </a:t>
            </a:r>
            <a:r>
              <a:rPr lang="tr-TR" b="1" dirty="0" smtClean="0"/>
              <a:t>Varyasyonları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57250" y="1857375"/>
            <a:ext cx="10298430" cy="401171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sz="2800" dirty="0" smtClean="0"/>
              <a:t>Günümüzde </a:t>
            </a:r>
            <a:r>
              <a:rPr lang="tr-TR" sz="2800" dirty="0"/>
              <a:t>kullanılan </a:t>
            </a:r>
            <a:r>
              <a:rPr lang="tr-TR" sz="2800" dirty="0" smtClean="0"/>
              <a:t>TT </a:t>
            </a:r>
            <a:r>
              <a:rPr lang="tr-TR" sz="2800" dirty="0"/>
              <a:t>soketlerin </a:t>
            </a:r>
            <a:r>
              <a:rPr lang="tr-TR" sz="2800" dirty="0" smtClean="0"/>
              <a:t>çoğu </a:t>
            </a:r>
            <a:r>
              <a:rPr lang="tr-TR" sz="2800" dirty="0"/>
              <a:t>PTB varyasyonudur </a:t>
            </a:r>
            <a:endParaRPr lang="tr-TR" sz="2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tr-TR" sz="2800" dirty="0"/>
              <a:t>G</a:t>
            </a:r>
            <a:r>
              <a:rPr lang="tr-TR" sz="2800" dirty="0" smtClean="0"/>
              <a:t>enel </a:t>
            </a:r>
            <a:r>
              <a:rPr lang="tr-TR" sz="2800" dirty="0"/>
              <a:t>olarak iki </a:t>
            </a:r>
            <a:r>
              <a:rPr lang="tr-TR" sz="2800" dirty="0" smtClean="0"/>
              <a:t> </a:t>
            </a:r>
            <a:r>
              <a:rPr lang="tr-TR" sz="2800" dirty="0"/>
              <a:t>grup altında </a:t>
            </a:r>
            <a:r>
              <a:rPr lang="tr-TR" sz="2800" dirty="0" smtClean="0"/>
              <a:t>incelenmektedir</a:t>
            </a:r>
            <a:r>
              <a:rPr lang="tr-TR" sz="2800" dirty="0"/>
              <a:t>. </a:t>
            </a:r>
            <a:endParaRPr lang="tr-TR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tr-TR" sz="2800" dirty="0" smtClean="0"/>
              <a:t>Güdüğün </a:t>
            </a:r>
            <a:r>
              <a:rPr lang="tr-TR" sz="2800" dirty="0"/>
              <a:t>normalin üzerinde korunması gereken durumlar ve yü­kün güdük ucundan </a:t>
            </a:r>
            <a:r>
              <a:rPr lang="tr-TR" sz="2800" dirty="0" smtClean="0"/>
              <a:t>taşıtılmasına </a:t>
            </a:r>
            <a:r>
              <a:rPr lang="tr-TR" sz="2800" dirty="0"/>
              <a:t>olanak veren varyasyonlar</a:t>
            </a:r>
            <a:r>
              <a:rPr lang="tr-TR" sz="2800" dirty="0" smtClean="0"/>
              <a:t>,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dirty="0" smtClean="0"/>
              <a:t> </a:t>
            </a:r>
            <a:r>
              <a:rPr lang="tr-TR" sz="2800" dirty="0"/>
              <a:t>Diz ekleminin </a:t>
            </a:r>
            <a:r>
              <a:rPr lang="tr-TR" sz="2800" dirty="0" err="1"/>
              <a:t>stabilitesini</a:t>
            </a:r>
            <a:r>
              <a:rPr lang="tr-TR" sz="2800" dirty="0"/>
              <a:t> veya süspansiyonunu artırıcı alternatif soket </a:t>
            </a:r>
            <a:r>
              <a:rPr lang="tr-TR" sz="2800" dirty="0" smtClean="0"/>
              <a:t>tasarımları</a:t>
            </a:r>
            <a:r>
              <a:rPr lang="tr-TR" sz="2800" dirty="0"/>
              <a:t>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7882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570647"/>
          </a:xfrm>
        </p:spPr>
        <p:txBody>
          <a:bodyPr>
            <a:normAutofit/>
          </a:bodyPr>
          <a:lstStyle/>
          <a:p>
            <a:r>
              <a:rPr lang="tr-TR" sz="3600" b="1" dirty="0"/>
              <a:t>TOTAL TEMASLI SOKET TASARIMLARI (TTS</a:t>
            </a:r>
            <a:r>
              <a:rPr lang="tr-TR" sz="3600" b="1" dirty="0" smtClean="0"/>
              <a:t>)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Değişik </a:t>
            </a:r>
            <a:r>
              <a:rPr lang="tr-TR" dirty="0"/>
              <a:t>patolojiler, uzunluk, şekil, kas yapısı, deri altı kas dokusu </a:t>
            </a:r>
            <a:r>
              <a:rPr lang="tr-TR" dirty="0" smtClean="0"/>
              <a:t>ka­lınlığı </a:t>
            </a:r>
            <a:r>
              <a:rPr lang="tr-TR" dirty="0"/>
              <a:t>gibi nedenlerden dolayı </a:t>
            </a:r>
            <a:r>
              <a:rPr lang="tr-TR" dirty="0" smtClean="0"/>
              <a:t>TT </a:t>
            </a:r>
            <a:r>
              <a:rPr lang="tr-TR" dirty="0" err="1" smtClean="0"/>
              <a:t>amputasyonlarında</a:t>
            </a:r>
            <a:r>
              <a:rPr lang="tr-TR" dirty="0" smtClean="0"/>
              <a:t> </a:t>
            </a:r>
            <a:r>
              <a:rPr lang="tr-TR" dirty="0"/>
              <a:t>güdük-soket uyumunda bazı sorunlar ortaya çıkabilmektedir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TT </a:t>
            </a:r>
            <a:r>
              <a:rPr lang="tr-TR" dirty="0" err="1"/>
              <a:t>amputelerde</a:t>
            </a:r>
            <a:r>
              <a:rPr lang="tr-TR" dirty="0"/>
              <a:t> protezi uygulamalarında güdükte </a:t>
            </a:r>
            <a:r>
              <a:rPr lang="tr-TR" dirty="0" smtClean="0"/>
              <a:t>yumuşak </a:t>
            </a:r>
            <a:r>
              <a:rPr lang="tr-TR" dirty="0"/>
              <a:t>doku dağılımındaki asimet­ri, dokuların </a:t>
            </a:r>
            <a:r>
              <a:rPr lang="tr-TR" dirty="0" smtClean="0"/>
              <a:t>stabilizasyonunun  </a:t>
            </a:r>
            <a:r>
              <a:rPr lang="tr-TR" dirty="0"/>
              <a:t>sağlanamaması ve yüklerin </a:t>
            </a:r>
            <a:r>
              <a:rPr lang="tr-TR" dirty="0" smtClean="0"/>
              <a:t>dokuların </a:t>
            </a:r>
            <a:r>
              <a:rPr lang="tr-TR" dirty="0"/>
              <a:t>toleransına göre </a:t>
            </a:r>
            <a:r>
              <a:rPr lang="tr-TR" dirty="0" smtClean="0"/>
              <a:t>dağıtılamaması önemli </a:t>
            </a:r>
            <a:r>
              <a:rPr lang="tr-TR" dirty="0"/>
              <a:t>problemlerdir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PTB </a:t>
            </a:r>
            <a:r>
              <a:rPr lang="tr-TR" dirty="0"/>
              <a:t>ve varyasyonlarında ağırlık </a:t>
            </a:r>
            <a:r>
              <a:rPr lang="tr-TR" dirty="0" err="1"/>
              <a:t>patellar</a:t>
            </a:r>
            <a:r>
              <a:rPr lang="tr-TR" dirty="0"/>
              <a:t> </a:t>
            </a:r>
            <a:r>
              <a:rPr lang="tr-TR" dirty="0" err="1"/>
              <a:t>tendon</a:t>
            </a:r>
            <a:r>
              <a:rPr lang="tr-TR" dirty="0"/>
              <a:t> ve bir miktarda </a:t>
            </a:r>
            <a:r>
              <a:rPr lang="tr-TR" dirty="0" err="1" smtClean="0"/>
              <a:t>tibianın</a:t>
            </a:r>
            <a:r>
              <a:rPr lang="tr-TR" dirty="0" smtClean="0"/>
              <a:t> </a:t>
            </a:r>
            <a:r>
              <a:rPr lang="tr-TR" dirty="0" err="1"/>
              <a:t>medial</a:t>
            </a:r>
            <a:r>
              <a:rPr lang="tr-TR" dirty="0"/>
              <a:t> </a:t>
            </a:r>
            <a:r>
              <a:rPr lang="tr-TR" dirty="0" err="1"/>
              <a:t>kondilinin</a:t>
            </a:r>
            <a:r>
              <a:rPr lang="tr-TR" dirty="0"/>
              <a:t> </a:t>
            </a:r>
            <a:r>
              <a:rPr lang="tr-TR" dirty="0" smtClean="0"/>
              <a:t>altından</a:t>
            </a:r>
            <a:r>
              <a:rPr lang="tr-TR" dirty="0"/>
              <a:t>, daha az oranda </a:t>
            </a:r>
            <a:r>
              <a:rPr lang="tr-TR" dirty="0" err="1"/>
              <a:t>popliteal</a:t>
            </a:r>
            <a:r>
              <a:rPr lang="tr-TR" dirty="0"/>
              <a:t> bölgeden ve çevre yumuşak dokulardan </a:t>
            </a:r>
            <a:r>
              <a:rPr lang="tr-TR" dirty="0" smtClean="0"/>
              <a:t>taşıtılmaktadır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Vücut ağırlığının </a:t>
            </a:r>
            <a:r>
              <a:rPr lang="tr-TR" dirty="0"/>
              <a:t>bu sınırlı noktalardan taşıtılması</a:t>
            </a:r>
            <a:r>
              <a:rPr lang="tr-TR" dirty="0" smtClean="0"/>
              <a:t>, yumuşak dokularda </a:t>
            </a:r>
            <a:r>
              <a:rPr lang="tr-TR" dirty="0"/>
              <a:t>gerilime neden olarak, güdüğün soket </a:t>
            </a:r>
            <a:r>
              <a:rPr lang="tr-TR" dirty="0" smtClean="0"/>
              <a:t>içinde hareket etmesine ve stabilizasyonun </a:t>
            </a:r>
            <a:r>
              <a:rPr lang="tr-TR" dirty="0"/>
              <a:t>bozulmasına neden olmaktadır. </a:t>
            </a:r>
            <a:r>
              <a:rPr lang="tr-TR" dirty="0" smtClean="0"/>
              <a:t>Ayrıca yürüyüş sırasında meydana gelen hareketlilik dolaşım problemlerine, ödeme yol açmaktadır.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645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105" y="300038"/>
            <a:ext cx="10058400" cy="499697"/>
          </a:xfrm>
        </p:spPr>
        <p:txBody>
          <a:bodyPr>
            <a:normAutofit fontScale="90000"/>
          </a:bodyPr>
          <a:lstStyle/>
          <a:p>
            <a:r>
              <a:rPr lang="tr-TR" sz="3600" b="1" dirty="0"/>
              <a:t>Total Temaslı Soketlerin </a:t>
            </a:r>
            <a:r>
              <a:rPr lang="tr-TR" sz="3600" b="1" dirty="0" smtClean="0"/>
              <a:t>Yararları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1489" y="914399"/>
            <a:ext cx="11387136" cy="5643564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tr-TR" sz="2200" dirty="0" smtClean="0"/>
              <a:t>Yük </a:t>
            </a:r>
            <a:r>
              <a:rPr lang="tr-TR" sz="2200" dirty="0"/>
              <a:t>dağılımının orantılı </a:t>
            </a:r>
            <a:r>
              <a:rPr lang="tr-TR" sz="2200" dirty="0" err="1" smtClean="0"/>
              <a:t>proprioseptif</a:t>
            </a:r>
            <a:r>
              <a:rPr lang="tr-TR" sz="2200" dirty="0" smtClean="0"/>
              <a:t> </a:t>
            </a:r>
            <a:r>
              <a:rPr lang="tr-TR" sz="2200" dirty="0"/>
              <a:t>duyunun daha iyi olması nedeniyle TTS soketler </a:t>
            </a:r>
            <a:r>
              <a:rPr lang="tr-TR" sz="2200" dirty="0" err="1"/>
              <a:t>amputeler</a:t>
            </a:r>
            <a:r>
              <a:rPr lang="tr-TR" sz="2200" dirty="0"/>
              <a:t> tarafından daha </a:t>
            </a:r>
            <a:r>
              <a:rPr lang="tr-TR" sz="2200" u="sng" dirty="0"/>
              <a:t>rahat </a:t>
            </a:r>
            <a:r>
              <a:rPr lang="tr-TR" sz="2200" u="sng" dirty="0" err="1"/>
              <a:t>tolere</a:t>
            </a:r>
            <a:r>
              <a:rPr lang="tr-TR" sz="2200" u="sng" dirty="0"/>
              <a:t> </a:t>
            </a:r>
            <a:r>
              <a:rPr lang="tr-TR" sz="2200" dirty="0"/>
              <a:t>edilmekte ve </a:t>
            </a:r>
            <a:r>
              <a:rPr lang="tr-TR" sz="2200" u="sng" dirty="0"/>
              <a:t>normale yakın bir yürüyüş </a:t>
            </a:r>
            <a:r>
              <a:rPr lang="tr-TR" sz="2200" dirty="0"/>
              <a:t>ortaya </a:t>
            </a:r>
            <a:r>
              <a:rPr lang="tr-TR" sz="2200" dirty="0" smtClean="0"/>
              <a:t>çıkmaktadır.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/>
              <a:t>T</a:t>
            </a:r>
            <a:r>
              <a:rPr lang="tr-TR" sz="2200" dirty="0" smtClean="0"/>
              <a:t>TS </a:t>
            </a:r>
            <a:r>
              <a:rPr lang="tr-TR" sz="2200" dirty="0" err="1"/>
              <a:t>sokef</a:t>
            </a:r>
            <a:r>
              <a:rPr lang="tr-TR" sz="2200" dirty="0"/>
              <a:t> </a:t>
            </a:r>
            <a:r>
              <a:rPr lang="tr-TR" sz="2200" u="sng" dirty="0"/>
              <a:t>güdük </a:t>
            </a:r>
            <a:r>
              <a:rPr lang="tr-TR" sz="2200" u="sng" dirty="0" smtClean="0"/>
              <a:t>soket </a:t>
            </a:r>
            <a:r>
              <a:rPr lang="tr-TR" sz="2200" u="sng" dirty="0"/>
              <a:t>uyumunu </a:t>
            </a:r>
            <a:r>
              <a:rPr lang="tr-TR" sz="2200" dirty="0"/>
              <a:t>devam ettirir, </a:t>
            </a:r>
            <a:r>
              <a:rPr lang="tr-TR" sz="2200" u="sng" dirty="0"/>
              <a:t>dolaşım</a:t>
            </a:r>
            <a:r>
              <a:rPr lang="tr-TR" sz="2200" dirty="0"/>
              <a:t>ı arttırır, </a:t>
            </a:r>
            <a:r>
              <a:rPr lang="tr-TR" sz="2200" u="sng" dirty="0"/>
              <a:t>yara oluşumunu </a:t>
            </a:r>
            <a:r>
              <a:rPr lang="tr-TR" sz="2200" dirty="0"/>
              <a:t>engeller ve oluşmuş yaraların iyileşmesini hızlandırır.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200" u="sng" dirty="0" smtClean="0"/>
              <a:t>Süspansi­yonu</a:t>
            </a:r>
            <a:r>
              <a:rPr lang="tr-TR" sz="2200" dirty="0" smtClean="0"/>
              <a:t> </a:t>
            </a:r>
            <a:r>
              <a:rPr lang="tr-TR" sz="2200" dirty="0"/>
              <a:t>iyileştirerek </a:t>
            </a:r>
            <a:r>
              <a:rPr lang="tr-TR" sz="2200" dirty="0" err="1"/>
              <a:t>mobilite</a:t>
            </a:r>
            <a:r>
              <a:rPr lang="tr-TR" sz="2200" dirty="0"/>
              <a:t> düzeyini artırır ve </a:t>
            </a:r>
            <a:r>
              <a:rPr lang="tr-TR" sz="2200" dirty="0" err="1"/>
              <a:t>amputenin</a:t>
            </a:r>
            <a:r>
              <a:rPr lang="tr-TR" sz="2200" dirty="0"/>
              <a:t> rahat etmesini sağlar. </a:t>
            </a:r>
            <a:endParaRPr lang="tr-TR" sz="22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 smtClean="0"/>
              <a:t>Tam </a:t>
            </a:r>
            <a:r>
              <a:rPr lang="tr-TR" sz="2200" dirty="0"/>
              <a:t>yüzey teması</a:t>
            </a:r>
            <a:r>
              <a:rPr lang="tr-TR" sz="2200" u="sng" dirty="0"/>
              <a:t>, yük taşıyan </a:t>
            </a:r>
            <a:r>
              <a:rPr lang="tr-TR" sz="2200" dirty="0"/>
              <a:t>alanı maksimuma çıkararak </a:t>
            </a:r>
            <a:r>
              <a:rPr lang="tr-TR" sz="2200" dirty="0" smtClean="0"/>
              <a:t>bası noktalarını </a:t>
            </a:r>
            <a:r>
              <a:rPr lang="tr-TR" sz="2200" dirty="0"/>
              <a:t>ortadan kaldırır</a:t>
            </a:r>
            <a:r>
              <a:rPr lang="tr-TR" sz="2200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 smtClean="0"/>
              <a:t> </a:t>
            </a:r>
            <a:r>
              <a:rPr lang="tr-TR" sz="2200" u="sng" dirty="0"/>
              <a:t>Hassas noktalarda </a:t>
            </a:r>
            <a:r>
              <a:rPr lang="tr-TR" sz="2200" dirty="0"/>
              <a:t>ağrı oluşması önlenir</a:t>
            </a:r>
            <a:r>
              <a:rPr lang="tr-TR" sz="2200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 smtClean="0"/>
              <a:t>Eşit verilen </a:t>
            </a:r>
            <a:r>
              <a:rPr lang="tr-TR" sz="2200" dirty="0"/>
              <a:t>baskı sayesinde </a:t>
            </a:r>
            <a:r>
              <a:rPr lang="tr-TR" sz="2200" u="sng" dirty="0" err="1"/>
              <a:t>proprioseptif</a:t>
            </a:r>
            <a:r>
              <a:rPr lang="tr-TR" sz="2200" u="sng" dirty="0"/>
              <a:t> duyu </a:t>
            </a:r>
            <a:r>
              <a:rPr lang="tr-TR" sz="2200" dirty="0"/>
              <a:t>artar. </a:t>
            </a:r>
            <a:endParaRPr lang="tr-TR" sz="22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 smtClean="0"/>
              <a:t>Güdük </a:t>
            </a:r>
            <a:r>
              <a:rPr lang="tr-TR" sz="2200" dirty="0"/>
              <a:t>ve soket </a:t>
            </a:r>
            <a:r>
              <a:rPr lang="tr-TR" sz="2200" dirty="0" smtClean="0"/>
              <a:t>arasında </a:t>
            </a:r>
            <a:r>
              <a:rPr lang="tr-TR" sz="2200" dirty="0"/>
              <a:t>piston hareketi olmadığı için vücut ağırlığı ve yer </a:t>
            </a:r>
            <a:r>
              <a:rPr lang="tr-TR" sz="2200" dirty="0" smtClean="0"/>
              <a:t>reaksiyonundan kaynaklanan </a:t>
            </a:r>
            <a:r>
              <a:rPr lang="tr-TR" sz="2200" u="sng" dirty="0"/>
              <a:t>stresler, güdükte her yönde eşit olarak dağılır, parçalama </a:t>
            </a:r>
            <a:r>
              <a:rPr lang="tr-TR" sz="2200" u="sng" dirty="0" smtClean="0"/>
              <a:t> </a:t>
            </a:r>
            <a:r>
              <a:rPr lang="tr-TR" sz="2200" u="sng" dirty="0"/>
              <a:t>stresleri </a:t>
            </a:r>
            <a:r>
              <a:rPr lang="tr-TR" sz="2200" dirty="0"/>
              <a:t>azalır</a:t>
            </a:r>
            <a:r>
              <a:rPr lang="tr-TR" sz="2200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 err="1" smtClean="0"/>
              <a:t>Amputenin</a:t>
            </a:r>
            <a:r>
              <a:rPr lang="tr-TR" sz="2200" dirty="0" smtClean="0"/>
              <a:t> </a:t>
            </a:r>
            <a:r>
              <a:rPr lang="tr-TR" sz="2200" u="sng" dirty="0" smtClean="0"/>
              <a:t>dengesi artar </a:t>
            </a:r>
            <a:r>
              <a:rPr lang="tr-TR" sz="2200" dirty="0"/>
              <a:t>ve aktiviteler </a:t>
            </a:r>
            <a:r>
              <a:rPr lang="tr-TR" sz="2200" dirty="0" smtClean="0"/>
              <a:t>sırasında </a:t>
            </a:r>
            <a:r>
              <a:rPr lang="tr-TR" sz="2200" u="sng" dirty="0"/>
              <a:t>enerji tüketimi </a:t>
            </a:r>
            <a:r>
              <a:rPr lang="tr-TR" sz="2200" u="sng" dirty="0" smtClean="0"/>
              <a:t>azalır</a:t>
            </a:r>
            <a:r>
              <a:rPr lang="tr-TR" sz="2200" dirty="0" smtClean="0"/>
              <a:t>.</a:t>
            </a:r>
            <a:endParaRPr lang="tr-TR" sz="2200" dirty="0"/>
          </a:p>
          <a:p>
            <a:pPr lvl="1"/>
            <a:endParaRPr lang="tr-TR" sz="2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2791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Diz Altı Protezlerinde Süspansiyon Sistemini Belir­leyen Faktörler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sz="2400" dirty="0" err="1" smtClean="0"/>
              <a:t>Amputasyon</a:t>
            </a:r>
            <a:r>
              <a:rPr lang="tr-TR" sz="2400" dirty="0" smtClean="0"/>
              <a:t> </a:t>
            </a:r>
            <a:r>
              <a:rPr lang="tr-TR" sz="2400" dirty="0"/>
              <a:t>nedeni </a:t>
            </a:r>
            <a:endParaRPr lang="tr-TR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tr-TR" sz="2400" dirty="0" smtClean="0"/>
              <a:t>Güdüğün </a:t>
            </a:r>
            <a:r>
              <a:rPr lang="tr-TR" sz="2400" dirty="0"/>
              <a:t>durumu, şekli ve boyu </a:t>
            </a:r>
            <a:endParaRPr lang="tr-TR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tr-TR" sz="2400" dirty="0" smtClean="0"/>
              <a:t>Eklem </a:t>
            </a:r>
            <a:r>
              <a:rPr lang="tr-TR" sz="2400" dirty="0" err="1"/>
              <a:t>stabilitesi</a:t>
            </a:r>
            <a:r>
              <a:rPr lang="tr-TR" sz="2400" dirty="0"/>
              <a:t> </a:t>
            </a:r>
            <a:endParaRPr lang="tr-TR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tr-TR" sz="2400" dirty="0" smtClean="0"/>
              <a:t>Ödem </a:t>
            </a:r>
            <a:r>
              <a:rPr lang="tr-TR" sz="2400" dirty="0"/>
              <a:t>veya </a:t>
            </a:r>
            <a:r>
              <a:rPr lang="tr-TR" sz="2400" dirty="0" err="1"/>
              <a:t>atrofi</a:t>
            </a:r>
            <a:r>
              <a:rPr lang="tr-TR" sz="2400" dirty="0"/>
              <a:t> </a:t>
            </a:r>
            <a:endParaRPr lang="tr-TR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tr-TR" sz="2400" dirty="0" smtClean="0"/>
              <a:t>Aktivite </a:t>
            </a:r>
            <a:r>
              <a:rPr lang="tr-TR" sz="2400" dirty="0"/>
              <a:t>düzeyi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/>
              <a:t>Daha önce kullanılan süspansiyon sistemi </a:t>
            </a:r>
            <a:endParaRPr lang="tr-TR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tr-TR" sz="2400" dirty="0" smtClean="0"/>
              <a:t>Kozmetik </a:t>
            </a:r>
            <a:r>
              <a:rPr lang="tr-TR" sz="2400" dirty="0"/>
              <a:t>tercihler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/>
              <a:t>Protez kullanımına bağlı olarak gün içinde güdükte %6-12 hacim </a:t>
            </a:r>
            <a:r>
              <a:rPr lang="tr-TR" sz="2400" dirty="0" smtClean="0"/>
              <a:t>kaybı</a:t>
            </a:r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9DB6-215D-4EE5-BE5E-A17ACA9586E8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4901771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2669</TotalTime>
  <Words>939</Words>
  <Application>Microsoft Office PowerPoint</Application>
  <PresentationFormat>Geniş ekran</PresentationFormat>
  <Paragraphs>144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9" baseType="lpstr">
      <vt:lpstr>Arial</vt:lpstr>
      <vt:lpstr>Calibri</vt:lpstr>
      <vt:lpstr>Comic Sans MS</vt:lpstr>
      <vt:lpstr>Corbel</vt:lpstr>
      <vt:lpstr>Times New Roman</vt:lpstr>
      <vt:lpstr>Wingdings</vt:lpstr>
      <vt:lpstr>Geçmişe bakış</vt:lpstr>
      <vt:lpstr>TRANSTİBİAL PROTEZLER</vt:lpstr>
      <vt:lpstr>PowerPoint Sunusu</vt:lpstr>
      <vt:lpstr>DİZ ALTI SOKET TASARIMLARI</vt:lpstr>
      <vt:lpstr>Patellar Tendonda Ağırlık Taşıyıcı (PTB) Soket</vt:lpstr>
      <vt:lpstr>PowerPoint Sunusu</vt:lpstr>
      <vt:lpstr>PTB Varyasyonları</vt:lpstr>
      <vt:lpstr>TOTAL TEMASLI SOKET TASARIMLARI (TTS)</vt:lpstr>
      <vt:lpstr>Total Temaslı Soketlerin Yararları</vt:lpstr>
      <vt:lpstr>Diz Altı Protezlerinde Süspansiyon Sistemini Belir­leyen Faktörler </vt:lpstr>
      <vt:lpstr>PowerPoint Sunusu</vt:lpstr>
      <vt:lpstr>BALDIR PARÇASI </vt:lpstr>
      <vt:lpstr>EKSOSKELETAL BALDIR YAPISI</vt:lpstr>
      <vt:lpstr>ENDOSKELETAL BALDIR YAPISI</vt:lpstr>
      <vt:lpstr>DİZ DEZARTİKÜLASYON PROTEZLERİ</vt:lpstr>
      <vt:lpstr>PowerPoint Sunusu</vt:lpstr>
      <vt:lpstr>Diz Dezartikülasyonu</vt:lpstr>
      <vt:lpstr>Avantajı </vt:lpstr>
      <vt:lpstr>Dezavantajı </vt:lpstr>
      <vt:lpstr>Soket</vt:lpstr>
      <vt:lpstr>Suspansiyon</vt:lpstr>
      <vt:lpstr>Protez Eklemler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TRANSTİBİAL PROTEZLER</dc:title>
  <dc:creator>Seher</dc:creator>
  <cp:lastModifiedBy>user02</cp:lastModifiedBy>
  <cp:revision>508</cp:revision>
  <dcterms:created xsi:type="dcterms:W3CDTF">2016-10-08T00:37:52Z</dcterms:created>
  <dcterms:modified xsi:type="dcterms:W3CDTF">2018-05-23T12:20:08Z</dcterms:modified>
</cp:coreProperties>
</file>