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8"/>
  </p:notesMasterIdLst>
  <p:sldIdLst>
    <p:sldId id="1092" r:id="rId4"/>
    <p:sldId id="1083" r:id="rId5"/>
    <p:sldId id="1084" r:id="rId6"/>
    <p:sldId id="1093" r:id="rId7"/>
    <p:sldId id="1094" r:id="rId8"/>
    <p:sldId id="1095" r:id="rId9"/>
    <p:sldId id="1096" r:id="rId10"/>
    <p:sldId id="1097" r:id="rId11"/>
    <p:sldId id="1098" r:id="rId12"/>
    <p:sldId id="1099" r:id="rId13"/>
    <p:sldId id="1100" r:id="rId14"/>
    <p:sldId id="1101" r:id="rId15"/>
    <p:sldId id="1102" r:id="rId16"/>
    <p:sldId id="1091"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3416320"/>
          </a:xfrm>
          <a:prstGeom prst="rect">
            <a:avLst/>
          </a:prstGeom>
        </p:spPr>
        <p:txBody>
          <a:bodyPr wrap="square">
            <a:spAutoFit/>
          </a:bodyPr>
          <a:lstStyle/>
          <a:p>
            <a:pPr algn="just"/>
            <a:r>
              <a:rPr lang="tr-TR" b="1" dirty="0" smtClean="0"/>
              <a:t>Valilikler</a:t>
            </a:r>
          </a:p>
          <a:p>
            <a:pPr algn="just"/>
            <a:endParaRPr lang="tr-TR" b="1" dirty="0"/>
          </a:p>
          <a:p>
            <a:pPr algn="just"/>
            <a:r>
              <a:rPr lang="tr-TR" dirty="0"/>
              <a:t>Valiliklerin imar </a:t>
            </a:r>
            <a:r>
              <a:rPr lang="tr-TR" dirty="0" err="1"/>
              <a:t>plamları</a:t>
            </a:r>
            <a:r>
              <a:rPr lang="tr-TR" dirty="0"/>
              <a:t> ile ilgili yetki ve sorumlulukları 3194 sayılı İmar kanununun (R.G.09.05.1985/18749) planların hazırlanması ve yürürlüğe konulması başlığını taşıyan 8. maddesinin b fıkrasının 2. paragrafında belirtilmiştir. Bu metin;</a:t>
            </a:r>
          </a:p>
          <a:p>
            <a:pPr algn="just"/>
            <a:r>
              <a:rPr lang="tr-TR" i="1" dirty="0"/>
              <a:t>“Belediye ve mücavir alan dışında kalan yerlerde yapılacak planlar valilik veya ilgilisince yapılır veya yaptırılır. Valilikçe uygun görüldüğü takdirde onaylanarak yürürlüğe girer. Onay tarihinden itibaren valilikçe tespit edilen ilan yerinde bir ay süre ile ilan edilir. Bir aylık ilan süresi  içinde planlara itiraz edilebilir. İtirazlar valiliğe yapılır, valilik itirazları ve planları </a:t>
            </a:r>
            <a:r>
              <a:rPr lang="tr-TR" i="1" dirty="0" err="1"/>
              <a:t>onbeş</a:t>
            </a:r>
            <a:r>
              <a:rPr lang="tr-TR" i="1" dirty="0"/>
              <a:t> gün </a:t>
            </a:r>
            <a:r>
              <a:rPr lang="tr-TR" i="1" dirty="0" err="1"/>
              <a:t>içeisinde</a:t>
            </a:r>
            <a:r>
              <a:rPr lang="tr-TR" i="1" dirty="0"/>
              <a:t> inceleyerek kesin karara bağlar</a:t>
            </a:r>
            <a:r>
              <a:rPr lang="tr-TR" dirty="0"/>
              <a:t>” şeklindedir.</a:t>
            </a:r>
          </a:p>
        </p:txBody>
      </p:sp>
    </p:spTree>
    <p:extLst>
      <p:ext uri="{BB962C8B-B14F-4D97-AF65-F5344CB8AC3E}">
        <p14:creationId xmlns:p14="http://schemas.microsoft.com/office/powerpoint/2010/main" val="2181980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2308324"/>
          </a:xfrm>
          <a:prstGeom prst="rect">
            <a:avLst/>
          </a:prstGeom>
        </p:spPr>
        <p:txBody>
          <a:bodyPr wrap="square">
            <a:spAutoFit/>
          </a:bodyPr>
          <a:lstStyle/>
          <a:p>
            <a:pPr algn="just"/>
            <a:r>
              <a:rPr lang="tr-TR" b="1" dirty="0"/>
              <a:t>Tarım ve Orman Bakanlığı </a:t>
            </a:r>
            <a:endParaRPr lang="tr-TR" b="1" dirty="0" smtClean="0"/>
          </a:p>
          <a:p>
            <a:pPr algn="just"/>
            <a:endParaRPr lang="tr-TR" b="1" dirty="0"/>
          </a:p>
          <a:p>
            <a:pPr algn="just"/>
            <a:r>
              <a:rPr lang="tr-TR" dirty="0" err="1"/>
              <a:t>Mill</a:t>
            </a:r>
            <a:r>
              <a:rPr lang="tr-TR" dirty="0"/>
              <a:t> parklarla ilgili kararları alan bakanlık Tarım ve Ormancılık Bakanlığı idi. 648 sayılı KHK ile hükümetin yeni yapılanmasında bu konu ile ilgili bakanlık yeni ihdas edilen Orman ve Su işleri bakanlığı olmuştur.</a:t>
            </a:r>
          </a:p>
          <a:p>
            <a:pPr algn="just"/>
            <a:r>
              <a:rPr lang="tr-TR" dirty="0"/>
              <a:t>703 sayılı KHK (R.G. 09.07.2018/31473) ile Gıda, Tarım ve Hayvancılık Bakanlığı ile Orman ve Su İşleri Bakanlığı “Tarım ve Orman Bakanlığı ” çatısı altında bir araya gelmiştir.</a:t>
            </a:r>
          </a:p>
        </p:txBody>
      </p:sp>
    </p:spTree>
    <p:extLst>
      <p:ext uri="{BB962C8B-B14F-4D97-AF65-F5344CB8AC3E}">
        <p14:creationId xmlns:p14="http://schemas.microsoft.com/office/powerpoint/2010/main" val="32521714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2862322"/>
          </a:xfrm>
          <a:prstGeom prst="rect">
            <a:avLst/>
          </a:prstGeom>
        </p:spPr>
        <p:txBody>
          <a:bodyPr wrap="square">
            <a:spAutoFit/>
          </a:bodyPr>
          <a:lstStyle/>
          <a:p>
            <a:pPr algn="just"/>
            <a:r>
              <a:rPr lang="tr-TR" b="1" dirty="0"/>
              <a:t>Sanayi ve Teknoloji Bakanlığı </a:t>
            </a:r>
            <a:endParaRPr lang="tr-TR" b="1" dirty="0" smtClean="0"/>
          </a:p>
          <a:p>
            <a:pPr algn="just"/>
            <a:endParaRPr lang="tr-TR" b="1" dirty="0"/>
          </a:p>
          <a:p>
            <a:pPr algn="just"/>
            <a:r>
              <a:rPr lang="tr-TR" dirty="0"/>
              <a:t>Bilim, Sanayi ve Teknoloji Bakanlığının kuruluşuna ait olan 635 sayılı </a:t>
            </a:r>
            <a:r>
              <a:rPr lang="tr-TR" dirty="0" err="1"/>
              <a:t>KHK.nın</a:t>
            </a:r>
            <a:r>
              <a:rPr lang="tr-TR" dirty="0"/>
              <a:t> (R.G. 08.06.2011/27958 Mükerrer) 8. maddesinin (g) fıkrası teknoloji bölgelerinin yer seçimi ile ilgilidir. Bu madde;</a:t>
            </a:r>
          </a:p>
          <a:p>
            <a:pPr algn="just"/>
            <a:r>
              <a:rPr lang="tr-TR" dirty="0"/>
              <a:t>“</a:t>
            </a:r>
            <a:r>
              <a:rPr lang="tr-TR" i="1" dirty="0"/>
              <a:t>Teknoloji geliştirme bölgelerinin, yer seçimi, kamulaştırılması, kuruluşu, işleyişi, imar planlarının </a:t>
            </a:r>
            <a:r>
              <a:rPr lang="tr-TR" i="1" dirty="0" err="1"/>
              <a:t>hazırlanmast</a:t>
            </a:r>
            <a:r>
              <a:rPr lang="tr-TR" i="1" dirty="0"/>
              <a:t> ve onaylanması, onaylanan imar planına göre arazi kullanımı, yapı ve tesislerin projelendirilmesi, inşası ve ilgili ruhsat ve izinlerin verilmesine ilişkin işleri yürütmek, düzenlemeler yapmak ve faaliyetlerini denetlemek</a:t>
            </a:r>
            <a:r>
              <a:rPr lang="tr-TR" dirty="0"/>
              <a:t>” şeklindedir.</a:t>
            </a:r>
          </a:p>
        </p:txBody>
      </p:sp>
    </p:spTree>
    <p:extLst>
      <p:ext uri="{BB962C8B-B14F-4D97-AF65-F5344CB8AC3E}">
        <p14:creationId xmlns:p14="http://schemas.microsoft.com/office/powerpoint/2010/main" val="1913265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1477328"/>
          </a:xfrm>
          <a:prstGeom prst="rect">
            <a:avLst/>
          </a:prstGeom>
        </p:spPr>
        <p:txBody>
          <a:bodyPr wrap="square">
            <a:spAutoFit/>
          </a:bodyPr>
          <a:lstStyle/>
          <a:p>
            <a:pPr algn="just"/>
            <a:r>
              <a:rPr lang="tr-TR" b="1" dirty="0"/>
              <a:t>Devlet Demiryolları Genel Müdürlüğü </a:t>
            </a:r>
            <a:endParaRPr lang="tr-TR" b="1" dirty="0" smtClean="0"/>
          </a:p>
          <a:p>
            <a:pPr algn="just"/>
            <a:endParaRPr lang="tr-TR" b="1" dirty="0"/>
          </a:p>
          <a:p>
            <a:pPr algn="just"/>
            <a:r>
              <a:rPr lang="tr-TR" dirty="0"/>
              <a:t>Devlet Demiryolları Genel Müdürlüğüne ait </a:t>
            </a:r>
            <a:r>
              <a:rPr lang="tr-TR" dirty="0" err="1"/>
              <a:t>gayrımenkullerin</a:t>
            </a:r>
            <a:r>
              <a:rPr lang="tr-TR" dirty="0"/>
              <a:t> satışı ile ilgili yetki Genel Müdürlük Yönetim Kurulu’ndadır. Bu yetki 5335 sayılı Kanunun (R.G. 27.04.2005 / 25798) 32. Maddesi ile verilmiştir.</a:t>
            </a:r>
          </a:p>
        </p:txBody>
      </p:sp>
    </p:spTree>
    <p:extLst>
      <p:ext uri="{BB962C8B-B14F-4D97-AF65-F5344CB8AC3E}">
        <p14:creationId xmlns:p14="http://schemas.microsoft.com/office/powerpoint/2010/main" val="26429453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2234458"/>
          </a:xfrm>
          <a:prstGeom prst="rect">
            <a:avLst/>
          </a:prstGeom>
        </p:spPr>
        <p:txBody>
          <a:bodyPr wrap="square">
            <a:spAutoFit/>
          </a:bodyPr>
          <a:lstStyle/>
          <a:p>
            <a:pPr marL="0" lvl="1" algn="ctr">
              <a:spcBef>
                <a:spcPct val="20000"/>
              </a:spcBef>
              <a:buClr>
                <a:schemeClr val="accent1"/>
              </a:buClr>
            </a:pPr>
            <a:r>
              <a:rPr lang="tr-TR" sz="2400" b="1" dirty="0"/>
              <a:t>7</a:t>
            </a:r>
            <a:r>
              <a:rPr lang="tr-TR" sz="2400" b="1" dirty="0" smtClean="0"/>
              <a:t>. Hafta</a:t>
            </a:r>
            <a:endParaRPr lang="tr-TR" sz="2400" b="1" dirty="0"/>
          </a:p>
          <a:p>
            <a:pPr marL="0" lvl="1" algn="ctr">
              <a:spcBef>
                <a:spcPct val="20000"/>
              </a:spcBef>
              <a:buClr>
                <a:schemeClr val="accent1"/>
              </a:buClr>
            </a:pPr>
            <a:r>
              <a:rPr lang="tr-TR" sz="2400" b="1" dirty="0" smtClean="0"/>
              <a:t>İmar Planı Yapma Yetkisi Olan Kuruluşlar</a:t>
            </a:r>
            <a:endParaRPr lang="tr-TR" sz="2400" b="1" dirty="0"/>
          </a:p>
          <a:p>
            <a:pPr marL="0" lvl="1" algn="ctr">
              <a:spcBef>
                <a:spcPct val="20000"/>
              </a:spcBef>
              <a:buClr>
                <a:schemeClr val="accent1"/>
              </a:buClr>
            </a:pPr>
            <a:endParaRPr lang="tr-TR" sz="2400" b="1" dirty="0"/>
          </a:p>
          <a:p>
            <a:pPr marL="0" lvl="1" algn="ctr">
              <a:spcBef>
                <a:spcPct val="20000"/>
              </a:spcBef>
              <a:buClr>
                <a:schemeClr val="accent1"/>
              </a:buClr>
            </a:pP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923330"/>
          </a:xfrm>
          <a:prstGeom prst="rect">
            <a:avLst/>
          </a:prstGeom>
        </p:spPr>
        <p:txBody>
          <a:bodyPr wrap="square">
            <a:spAutoFit/>
          </a:bodyPr>
          <a:lstStyle/>
          <a:p>
            <a:pPr algn="just"/>
            <a:r>
              <a:rPr lang="tr-TR" dirty="0"/>
              <a:t>Türkiye’de imar planı  yapma yetkisi olan kuruluşlar dendiği zaman ilk akla gelen belediyelerdir. Halbuki memleketimizde imar planı yapma yetkisi olan kuruluş sayısı pek az değildir. Bu kuruluşlar şunlardır: </a:t>
            </a: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4247317"/>
          </a:xfrm>
          <a:prstGeom prst="rect">
            <a:avLst/>
          </a:prstGeom>
        </p:spPr>
        <p:txBody>
          <a:bodyPr wrap="square">
            <a:spAutoFit/>
          </a:bodyPr>
          <a:lstStyle/>
          <a:p>
            <a:pPr algn="just"/>
            <a:r>
              <a:rPr lang="tr-TR" b="1" dirty="0"/>
              <a:t>İller Bankası A.Ş</a:t>
            </a:r>
            <a:r>
              <a:rPr lang="tr-TR" b="1" dirty="0" smtClean="0"/>
              <a:t>.</a:t>
            </a:r>
          </a:p>
          <a:p>
            <a:pPr algn="just"/>
            <a:endParaRPr lang="tr-TR" b="1" dirty="0"/>
          </a:p>
          <a:p>
            <a:pPr algn="just"/>
            <a:r>
              <a:rPr lang="tr-TR" dirty="0"/>
              <a:t>Belediyelerin imar faaliyetlerini finans etmek üzere, 11 Haziran 1933 tarihinde 2301 sayılı kanunla, 15 milyon sermaye ile Belediyeler Bankası adıyla  kurulmuştur. </a:t>
            </a:r>
          </a:p>
          <a:p>
            <a:pPr algn="just"/>
            <a:r>
              <a:rPr lang="tr-TR" dirty="0"/>
              <a:t>Belediyeler  Bankasının, Mahalli idareler İmar Bankası’na dönüştürülmesi için 29.07.1944 tarihinde kanun tasarısı hazırlanmış ve meclise sunulmuştur. Komisyonda yapılan görüşmelerde bankanın adı «İller Bankası» olarak Belediyeler  Bankasının, Mahalli idareler İmar Bankası’na dönüştürülmesi için 29.07.1944 tarihinde kanun tasarısı hazırlanmış ve meclise sunulmuştur. Komisyonda yapılan görüşmelerde bankanın adı «İller Bankası» olarak değiştirilmiştir</a:t>
            </a:r>
            <a:r>
              <a:rPr lang="tr-TR" dirty="0" smtClean="0"/>
              <a:t>. İl </a:t>
            </a:r>
            <a:r>
              <a:rPr lang="tr-TR" dirty="0"/>
              <a:t>Özel İdareleri, Belediyeler ve köyleri de içine alan İller Bankası Genel Müdürlüğü 4759 sayılı kanunla (R.G. 23.06.1945 /6039) 100 milyon sermaye ile kurulmuştur. </a:t>
            </a:r>
          </a:p>
          <a:p>
            <a:pPr algn="just"/>
            <a:endParaRPr lang="tr-TR" dirty="0"/>
          </a:p>
        </p:txBody>
      </p:sp>
    </p:spTree>
    <p:extLst>
      <p:ext uri="{BB962C8B-B14F-4D97-AF65-F5344CB8AC3E}">
        <p14:creationId xmlns:p14="http://schemas.microsoft.com/office/powerpoint/2010/main" val="4250029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4247317"/>
          </a:xfrm>
          <a:prstGeom prst="rect">
            <a:avLst/>
          </a:prstGeom>
        </p:spPr>
        <p:txBody>
          <a:bodyPr wrap="square">
            <a:spAutoFit/>
          </a:bodyPr>
          <a:lstStyle/>
          <a:p>
            <a:pPr algn="just"/>
            <a:r>
              <a:rPr lang="tr-TR" b="1" dirty="0"/>
              <a:t>İller Bankası A.Ş</a:t>
            </a:r>
            <a:r>
              <a:rPr lang="tr-TR" b="1" dirty="0" smtClean="0"/>
              <a:t>.</a:t>
            </a:r>
          </a:p>
          <a:p>
            <a:pPr algn="just"/>
            <a:endParaRPr lang="tr-TR" b="1" dirty="0"/>
          </a:p>
          <a:p>
            <a:pPr algn="just"/>
            <a:r>
              <a:rPr lang="tr-TR" dirty="0"/>
              <a:t>Belediyelerin imar faaliyetlerini finans etmek üzere, 11 Haziran 1933 tarihinde 2301 sayılı kanunla, 15 milyon sermaye ile Belediyeler Bankası adıyla  kurulmuştur. </a:t>
            </a:r>
          </a:p>
          <a:p>
            <a:pPr algn="just"/>
            <a:r>
              <a:rPr lang="tr-TR" dirty="0"/>
              <a:t>Belediyeler  Bankasının, Mahalli idareler İmar Bankası’na dönüştürülmesi için 29.07.1944 tarihinde kanun tasarısı hazırlanmış ve meclise sunulmuştur. Komisyonda yapılan görüşmelerde bankanın adı «İller Bankası» olarak Belediyeler  Bankasının, Mahalli idareler İmar Bankası’na dönüştürülmesi için 29.07.1944 tarihinde kanun tasarısı hazırlanmış ve meclise sunulmuştur. Komisyonda yapılan görüşmelerde bankanın adı «İller Bankası» olarak değiştirilmiştir</a:t>
            </a:r>
            <a:r>
              <a:rPr lang="tr-TR" dirty="0" smtClean="0"/>
              <a:t>. İl </a:t>
            </a:r>
            <a:r>
              <a:rPr lang="tr-TR" dirty="0"/>
              <a:t>Özel İdareleri, Belediyeler ve köyleri de içine alan İller Bankası Genel Müdürlüğü 4759 sayılı kanunla (R.G. 23.06.1945 /6039) 100 milyon sermaye ile kurulmuştur. </a:t>
            </a:r>
          </a:p>
          <a:p>
            <a:pPr algn="just"/>
            <a:endParaRPr lang="tr-TR" dirty="0"/>
          </a:p>
        </p:txBody>
      </p:sp>
    </p:spTree>
    <p:extLst>
      <p:ext uri="{BB962C8B-B14F-4D97-AF65-F5344CB8AC3E}">
        <p14:creationId xmlns:p14="http://schemas.microsoft.com/office/powerpoint/2010/main" val="3537874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2308324"/>
          </a:xfrm>
          <a:prstGeom prst="rect">
            <a:avLst/>
          </a:prstGeom>
        </p:spPr>
        <p:txBody>
          <a:bodyPr wrap="square">
            <a:spAutoFit/>
          </a:bodyPr>
          <a:lstStyle/>
          <a:p>
            <a:r>
              <a:rPr lang="tr-TR" b="1" dirty="0"/>
              <a:t>Özelleştirme İdaresi Başkanlığı </a:t>
            </a:r>
            <a:endParaRPr lang="tr-TR" b="1" dirty="0" smtClean="0"/>
          </a:p>
          <a:p>
            <a:endParaRPr lang="tr-TR" b="1" dirty="0"/>
          </a:p>
          <a:p>
            <a:pPr algn="just"/>
            <a:r>
              <a:rPr lang="tr-TR" dirty="0"/>
              <a:t>Özelleştirme İdaresi Başkanlığı, başbakanlığa </a:t>
            </a:r>
            <a:r>
              <a:rPr lang="tr-TR" dirty="0" err="1"/>
              <a:t>bağli</a:t>
            </a:r>
            <a:r>
              <a:rPr lang="tr-TR" dirty="0"/>
              <a:t> kamu tüzel kişiliğine sahip, </a:t>
            </a:r>
            <a:r>
              <a:rPr lang="tr-TR" b="1" dirty="0"/>
              <a:t>özel bütçeli bir kurumdur</a:t>
            </a:r>
            <a:r>
              <a:rPr lang="tr-TR" dirty="0"/>
              <a:t>. Kuruluş amacı, ekonomide verimlilik artışı ve kamu giderlerinde azalma sağlamak amacıyla yapılacak özelleştirme çalışmalarında, Özelleştirme Yüksek Kurulunun alacağı kararlara yardımcı olmak, alının kararları özelleştirme yasasında belirtilen ilkeler doğrultusunda uygulamak ve </a:t>
            </a:r>
            <a:r>
              <a:rPr lang="tr-TR" dirty="0" err="1"/>
              <a:t>Özelleştirma</a:t>
            </a:r>
            <a:r>
              <a:rPr lang="tr-TR" dirty="0"/>
              <a:t> Fonunu yönetmektir.</a:t>
            </a:r>
          </a:p>
        </p:txBody>
      </p:sp>
    </p:spTree>
    <p:extLst>
      <p:ext uri="{BB962C8B-B14F-4D97-AF65-F5344CB8AC3E}">
        <p14:creationId xmlns:p14="http://schemas.microsoft.com/office/powerpoint/2010/main" val="1804731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2862322"/>
          </a:xfrm>
          <a:prstGeom prst="rect">
            <a:avLst/>
          </a:prstGeom>
        </p:spPr>
        <p:txBody>
          <a:bodyPr wrap="square">
            <a:spAutoFit/>
          </a:bodyPr>
          <a:lstStyle/>
          <a:p>
            <a:pPr algn="just"/>
            <a:r>
              <a:rPr lang="tr-TR" b="1" dirty="0"/>
              <a:t>Çevre ve Şehircilik Bakanlığı </a:t>
            </a:r>
            <a:endParaRPr lang="tr-TR" b="1" dirty="0" smtClean="0"/>
          </a:p>
          <a:p>
            <a:pPr algn="just"/>
            <a:endParaRPr lang="tr-TR" b="1" dirty="0"/>
          </a:p>
          <a:p>
            <a:pPr algn="just"/>
            <a:r>
              <a:rPr lang="tr-TR" dirty="0"/>
              <a:t>Plan yapma yetkisinin kendi bakanlıklarında olduğunu öne süren iki bakanlık vardı. Bunlar; İmar ve İskan Bakanlığı ile Çevre ve Orman Bakanlığı idi. Önceki bölümlerde anlatıldığı gibi bu iki bakanlık, çevre planlarını yapma yetkisinin kendilerinde olduğunu ileri sürerlerdi. Hatta iki bakanlık ihtilaflarını idari yargıya bile taşımışlardı.</a:t>
            </a:r>
          </a:p>
          <a:p>
            <a:pPr algn="just"/>
            <a:r>
              <a:rPr lang="tr-TR" dirty="0"/>
              <a:t>2011 yılında bakanlar kurulu kurulurken, bu iki bakanlık büyük ölçüde birleşti ve Çevre ve Şehircilik Bakanlığı  adını aldı. Her iki bakanlığın planlarla ilgili yetkileri de tek elde toplanmış oldu.</a:t>
            </a:r>
          </a:p>
        </p:txBody>
      </p:sp>
    </p:spTree>
    <p:extLst>
      <p:ext uri="{BB962C8B-B14F-4D97-AF65-F5344CB8AC3E}">
        <p14:creationId xmlns:p14="http://schemas.microsoft.com/office/powerpoint/2010/main" val="778562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2862322"/>
          </a:xfrm>
          <a:prstGeom prst="rect">
            <a:avLst/>
          </a:prstGeom>
        </p:spPr>
        <p:txBody>
          <a:bodyPr wrap="square">
            <a:spAutoFit/>
          </a:bodyPr>
          <a:lstStyle/>
          <a:p>
            <a:r>
              <a:rPr lang="tr-TR" b="1" dirty="0"/>
              <a:t>Toplu Konut İdaresi  (TOKİ</a:t>
            </a:r>
            <a:r>
              <a:rPr lang="tr-TR" b="1" dirty="0" smtClean="0"/>
              <a:t>)</a:t>
            </a:r>
          </a:p>
          <a:p>
            <a:endParaRPr lang="tr-TR" b="1" dirty="0"/>
          </a:p>
          <a:p>
            <a:pPr algn="just"/>
            <a:r>
              <a:rPr lang="tr-TR" dirty="0"/>
              <a:t>2985 sayılı Toplu Konut Kanununun (R.G. 17.03.1984/18344) 4. maddesi İskan sahalarının tespiti, kamulaştırma ve kadastro  ile ilgili hükümleri kapsar. Bu madde «Toplu Konut ve Kamu Ortaklığı Kurulunun tespit edeceği esaslar çerçevesinde toplu konut iskan sahaları </a:t>
            </a:r>
            <a:r>
              <a:rPr lang="tr-TR" b="1" dirty="0"/>
              <a:t>valiliklerce</a:t>
            </a:r>
            <a:r>
              <a:rPr lang="tr-TR" dirty="0"/>
              <a:t> belirlenir. Bu sahalar gerektiğinde Arsa Ofisi Genel Müdürlüğü eliyle kamulaştırılabilir. Toplu Konut İskan sahalarının kadastro çalışmalarının yapılması ve imar planının hazırlanması ile ilgili esasları Toplu Konut ve Kamu Ortaklığı Kurulu tespit eder.» şeklindedir. </a:t>
            </a:r>
          </a:p>
        </p:txBody>
      </p:sp>
    </p:spTree>
    <p:extLst>
      <p:ext uri="{BB962C8B-B14F-4D97-AF65-F5344CB8AC3E}">
        <p14:creationId xmlns:p14="http://schemas.microsoft.com/office/powerpoint/2010/main" val="2748897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60256" y="456723"/>
            <a:ext cx="6356393" cy="904863"/>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Planı </a:t>
            </a:r>
            <a:r>
              <a:rPr lang="tr-TR" sz="2400" b="1" dirty="0">
                <a:solidFill>
                  <a:srgbClr val="002060"/>
                </a:solidFill>
              </a:rPr>
              <a:t>Yapma Yetkisi Olan Kuruluşlar</a:t>
            </a: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410870"/>
            <a:ext cx="7557471" cy="1477328"/>
          </a:xfrm>
          <a:prstGeom prst="rect">
            <a:avLst/>
          </a:prstGeom>
        </p:spPr>
        <p:txBody>
          <a:bodyPr wrap="square">
            <a:spAutoFit/>
          </a:bodyPr>
          <a:lstStyle/>
          <a:p>
            <a:r>
              <a:rPr lang="tr-TR" b="1" dirty="0"/>
              <a:t>Belediyeler </a:t>
            </a:r>
          </a:p>
          <a:p>
            <a:r>
              <a:rPr lang="tr-TR" dirty="0"/>
              <a:t>İmar planı ile ilgilenmesi gereken kuruluşlar belediyelerdir Çünkü imar planının uygulanacağı alanlar kent alanlarıdır. Belediyeleri büyükşehir belediyeleri, il ve ilçe belediyeleri olarak sınıflamak mümkündür. Bunların imarla olan ilişkilerini belirleyen kanunların ilgili maddeleri </a:t>
            </a:r>
            <a:r>
              <a:rPr lang="tr-TR" dirty="0" smtClean="0"/>
              <a:t>içerir</a:t>
            </a:r>
            <a:r>
              <a:rPr lang="tr-TR" dirty="0"/>
              <a:t>.</a:t>
            </a:r>
            <a:endParaRPr lang="tr-TR" dirty="0"/>
          </a:p>
        </p:txBody>
      </p:sp>
    </p:spTree>
    <p:extLst>
      <p:ext uri="{BB962C8B-B14F-4D97-AF65-F5344CB8AC3E}">
        <p14:creationId xmlns:p14="http://schemas.microsoft.com/office/powerpoint/2010/main" val="24873235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12501</TotalTime>
  <Words>969</Words>
  <Application>Microsoft Office PowerPoint</Application>
  <PresentationFormat>Ekran Gösterisi (4:3)</PresentationFormat>
  <Paragraphs>59</Paragraphs>
  <Slides>14</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14</vt:i4>
      </vt:variant>
    </vt:vector>
  </HeadingPairs>
  <TitlesOfParts>
    <vt:vector size="22"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821</cp:revision>
  <cp:lastPrinted>2016-10-24T07:53:35Z</cp:lastPrinted>
  <dcterms:created xsi:type="dcterms:W3CDTF">2016-09-18T09:35:24Z</dcterms:created>
  <dcterms:modified xsi:type="dcterms:W3CDTF">2020-02-28T15:29:32Z</dcterms:modified>
</cp:coreProperties>
</file>