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4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DF5D1-55B0-47F9-AA35-720FB2FEB92B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D159B-F632-490D-B7CF-9EEAD713D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7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C5709D8-A62D-4E43-9DDD-6FAC293B94B2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7944-2E43-437A-9F7D-686930C1A80E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54CB-822C-4A83-B0EE-203F13778C0A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6888-2DFD-465F-A410-57DBC59C701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F463-C4F2-491E-946E-4EE29EB1AAF7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2B1C3-07E8-4602-B79F-91F66FA79B3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2228-6369-40BF-8048-F4D162292D9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CA9A-EB93-4358-A317-30C7DDA14CC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DF6F-B480-4609-869A-464B5A428424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177D4-06E0-491D-8F7C-72E44593FCC9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0D10-2A2D-4C8D-A08E-1737C3725BE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23FE-E777-4D75-8067-0B6EFBE43E38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BF82-2DB8-4E19-9ACD-E0B467F289F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6E95-B177-4114-A349-583A1D3D802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306A-D930-4124-A32E-571C7476589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90DC8-216C-43B5-AD25-1B4EE11A0E50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79FC-8F62-442F-BC12-1AF232EEE523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846A4-C21D-4A6D-B206-894D5705A2C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 dirty="0"/>
              <a:t>Lecture 1</a:t>
            </a:r>
            <a:r>
              <a:rPr lang="tr-TR"/>
              <a:t>: BASICS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C7BB78-A00D-4473-BC62-9C59D5A1F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A818D-9A84-46AB-82AE-5B1FC6118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SIGNED REPRESENTATIONS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8C868-53F7-4E51-B1E6-6334B4355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Two’s Complement Representation (8 bits):</a:t>
            </a:r>
          </a:p>
          <a:p>
            <a:pPr marL="457200" lvl="1" indent="0">
              <a:buNone/>
            </a:pPr>
            <a:r>
              <a:rPr lang="tr-TR" dirty="0"/>
              <a:t>Binary value		Two’s Complement Interp.	Unsigned Interpret.</a:t>
            </a:r>
          </a:p>
          <a:p>
            <a:pPr marL="457200" lvl="1" indent="0">
              <a:buNone/>
            </a:pPr>
            <a:r>
              <a:rPr lang="tr-TR" dirty="0"/>
              <a:t>00000000		0			0</a:t>
            </a:r>
          </a:p>
          <a:p>
            <a:pPr marL="457200" lvl="1" indent="0">
              <a:buNone/>
            </a:pPr>
            <a:r>
              <a:rPr lang="tr-TR" dirty="0"/>
              <a:t>00000001		1			1</a:t>
            </a:r>
          </a:p>
          <a:p>
            <a:pPr marL="457200" lvl="1" indent="0">
              <a:buNone/>
            </a:pPr>
            <a:r>
              <a:rPr lang="tr-TR" dirty="0"/>
              <a:t>...			...			...	</a:t>
            </a:r>
          </a:p>
          <a:p>
            <a:pPr marL="457200" lvl="1" indent="0">
              <a:buNone/>
            </a:pPr>
            <a:r>
              <a:rPr lang="tr-TR" dirty="0"/>
              <a:t>01111111		127			127</a:t>
            </a:r>
          </a:p>
          <a:p>
            <a:pPr marL="457200" lvl="1" indent="0">
              <a:buNone/>
            </a:pPr>
            <a:r>
              <a:rPr lang="tr-TR" dirty="0"/>
              <a:t>10000000		-128			128</a:t>
            </a:r>
          </a:p>
          <a:p>
            <a:pPr marL="457200" lvl="1" indent="0">
              <a:buNone/>
            </a:pPr>
            <a:r>
              <a:rPr lang="tr-TR" dirty="0"/>
              <a:t>10000001		-127			129</a:t>
            </a:r>
          </a:p>
          <a:p>
            <a:pPr marL="457200" lvl="1" indent="0">
              <a:buNone/>
            </a:pPr>
            <a:r>
              <a:rPr lang="tr-TR" dirty="0"/>
              <a:t>...			...			...</a:t>
            </a:r>
          </a:p>
          <a:p>
            <a:pPr marL="457200" lvl="1" indent="0">
              <a:buNone/>
            </a:pPr>
            <a:r>
              <a:rPr lang="tr-TR" dirty="0"/>
              <a:t>11111110		-2			254</a:t>
            </a:r>
          </a:p>
          <a:p>
            <a:pPr marL="457200" lvl="1" indent="0">
              <a:buNone/>
            </a:pPr>
            <a:r>
              <a:rPr lang="tr-TR" dirty="0"/>
              <a:t>11111111		-1			255</a:t>
            </a:r>
          </a:p>
          <a:p>
            <a:pPr marL="914400" lvl="1" indent="-457200">
              <a:buAutoNum type="arabicPlain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0C6F31-4027-483E-B198-6DACDF5E7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584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AF6F2-08C9-4371-9603-3AA0AC7A8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822121"/>
            <a:ext cx="9905999" cy="4969080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The widths of the datatypes are not specified by the C language, yet many implementations represent </a:t>
            </a:r>
          </a:p>
          <a:p>
            <a:pPr lvl="1"/>
            <a:r>
              <a:rPr lang="tr-TR" dirty="0"/>
              <a:t>a char in 8 bits,</a:t>
            </a:r>
          </a:p>
          <a:p>
            <a:pPr lvl="1"/>
            <a:r>
              <a:rPr lang="tr-TR" dirty="0"/>
              <a:t>a short in 16 bits,</a:t>
            </a:r>
          </a:p>
          <a:p>
            <a:pPr lvl="1"/>
            <a:r>
              <a:rPr lang="tr-TR" dirty="0"/>
              <a:t>an int in 16 or 32 bits,</a:t>
            </a:r>
          </a:p>
          <a:p>
            <a:pPr lvl="1"/>
            <a:r>
              <a:rPr lang="tr-TR" dirty="0"/>
              <a:t>a long in 32 bits</a:t>
            </a:r>
          </a:p>
          <a:p>
            <a:r>
              <a:rPr lang="tr-TR" dirty="0"/>
              <a:t>C specifies that:</a:t>
            </a:r>
          </a:p>
          <a:p>
            <a:pPr lvl="1"/>
            <a:r>
              <a:rPr lang="tr-TR" dirty="0"/>
              <a:t>the range of int may not be smaller than  short,</a:t>
            </a:r>
          </a:p>
          <a:p>
            <a:pPr lvl="1"/>
            <a:r>
              <a:rPr lang="tr-TR" dirty="0"/>
              <a:t>the range of long may not be smaller than int,</a:t>
            </a:r>
          </a:p>
          <a:p>
            <a:pPr lvl="1"/>
            <a:r>
              <a:rPr lang="tr-TR" dirty="0"/>
              <a:t>the long double is at least as precise as a double</a:t>
            </a:r>
          </a:p>
          <a:p>
            <a:pPr lvl="1"/>
            <a:r>
              <a:rPr lang="tr-TR" dirty="0"/>
              <a:t>a double at least as precise as a float</a:t>
            </a:r>
          </a:p>
          <a:p>
            <a:r>
              <a:rPr lang="tr-TR" dirty="0"/>
              <a:t>The particular bit widths of an implementation are specified in: &lt;limits.h&gt; and &lt;float.h&gt; header files.</a:t>
            </a:r>
          </a:p>
          <a:p>
            <a:pPr lvl="1"/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D8CA2F6-D94E-4C3A-A22B-0208C51D1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631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4FF71-270E-4468-BE16-1178678A1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Types cntd.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0575F-4B23-41C0-AA68-9B63FF0E9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Integral types:</a:t>
            </a:r>
          </a:p>
          <a:p>
            <a:pPr lvl="1"/>
            <a:r>
              <a:rPr lang="tr-TR" dirty="0"/>
              <a:t>all types of integers and characters</a:t>
            </a:r>
          </a:p>
          <a:p>
            <a:r>
              <a:rPr lang="tr-TR" dirty="0"/>
              <a:t>Floating-point types:</a:t>
            </a:r>
          </a:p>
          <a:p>
            <a:pPr lvl="1"/>
            <a:r>
              <a:rPr lang="tr-TR" dirty="0"/>
              <a:t>float, double, long double</a:t>
            </a:r>
          </a:p>
          <a:p>
            <a:pPr lvl="1"/>
            <a:endParaRPr lang="tr-TR" dirty="0"/>
          </a:p>
          <a:p>
            <a:r>
              <a:rPr lang="tr-TR" dirty="0"/>
              <a:t>Arithmetic types:</a:t>
            </a:r>
          </a:p>
          <a:p>
            <a:pPr lvl="1"/>
            <a:r>
              <a:rPr lang="tr-TR" dirty="0"/>
              <a:t>Integral and floating point types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C69B9E-E54E-4D90-BCC2-75F7C37EE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86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E8BD4-F334-4E23-97D8-C3733D450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The sequentıal structure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AF31-6523-4C0F-8B02-B427211F2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tr-TR" dirty="0"/>
              <a:t>Entry -&gt; Statement 1 -&gt; Statement 2 -&gt; ... -&gt; Statement N -&gt; Exit</a:t>
            </a:r>
          </a:p>
          <a:p>
            <a:r>
              <a:rPr lang="tr-TR" dirty="0"/>
              <a:t>Example Program:</a:t>
            </a:r>
          </a:p>
          <a:p>
            <a:pPr marL="914400" lvl="2" indent="0">
              <a:buNone/>
            </a:pPr>
            <a:r>
              <a:rPr lang="tr-TR" dirty="0">
                <a:solidFill>
                  <a:srgbClr val="FF0000"/>
                </a:solidFill>
              </a:rPr>
              <a:t>#include &lt;stdio.h&gt;</a:t>
            </a:r>
          </a:p>
          <a:p>
            <a:pPr marL="914400" lvl="2" indent="0">
              <a:buNone/>
            </a:pPr>
            <a:r>
              <a:rPr lang="tr-TR" dirty="0">
                <a:solidFill>
                  <a:srgbClr val="FF0000"/>
                </a:solidFill>
              </a:rPr>
              <a:t>int main()</a:t>
            </a:r>
          </a:p>
          <a:p>
            <a:pPr marL="914400" lvl="2" indent="0">
              <a:buNone/>
            </a:pPr>
            <a:r>
              <a:rPr lang="tr-TR" dirty="0">
                <a:solidFill>
                  <a:srgbClr val="FF0000"/>
                </a:solidFill>
              </a:rPr>
              <a:t>{</a:t>
            </a:r>
          </a:p>
          <a:p>
            <a:pPr marL="914400" lvl="2" indent="0">
              <a:buNone/>
            </a:pPr>
            <a:r>
              <a:rPr lang="tr-TR" dirty="0">
                <a:solidFill>
                  <a:srgbClr val="FF0000"/>
                </a:solidFill>
              </a:rPr>
              <a:t>	printf(«Knowledge is power\n»);</a:t>
            </a:r>
          </a:p>
          <a:p>
            <a:pPr marL="914400" lvl="2" indent="0">
              <a:buNone/>
            </a:pPr>
            <a:r>
              <a:rPr lang="tr-TR" dirty="0">
                <a:solidFill>
                  <a:srgbClr val="FF0000"/>
                </a:solidFill>
              </a:rPr>
              <a:t>	return 0;</a:t>
            </a:r>
          </a:p>
          <a:p>
            <a:pPr marL="914400" lvl="2" indent="0">
              <a:buNone/>
            </a:pPr>
            <a:r>
              <a:rPr lang="tr-TR" dirty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F63213-4D69-4EC5-AF11-57BCF624B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15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FBD6-C666-40B0-AB41-6C1F4266C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CHARACTER SET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96472-C0A3-4C14-8823-DE3CC92E5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 set of characters that may appear in legal C programs is called the «character set» for a language. </a:t>
            </a:r>
          </a:p>
          <a:p>
            <a:r>
              <a:rPr lang="tr-TR" dirty="0"/>
              <a:t>This may include graphic and non-graphic characters</a:t>
            </a:r>
          </a:p>
          <a:p>
            <a:pPr lvl="1"/>
            <a:r>
              <a:rPr lang="tr-TR" dirty="0"/>
              <a:t>Graphic characters: that may be printed</a:t>
            </a:r>
          </a:p>
          <a:p>
            <a:pPr lvl="1"/>
            <a:r>
              <a:rPr lang="tr-TR" dirty="0"/>
              <a:t>Non-graphic characters: represented by escape sequences, i.e. \n, \t, etc.</a:t>
            </a:r>
          </a:p>
          <a:p>
            <a:r>
              <a:rPr lang="tr-TR" dirty="0"/>
              <a:t>There is also a null character: \0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04C726-DAE6-425D-B095-C99A9C95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508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906B9-0BEC-4D8E-883C-CF0D3F0CE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818B916-7F8C-424E-86BF-55028A6EEA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1413" y="822121"/>
            <a:ext cx="9630151" cy="4767743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28EB7C-D436-41BF-B943-48A242DF4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489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F5CAB-6BAA-4157-A070-8522A3F3F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864066"/>
            <a:ext cx="9905999" cy="4927135"/>
          </a:xfrm>
        </p:spPr>
        <p:txBody>
          <a:bodyPr/>
          <a:lstStyle/>
          <a:p>
            <a:r>
              <a:rPr lang="tr-TR" dirty="0"/>
              <a:t>The graphic characters, other than decimal digits, letters and blank are called </a:t>
            </a:r>
            <a:r>
              <a:rPr lang="tr-TR" dirty="0">
                <a:solidFill>
                  <a:srgbClr val="FF0000"/>
                </a:solidFill>
              </a:rPr>
              <a:t>special</a:t>
            </a:r>
            <a:r>
              <a:rPr lang="tr-TR" dirty="0"/>
              <a:t> characters</a:t>
            </a:r>
          </a:p>
          <a:p>
            <a:r>
              <a:rPr lang="tr-TR" dirty="0"/>
              <a:t>Blank, horizontal and vertical tabs, newlines and formfeeds are called </a:t>
            </a:r>
            <a:r>
              <a:rPr lang="tr-TR" dirty="0">
                <a:solidFill>
                  <a:srgbClr val="FF0000"/>
                </a:solidFill>
              </a:rPr>
              <a:t>whitespace</a:t>
            </a:r>
            <a:r>
              <a:rPr lang="tr-TR" dirty="0"/>
              <a:t> characters</a:t>
            </a:r>
          </a:p>
          <a:p>
            <a:r>
              <a:rPr lang="tr-TR" dirty="0"/>
              <a:t>C compiler groups characters into </a:t>
            </a:r>
            <a:r>
              <a:rPr lang="tr-TR" dirty="0">
                <a:solidFill>
                  <a:srgbClr val="FF0000"/>
                </a:solidFill>
              </a:rPr>
              <a:t>tokens: </a:t>
            </a:r>
          </a:p>
          <a:p>
            <a:pPr lvl="1"/>
            <a:r>
              <a:rPr lang="tr-TR" dirty="0"/>
              <a:t>A token is a sequence of one or more characters that have a uniform meaning</a:t>
            </a:r>
          </a:p>
          <a:p>
            <a:pPr lvl="1"/>
            <a:r>
              <a:rPr lang="tr-TR" dirty="0"/>
              <a:t>Some tokens are one char long, i.e. /,*,+,&gt; etc.</a:t>
            </a:r>
          </a:p>
          <a:p>
            <a:pPr lvl="1"/>
            <a:r>
              <a:rPr lang="tr-TR" dirty="0"/>
              <a:t>Some tokens are sevaral char long, i.e. ==, &gt;=, comments, variable names etc.</a:t>
            </a:r>
          </a:p>
          <a:p>
            <a:pPr lvl="1"/>
            <a:r>
              <a:rPr lang="tr-TR" dirty="0"/>
              <a:t>When collecting characters into tokens, the compiler always performs the longest possible tokens.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B8747C8-5176-4253-9EEC-4B0511582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270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BBA09-E466-4BF2-B06C-0B77497B4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889233"/>
            <a:ext cx="9905999" cy="4901968"/>
          </a:xfrm>
        </p:spPr>
        <p:txBody>
          <a:bodyPr>
            <a:normAutofit lnSpcReduction="10000"/>
          </a:bodyPr>
          <a:lstStyle/>
          <a:p>
            <a:r>
              <a:rPr lang="tr-TR" dirty="0"/>
              <a:t>C is a free-format language: </a:t>
            </a:r>
          </a:p>
          <a:p>
            <a:pPr lvl="1"/>
            <a:r>
              <a:rPr lang="tr-TR" dirty="0"/>
              <a:t>tokens can go anywhere on a page</a:t>
            </a:r>
          </a:p>
          <a:p>
            <a:pPr lvl="1"/>
            <a:r>
              <a:rPr lang="tr-TR" dirty="0"/>
              <a:t>Tokens can be separated by any number of whitespaces.</a:t>
            </a:r>
          </a:p>
          <a:p>
            <a:pPr lvl="1"/>
            <a:endParaRPr lang="tr-TR" dirty="0"/>
          </a:p>
          <a:p>
            <a:r>
              <a:rPr lang="tr-TR" dirty="0"/>
              <a:t>The program below:</a:t>
            </a:r>
          </a:p>
          <a:p>
            <a:pPr marL="457200" lvl="1" indent="0">
              <a:buNone/>
            </a:pPr>
            <a:r>
              <a:rPr lang="tr-TR" dirty="0"/>
              <a:t>int main()</a:t>
            </a:r>
          </a:p>
          <a:p>
            <a:pPr marL="457200" lvl="1" indent="0">
              <a:buNone/>
            </a:pPr>
            <a:r>
              <a:rPr lang="tr-TR" dirty="0"/>
              <a:t>{</a:t>
            </a:r>
          </a:p>
          <a:p>
            <a:pPr marL="457200" lvl="1" indent="0">
              <a:buNone/>
            </a:pPr>
            <a:r>
              <a:rPr lang="tr-TR" dirty="0"/>
              <a:t>	printf(«Hello»);</a:t>
            </a:r>
          </a:p>
          <a:p>
            <a:pPr marL="457200" lvl="1" indent="0">
              <a:buNone/>
            </a:pPr>
            <a:r>
              <a:rPr lang="tr-TR" dirty="0"/>
              <a:t>}</a:t>
            </a:r>
          </a:p>
          <a:p>
            <a:r>
              <a:rPr lang="tr-TR" dirty="0"/>
              <a:t>Is equivalent to:</a:t>
            </a:r>
          </a:p>
          <a:p>
            <a:pPr marL="0" indent="0">
              <a:buNone/>
            </a:pPr>
            <a:r>
              <a:rPr lang="tr-TR" dirty="0"/>
              <a:t>	int main(){printf(«Hello»);           }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05ED503-886D-41A1-8988-07A60E86C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427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C5550-3987-4FAC-A5A2-AA7B9DE4C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Data types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551AF-4E7B-4446-8101-0121493E6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Data is differentiated into types:</a:t>
            </a:r>
          </a:p>
          <a:p>
            <a:pPr lvl="1"/>
            <a:r>
              <a:rPr lang="tr-TR" dirty="0"/>
              <a:t>The type of a data element restricts the set of values that the data element can take.</a:t>
            </a:r>
          </a:p>
          <a:p>
            <a:r>
              <a:rPr lang="tr-TR" dirty="0"/>
              <a:t>Built-in data types:</a:t>
            </a:r>
          </a:p>
          <a:p>
            <a:pPr lvl="1"/>
            <a:r>
              <a:rPr lang="tr-TR" dirty="0"/>
              <a:t>char: a character in the C character set</a:t>
            </a:r>
          </a:p>
          <a:p>
            <a:pPr lvl="1"/>
            <a:r>
              <a:rPr lang="tr-TR" dirty="0"/>
              <a:t>int: an integer</a:t>
            </a:r>
          </a:p>
          <a:p>
            <a:pPr lvl="1"/>
            <a:r>
              <a:rPr lang="tr-TR" dirty="0"/>
              <a:t>float: a single-precision floating point number</a:t>
            </a:r>
          </a:p>
          <a:p>
            <a:pPr lvl="1"/>
            <a:r>
              <a:rPr lang="tr-TR" dirty="0"/>
              <a:t>double: a double-precision floating point number</a:t>
            </a:r>
          </a:p>
          <a:p>
            <a:r>
              <a:rPr lang="tr-TR" dirty="0"/>
              <a:t>Some extensions: short int, long int, long double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623005-EEBF-453C-96E7-0AF0EB4ED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00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478A3-6186-4FF8-B5BC-2395B84D9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939567"/>
            <a:ext cx="9905999" cy="4851634"/>
          </a:xfrm>
        </p:spPr>
        <p:txBody>
          <a:bodyPr/>
          <a:lstStyle/>
          <a:p>
            <a:r>
              <a:rPr lang="tr-TR" dirty="0"/>
              <a:t>The qualifiers </a:t>
            </a:r>
            <a:r>
              <a:rPr lang="tr-TR" dirty="0">
                <a:solidFill>
                  <a:srgbClr val="C00000"/>
                </a:solidFill>
              </a:rPr>
              <a:t>signed</a:t>
            </a:r>
            <a:r>
              <a:rPr lang="tr-TR" dirty="0"/>
              <a:t> and </a:t>
            </a:r>
            <a:r>
              <a:rPr lang="tr-TR" dirty="0">
                <a:solidFill>
                  <a:srgbClr val="C00000"/>
                </a:solidFill>
              </a:rPr>
              <a:t>unsigned</a:t>
            </a:r>
            <a:r>
              <a:rPr lang="tr-TR" dirty="0"/>
              <a:t> can be applied to:</a:t>
            </a:r>
          </a:p>
          <a:p>
            <a:pPr lvl="1"/>
            <a:r>
              <a:rPr lang="tr-TR" dirty="0"/>
              <a:t>char, short int, int, or long int.</a:t>
            </a:r>
          </a:p>
          <a:p>
            <a:r>
              <a:rPr lang="tr-TR" dirty="0"/>
              <a:t>unsigned variables: can only have non-negative values.</a:t>
            </a:r>
          </a:p>
          <a:p>
            <a:r>
              <a:rPr lang="tr-TR" dirty="0"/>
              <a:t>signed variables: can have both positive and negative values.</a:t>
            </a:r>
          </a:p>
          <a:p>
            <a:endParaRPr lang="tr-TR" dirty="0"/>
          </a:p>
          <a:p>
            <a:r>
              <a:rPr lang="tr-TR" dirty="0"/>
              <a:t>In the absence of explicit usigned specification; int, long int, or short int are considered as signed.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74C3931-3F91-4F3B-B0BE-9C8D30C2B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60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A818D-9A84-46AB-82AE-5B1FC6118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SIGNED REPRESENTATIONS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8C868-53F7-4E51-B1E6-6334B4355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Ones’ Complement Representation (8 bits):</a:t>
            </a:r>
          </a:p>
          <a:p>
            <a:pPr marL="457200" lvl="1" indent="0">
              <a:buNone/>
            </a:pPr>
            <a:r>
              <a:rPr lang="tr-TR" dirty="0"/>
              <a:t>Binary value		Ones’ Complement Interp.	Unsigned Interpret.</a:t>
            </a:r>
          </a:p>
          <a:p>
            <a:pPr marL="457200" lvl="1" indent="0">
              <a:buNone/>
            </a:pPr>
            <a:r>
              <a:rPr lang="tr-TR" dirty="0"/>
              <a:t>00000000		+0			0</a:t>
            </a:r>
          </a:p>
          <a:p>
            <a:pPr marL="457200" lvl="1" indent="0">
              <a:buNone/>
            </a:pPr>
            <a:r>
              <a:rPr lang="tr-TR" dirty="0"/>
              <a:t>00000001		1			1</a:t>
            </a:r>
          </a:p>
          <a:p>
            <a:pPr marL="457200" lvl="1" indent="0">
              <a:buNone/>
            </a:pPr>
            <a:r>
              <a:rPr lang="tr-TR" dirty="0"/>
              <a:t>...			...			...	</a:t>
            </a:r>
          </a:p>
          <a:p>
            <a:pPr marL="457200" lvl="1" indent="0">
              <a:buNone/>
            </a:pPr>
            <a:r>
              <a:rPr lang="tr-TR" dirty="0"/>
              <a:t>01111111		127			127</a:t>
            </a:r>
          </a:p>
          <a:p>
            <a:pPr marL="457200" lvl="1" indent="0">
              <a:buNone/>
            </a:pPr>
            <a:r>
              <a:rPr lang="tr-TR" dirty="0"/>
              <a:t>10000000		-127			128</a:t>
            </a:r>
          </a:p>
          <a:p>
            <a:pPr marL="457200" lvl="1" indent="0">
              <a:buNone/>
            </a:pPr>
            <a:r>
              <a:rPr lang="tr-TR" dirty="0"/>
              <a:t>10000001		-126			129</a:t>
            </a:r>
          </a:p>
          <a:p>
            <a:pPr marL="457200" lvl="1" indent="0">
              <a:buNone/>
            </a:pPr>
            <a:r>
              <a:rPr lang="tr-TR" dirty="0"/>
              <a:t>...			...			...</a:t>
            </a:r>
          </a:p>
          <a:p>
            <a:pPr marL="457200" lvl="1" indent="0">
              <a:buNone/>
            </a:pPr>
            <a:r>
              <a:rPr lang="tr-TR" dirty="0"/>
              <a:t>11111110		-1			254</a:t>
            </a:r>
          </a:p>
          <a:p>
            <a:pPr marL="457200" lvl="1" indent="0">
              <a:buNone/>
            </a:pPr>
            <a:r>
              <a:rPr lang="tr-TR" dirty="0"/>
              <a:t>11111111		-0			255</a:t>
            </a:r>
          </a:p>
          <a:p>
            <a:pPr marL="914400" lvl="1" indent="-457200">
              <a:buAutoNum type="arabicPlain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C37AC7-EDC6-486C-B2AA-55FC33B20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229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1703</TotalTime>
  <Words>738</Words>
  <Application>Microsoft Office PowerPoint</Application>
  <PresentationFormat>Widescreen</PresentationFormat>
  <Paragraphs>105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Tw Cen MT</vt:lpstr>
      <vt:lpstr>Circuit</vt:lpstr>
      <vt:lpstr>COM101B Lecture 1: BASICS</vt:lpstr>
      <vt:lpstr>The sequentıal structure</vt:lpstr>
      <vt:lpstr>CHARACTER SET</vt:lpstr>
      <vt:lpstr>PowerPoint Presentation</vt:lpstr>
      <vt:lpstr>PowerPoint Presentation</vt:lpstr>
      <vt:lpstr>PowerPoint Presentation</vt:lpstr>
      <vt:lpstr>Data types</vt:lpstr>
      <vt:lpstr>PowerPoint Presentation</vt:lpstr>
      <vt:lpstr>SIGNED REPRESENTATIONS</vt:lpstr>
      <vt:lpstr>SIGNED REPRESENTATIONS</vt:lpstr>
      <vt:lpstr>PowerPoint Presentation</vt:lpstr>
      <vt:lpstr>Types cntd.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0: Introductıon</dc:title>
  <dc:creator>hacer.keles@yahoo.com</dc:creator>
  <cp:lastModifiedBy>hacer.keles@yahoo.com</cp:lastModifiedBy>
  <cp:revision>13</cp:revision>
  <dcterms:created xsi:type="dcterms:W3CDTF">2018-03-16T12:41:20Z</dcterms:created>
  <dcterms:modified xsi:type="dcterms:W3CDTF">2018-03-30T15:28:37Z</dcterms:modified>
</cp:coreProperties>
</file>