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16" r:id="rId15"/>
    <p:sldMasterId id="2147483828" r:id="rId16"/>
  </p:sldMasterIdLst>
  <p:sldIdLst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01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710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0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3324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08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9846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4691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7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716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685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6227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6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60302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118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22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4258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86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12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028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0623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1352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5585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636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1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7275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251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61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9663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305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3867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8145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0070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895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24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9887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06184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3814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8176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62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3646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17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0016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3452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0892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71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39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1740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22972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6514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342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25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8619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97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9203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859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7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1552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5377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7706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75359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7892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24169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8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089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42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9211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3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938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1432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6417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0215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93295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495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420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0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3865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84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43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2282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7291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7376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577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3332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49748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1575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58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77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3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653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442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54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56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54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71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68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847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4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31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5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494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886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628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47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92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19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3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73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80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932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8958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520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99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677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902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589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67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034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44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29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6472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08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159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99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9317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876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095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4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752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37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8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145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677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337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946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026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6895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672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364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608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46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6222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480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268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692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327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995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3935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448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998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55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5509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32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3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693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923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310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8801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2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649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43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6507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899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95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8228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04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916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104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7453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88693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522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6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ABC1-0AED-4EA1-A4C2-3CFE33C92946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A6EE-42FB-42A6-9C84-B11883BB55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18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49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1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59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3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83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49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310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66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43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42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3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03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41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352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8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CAFEB7-1B05-4328-B6C6-0D0E7D50503E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Normal(5)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Eller ensede  gövdenin kalça fleksiyonda kalkabilmesi</a:t>
            </a:r>
          </a:p>
        </p:txBody>
      </p:sp>
    </p:spTree>
    <p:extLst>
      <p:ext uri="{BB962C8B-B14F-4D97-AF65-F5344CB8AC3E}">
        <p14:creationId xmlns:p14="http://schemas.microsoft.com/office/powerpoint/2010/main" val="139073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6005EC-DE57-4DC6-BD03-62ECF2340CBE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10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Normal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2800" dirty="0"/>
              <a:t>Eller ensede, bacaklar </a:t>
            </a:r>
            <a:r>
              <a:rPr lang="tr-TR" sz="2800" dirty="0" err="1"/>
              <a:t>fikse</a:t>
            </a:r>
            <a:r>
              <a:rPr lang="tr-TR" sz="2800" dirty="0"/>
              <a:t>, hasta gövdeye </a:t>
            </a:r>
            <a:r>
              <a:rPr lang="tr-TR" sz="2800" dirty="0" err="1"/>
              <a:t>fleksiyon</a:t>
            </a:r>
            <a:r>
              <a:rPr lang="tr-TR" sz="2800" dirty="0"/>
              <a:t> ve rotasyon yaptırarak bir dirseğini karşı dize değdirmeye çalışır. Burada dönülen tarafın M. </a:t>
            </a:r>
            <a:r>
              <a:rPr lang="tr-TR" sz="2800" dirty="0" err="1"/>
              <a:t>Obliquus</a:t>
            </a:r>
            <a:r>
              <a:rPr lang="tr-TR" sz="2800" dirty="0"/>
              <a:t> </a:t>
            </a:r>
            <a:r>
              <a:rPr lang="tr-TR" sz="2800" dirty="0" err="1"/>
              <a:t>internus</a:t>
            </a:r>
            <a:r>
              <a:rPr lang="tr-TR" sz="2800" dirty="0"/>
              <a:t>, karşı tarafta ise M. </a:t>
            </a:r>
            <a:r>
              <a:rPr lang="tr-TR" sz="2800" dirty="0" err="1"/>
              <a:t>Obliquus</a:t>
            </a:r>
            <a:r>
              <a:rPr lang="tr-TR" sz="2800" dirty="0"/>
              <a:t> </a:t>
            </a:r>
            <a:r>
              <a:rPr lang="tr-TR" sz="2800" dirty="0" err="1"/>
              <a:t>eksternus</a:t>
            </a:r>
            <a:r>
              <a:rPr lang="tr-TR" sz="2800" dirty="0"/>
              <a:t> kası çalışır.</a:t>
            </a:r>
          </a:p>
          <a:p>
            <a:pPr eaLnBrk="1" hangingPunct="1"/>
            <a:endParaRPr lang="tr-TR" sz="2800" dirty="0"/>
          </a:p>
          <a:p>
            <a:pPr eaLnBrk="1" hangingPunct="1"/>
            <a:r>
              <a:rPr lang="tr-TR" sz="2800" dirty="0"/>
              <a:t>Bu sırada öne doğru hareket eden </a:t>
            </a:r>
            <a:r>
              <a:rPr lang="tr-TR" sz="2800" dirty="0" err="1"/>
              <a:t>skapulanın</a:t>
            </a:r>
            <a:r>
              <a:rPr lang="tr-TR" sz="2800" dirty="0"/>
              <a:t> tamamen gövdenin rotasyon yaptığı taraftaki </a:t>
            </a:r>
            <a:r>
              <a:rPr lang="tr-TR" sz="2800" dirty="0" err="1"/>
              <a:t>skapulanın</a:t>
            </a:r>
            <a:r>
              <a:rPr lang="tr-TR" sz="2800" dirty="0"/>
              <a:t> yarıdan fazlasının yataktan kalkması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98906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Normal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Kollar ensede birleştirilerek hareketin yapılması istenir.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384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30879-6EB9-4BED-869D-0682BE517457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12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İyi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Kollar  göğüs üzerinde çaprazlaşarak  aynı hareket yapılır.</a:t>
            </a:r>
          </a:p>
        </p:txBody>
      </p:sp>
    </p:spTree>
    <p:extLst>
      <p:ext uri="{BB962C8B-B14F-4D97-AF65-F5344CB8AC3E}">
        <p14:creationId xmlns:p14="http://schemas.microsoft.com/office/powerpoint/2010/main" val="304241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7A4A0-3EF2-477B-AEEE-506D2CFEA92F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13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Orta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Kollar gövde yanında öne uzanmış halde yapılır. </a:t>
            </a:r>
          </a:p>
        </p:txBody>
      </p:sp>
    </p:spTree>
    <p:extLst>
      <p:ext uri="{BB962C8B-B14F-4D97-AF65-F5344CB8AC3E}">
        <p14:creationId xmlns:p14="http://schemas.microsoft.com/office/powerpoint/2010/main" val="316437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F3D4F9-9BA4-4202-ACD9-3F65C2151E47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14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Zayıf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Kol orta değer ile aynı, dönülen taraf omuzun yarıdan azı yataktan kalkar.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Yada hasta masada otururken  gövdeye rotasyon yaptırması istenir.</a:t>
            </a:r>
          </a:p>
        </p:txBody>
      </p:sp>
    </p:spTree>
    <p:extLst>
      <p:ext uri="{BB962C8B-B14F-4D97-AF65-F5344CB8AC3E}">
        <p14:creationId xmlns:p14="http://schemas.microsoft.com/office/powerpoint/2010/main" val="169429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B1D7F-5712-4563-811B-ECD7B54A2072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15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Oblik</a:t>
            </a:r>
            <a:r>
              <a:rPr lang="tr-TR" dirty="0" smtClean="0"/>
              <a:t> kaslar </a:t>
            </a:r>
            <a:r>
              <a:rPr lang="tr-TR" dirty="0" err="1" smtClean="0"/>
              <a:t>skolyozda</a:t>
            </a:r>
            <a:r>
              <a:rPr lang="tr-TR" dirty="0" smtClean="0"/>
              <a:t> önemlidir.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Bilateral</a:t>
            </a:r>
            <a:r>
              <a:rPr lang="tr-TR" dirty="0" smtClean="0"/>
              <a:t> zayıfsa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tilt</a:t>
            </a:r>
            <a:r>
              <a:rPr lang="tr-TR" dirty="0" smtClean="0"/>
              <a:t> azalır ve ayakta  </a:t>
            </a:r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tilt</a:t>
            </a:r>
            <a:r>
              <a:rPr lang="tr-TR" dirty="0" smtClean="0"/>
              <a:t> görülür.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İnternal</a:t>
            </a:r>
            <a:r>
              <a:rPr lang="tr-TR" dirty="0" smtClean="0"/>
              <a:t> </a:t>
            </a:r>
            <a:r>
              <a:rPr lang="tr-TR" dirty="0" err="1" smtClean="0"/>
              <a:t>oblik</a:t>
            </a:r>
            <a:r>
              <a:rPr lang="tr-TR" dirty="0" smtClean="0"/>
              <a:t> kasların </a:t>
            </a:r>
            <a:r>
              <a:rPr lang="tr-TR" dirty="0" err="1" smtClean="0"/>
              <a:t>bilateral</a:t>
            </a:r>
            <a:r>
              <a:rPr lang="tr-TR" dirty="0" smtClean="0"/>
              <a:t> zayıflığında  omurga </a:t>
            </a:r>
            <a:r>
              <a:rPr lang="tr-TR" dirty="0" err="1" smtClean="0"/>
              <a:t>fleksiyonu</a:t>
            </a:r>
            <a:r>
              <a:rPr lang="tr-TR" dirty="0" smtClean="0"/>
              <a:t> azalır.</a:t>
            </a:r>
          </a:p>
        </p:txBody>
      </p:sp>
    </p:spTree>
    <p:extLst>
      <p:ext uri="{BB962C8B-B14F-4D97-AF65-F5344CB8AC3E}">
        <p14:creationId xmlns:p14="http://schemas.microsoft.com/office/powerpoint/2010/main" val="374644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2180B3-EF1C-4D17-B08A-3A8A4975D9FD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2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İyi(4)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Eller çapraz omuzlarda iken aynı hareketin yapılması.</a:t>
            </a:r>
          </a:p>
        </p:txBody>
      </p:sp>
    </p:spTree>
    <p:extLst>
      <p:ext uri="{BB962C8B-B14F-4D97-AF65-F5344CB8AC3E}">
        <p14:creationId xmlns:p14="http://schemas.microsoft.com/office/powerpoint/2010/main" val="329578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09522-FE2E-4377-B1FF-32113E493029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3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Orta(3)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Kollar </a:t>
            </a:r>
            <a:r>
              <a:rPr lang="tr-TR" dirty="0" err="1" smtClean="0"/>
              <a:t>ekstansiyonda</a:t>
            </a:r>
            <a:r>
              <a:rPr lang="tr-TR" dirty="0" smtClean="0"/>
              <a:t> öne uzatılmış pozisyonda  gövde </a:t>
            </a:r>
            <a:r>
              <a:rPr lang="tr-TR" dirty="0" err="1" smtClean="0"/>
              <a:t>fleksiyonu</a:t>
            </a:r>
            <a:r>
              <a:rPr lang="tr-TR" dirty="0" smtClean="0"/>
              <a:t> yapar. Ancak  kalça </a:t>
            </a:r>
            <a:r>
              <a:rPr lang="tr-TR" dirty="0" err="1" smtClean="0"/>
              <a:t>fleksiyondayken</a:t>
            </a:r>
            <a:r>
              <a:rPr lang="tr-TR" dirty="0" smtClean="0"/>
              <a:t> gövde bu </a:t>
            </a:r>
            <a:r>
              <a:rPr lang="tr-TR" dirty="0" err="1" smtClean="0"/>
              <a:t>fleksiyonu</a:t>
            </a:r>
            <a:r>
              <a:rPr lang="tr-TR" dirty="0" smtClean="0"/>
              <a:t> koruyamaz.</a:t>
            </a:r>
          </a:p>
        </p:txBody>
      </p:sp>
    </p:spTree>
    <p:extLst>
      <p:ext uri="{BB962C8B-B14F-4D97-AF65-F5344CB8AC3E}">
        <p14:creationId xmlns:p14="http://schemas.microsoft.com/office/powerpoint/2010/main" val="128083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11FF87-A008-436B-BE5C-1B2F171EE96F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4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Eser ve Sıfır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Kollar yanda kalkmaya çalışırken kaslarda </a:t>
            </a:r>
            <a:r>
              <a:rPr lang="tr-TR" dirty="0" err="1" smtClean="0"/>
              <a:t>kontraksiyonun</a:t>
            </a:r>
            <a:r>
              <a:rPr lang="tr-TR" dirty="0" smtClean="0"/>
              <a:t> </a:t>
            </a:r>
            <a:r>
              <a:rPr lang="tr-TR" dirty="0" err="1" smtClean="0"/>
              <a:t>palpe</a:t>
            </a:r>
            <a:r>
              <a:rPr lang="tr-TR" dirty="0" smtClean="0"/>
              <a:t> edilmesi, hiç </a:t>
            </a:r>
            <a:r>
              <a:rPr lang="tr-TR" dirty="0" err="1" smtClean="0"/>
              <a:t>kontraksiyonun</a:t>
            </a:r>
            <a:r>
              <a:rPr lang="tr-TR" dirty="0" smtClean="0"/>
              <a:t> olmaması.</a:t>
            </a:r>
          </a:p>
          <a:p>
            <a:pPr eaLnBrk="1" hangingPunct="1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908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B5F48-CE3D-45AB-A5E1-3369DA938900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5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Alt </a:t>
            </a:r>
            <a:r>
              <a:rPr lang="tr-TR" dirty="0" err="1" smtClean="0"/>
              <a:t>Abdominal</a:t>
            </a:r>
            <a:r>
              <a:rPr lang="tr-TR" dirty="0" smtClean="0"/>
              <a:t> Kaslar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Eller çapraz göğüste dizler </a:t>
            </a:r>
            <a:r>
              <a:rPr lang="tr-TR" dirty="0" err="1" smtClean="0"/>
              <a:t>ekstansiyonda</a:t>
            </a:r>
            <a:r>
              <a:rPr lang="tr-TR" dirty="0" smtClean="0"/>
              <a:t> yatarken kalça 90 derece </a:t>
            </a:r>
            <a:r>
              <a:rPr lang="tr-TR" dirty="0" err="1" smtClean="0"/>
              <a:t>fleksiyona</a:t>
            </a:r>
            <a:r>
              <a:rPr lang="tr-TR" dirty="0" smtClean="0"/>
              <a:t> getirilir. Bacaklar indirilirken  oluşan dirence karşı  </a:t>
            </a:r>
            <a:r>
              <a:rPr lang="tr-TR" dirty="0" err="1" smtClean="0"/>
              <a:t>abdominal</a:t>
            </a:r>
            <a:r>
              <a:rPr lang="tr-TR" dirty="0" smtClean="0"/>
              <a:t> kaslar </a:t>
            </a:r>
            <a:r>
              <a:rPr lang="tr-TR" dirty="0" err="1" smtClean="0"/>
              <a:t>pelvisi</a:t>
            </a:r>
            <a:r>
              <a:rPr lang="tr-TR" dirty="0" smtClean="0"/>
              <a:t> stabilize etmeye çalışılır.Ek dirence gerek yok. 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tiltte</a:t>
            </a:r>
            <a:r>
              <a:rPr lang="tr-TR" dirty="0" smtClean="0"/>
              <a:t> tutulmaya çalışılır.</a:t>
            </a:r>
          </a:p>
        </p:txBody>
      </p:sp>
    </p:spTree>
    <p:extLst>
      <p:ext uri="{BB962C8B-B14F-4D97-AF65-F5344CB8AC3E}">
        <p14:creationId xmlns:p14="http://schemas.microsoft.com/office/powerpoint/2010/main" val="332041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12B31-F8C0-47E3-9540-79AF0097ABAF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6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Normal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Yataktan  birkaç derece yukarıda tutulur.</a:t>
            </a:r>
          </a:p>
        </p:txBody>
      </p:sp>
    </p:spTree>
    <p:extLst>
      <p:ext uri="{BB962C8B-B14F-4D97-AF65-F5344CB8AC3E}">
        <p14:creationId xmlns:p14="http://schemas.microsoft.com/office/powerpoint/2010/main" val="53746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83AE8-6572-4B0A-81FD-6B712582A5E8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7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İyi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Bacaklar ile masa arasında 30 derece açı vardır.</a:t>
            </a:r>
          </a:p>
        </p:txBody>
      </p:sp>
    </p:spTree>
    <p:extLst>
      <p:ext uri="{BB962C8B-B14F-4D97-AF65-F5344CB8AC3E}">
        <p14:creationId xmlns:p14="http://schemas.microsoft.com/office/powerpoint/2010/main" val="326671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183DC-1B37-455A-BC1A-CE3024464066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8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Orta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Bacaklar ile masa arasında 60 derece açı vardır.</a:t>
            </a:r>
          </a:p>
        </p:txBody>
      </p:sp>
    </p:spTree>
    <p:extLst>
      <p:ext uri="{BB962C8B-B14F-4D97-AF65-F5344CB8AC3E}">
        <p14:creationId xmlns:p14="http://schemas.microsoft.com/office/powerpoint/2010/main" val="222632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0E112-F809-4763-ABFA-65DFE865225F}" type="slidenum">
              <a:rPr lang="tr-TR">
                <a:solidFill>
                  <a:srgbClr val="04617B">
                    <a:shade val="90000"/>
                  </a:srgbClr>
                </a:solidFill>
                <a:latin typeface="Constantia"/>
              </a:rPr>
              <a:pPr/>
              <a:t>9</a:t>
            </a:fld>
            <a:endParaRPr lang="tr-TR">
              <a:solidFill>
                <a:srgbClr val="04617B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Oblik</a:t>
            </a:r>
            <a:r>
              <a:rPr lang="tr-TR" dirty="0" smtClean="0"/>
              <a:t> Gövde </a:t>
            </a:r>
            <a:r>
              <a:rPr lang="tr-TR" dirty="0" err="1" smtClean="0"/>
              <a:t>Fleksörleri</a:t>
            </a:r>
            <a:endParaRPr lang="tr-TR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 smtClean="0"/>
              <a:t>M. </a:t>
            </a:r>
            <a:r>
              <a:rPr lang="tr-TR" dirty="0" err="1" smtClean="0"/>
              <a:t>Obliquus</a:t>
            </a:r>
            <a:r>
              <a:rPr lang="tr-TR" dirty="0" smtClean="0"/>
              <a:t> </a:t>
            </a:r>
            <a:r>
              <a:rPr lang="tr-TR" dirty="0" err="1" smtClean="0"/>
              <a:t>eksternus</a:t>
            </a:r>
            <a:r>
              <a:rPr lang="tr-TR" dirty="0" smtClean="0"/>
              <a:t>/</a:t>
            </a:r>
            <a:r>
              <a:rPr lang="tr-TR" dirty="0" err="1" smtClean="0"/>
              <a:t>internus</a:t>
            </a:r>
            <a:r>
              <a:rPr lang="tr-TR" dirty="0" smtClean="0"/>
              <a:t> </a:t>
            </a:r>
            <a:r>
              <a:rPr lang="tr-TR" dirty="0" err="1" smtClean="0"/>
              <a:t>abdominus</a:t>
            </a:r>
            <a:r>
              <a:rPr lang="tr-TR" dirty="0" smtClean="0"/>
              <a:t> kaslarıdır ve T8-12 </a:t>
            </a:r>
            <a:r>
              <a:rPr lang="tr-TR" dirty="0" err="1" smtClean="0"/>
              <a:t>interkostallerden</a:t>
            </a:r>
            <a:r>
              <a:rPr lang="tr-TR" dirty="0" smtClean="0"/>
              <a:t> </a:t>
            </a:r>
            <a:r>
              <a:rPr lang="tr-TR" dirty="0" err="1" smtClean="0"/>
              <a:t>innerve</a:t>
            </a:r>
            <a:r>
              <a:rPr lang="tr-TR" dirty="0" smtClean="0"/>
              <a:t> edilir.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Bu test üst-alt </a:t>
            </a:r>
            <a:r>
              <a:rPr lang="tr-TR" dirty="0" err="1" smtClean="0"/>
              <a:t>abdominal</a:t>
            </a:r>
            <a:r>
              <a:rPr lang="tr-TR" dirty="0" smtClean="0"/>
              <a:t> kas testinden sonra yapılmalıdır.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Testler her iki taraf için ayrı ayrı yapılmalıdır.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Fonksiyonları gövdeye </a:t>
            </a:r>
            <a:r>
              <a:rPr lang="tr-TR" dirty="0" err="1" smtClean="0"/>
              <a:t>fleksiyonla</a:t>
            </a:r>
            <a:r>
              <a:rPr lang="tr-TR" dirty="0" smtClean="0"/>
              <a:t> birlikte rotasyon yaptırmaktır.</a:t>
            </a:r>
          </a:p>
        </p:txBody>
      </p:sp>
    </p:spTree>
    <p:extLst>
      <p:ext uri="{BB962C8B-B14F-4D97-AF65-F5344CB8AC3E}">
        <p14:creationId xmlns:p14="http://schemas.microsoft.com/office/powerpoint/2010/main" val="1540549919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305</Words>
  <Application>Microsoft Office PowerPoint</Application>
  <PresentationFormat>Geniş ekran</PresentationFormat>
  <Paragraphs>59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16</vt:i4>
      </vt:variant>
      <vt:variant>
        <vt:lpstr>Slayt Başlıkları</vt:lpstr>
      </vt:variant>
      <vt:variant>
        <vt:i4>15</vt:i4>
      </vt:variant>
    </vt:vector>
  </HeadingPairs>
  <TitlesOfParts>
    <vt:vector size="36" baseType="lpstr">
      <vt:lpstr>Arial</vt:lpstr>
      <vt:lpstr>Calibri</vt:lpstr>
      <vt:lpstr>Calibri Light</vt:lpstr>
      <vt:lpstr>Constantia</vt:lpstr>
      <vt:lpstr>Wingdings 2</vt:lpstr>
      <vt:lpstr>Office Teması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8_Akış</vt:lpstr>
      <vt:lpstr>9_Akış</vt:lpstr>
      <vt:lpstr>10_Akış</vt:lpstr>
      <vt:lpstr>11_Akış</vt:lpstr>
      <vt:lpstr>12_Akış</vt:lpstr>
      <vt:lpstr>13_Akış</vt:lpstr>
      <vt:lpstr>14_Akış</vt:lpstr>
      <vt:lpstr>Normal(5)</vt:lpstr>
      <vt:lpstr>İyi(4)</vt:lpstr>
      <vt:lpstr>Orta(3)</vt:lpstr>
      <vt:lpstr>Eser ve Sıfır</vt:lpstr>
      <vt:lpstr>Alt Abdominal Kaslar</vt:lpstr>
      <vt:lpstr>Normal</vt:lpstr>
      <vt:lpstr>İyi</vt:lpstr>
      <vt:lpstr>Orta</vt:lpstr>
      <vt:lpstr>Oblik Gövde Fleksörleri</vt:lpstr>
      <vt:lpstr>Normal</vt:lpstr>
      <vt:lpstr>Normal</vt:lpstr>
      <vt:lpstr>İyi</vt:lpstr>
      <vt:lpstr>Orta</vt:lpstr>
      <vt:lpstr>Zayıf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Normal(5)</dc:title>
  <dc:creator>sinan sert</dc:creator>
  <cp:lastModifiedBy>sinan sert</cp:lastModifiedBy>
  <cp:revision>3</cp:revision>
  <dcterms:created xsi:type="dcterms:W3CDTF">2019-07-31T08:40:59Z</dcterms:created>
  <dcterms:modified xsi:type="dcterms:W3CDTF">2019-07-31T09:06:43Z</dcterms:modified>
</cp:coreProperties>
</file>