
<file path=[Content_Types].xml><?xml version="1.0" encoding="utf-8"?>
<Types xmlns="http://schemas.openxmlformats.org/package/2006/content-types">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81"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autoAdjust="0"/>
    <p:restoredTop sz="94638" autoAdjust="0"/>
  </p:normalViewPr>
  <p:slideViewPr>
    <p:cSldViewPr>
      <p:cViewPr varScale="1">
        <p:scale>
          <a:sx n="87" d="100"/>
          <a:sy n="87" d="100"/>
        </p:scale>
        <p:origin x="1494" y="9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3">
        <a:schemeClr val="bg1"/>
      </p:bgRef>
    </p:bg>
    <p:spTree>
      <p:nvGrpSpPr>
        <p:cNvPr id="1" name=""/>
        <p:cNvGrpSpPr/>
        <p:nvPr/>
      </p:nvGrpSpPr>
      <p:grpSpPr>
        <a:xfrm>
          <a:off x="0" y="0"/>
          <a:ext cx="0" cy="0"/>
          <a:chOff x="0" y="0"/>
          <a:chExt cx="0" cy="0"/>
        </a:xfrm>
      </p:grpSpPr>
      <p:sp>
        <p:nvSpPr>
          <p:cNvPr id="12" name="11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12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8 Alt Başlık"/>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17" name="16 Altbilgi Yer Tutucusu"/>
          <p:cNvSpPr>
            <a:spLocks noGrp="1"/>
          </p:cNvSpPr>
          <p:nvPr>
            <p:ph type="ftr" sz="quarter" idx="11"/>
          </p:nvPr>
        </p:nvSpPr>
        <p:spPr/>
        <p:txBody>
          <a:bodyPr/>
          <a:lstStyle/>
          <a:p>
            <a:endParaRPr lang="tr-TR"/>
          </a:p>
        </p:txBody>
      </p:sp>
      <p:sp>
        <p:nvSpPr>
          <p:cNvPr id="29" name="28 Slayt Numarası Yer Tutucusu"/>
          <p:cNvSpPr>
            <a:spLocks noGrp="1"/>
          </p:cNvSpPr>
          <p:nvPr>
            <p:ph type="sldNum" sz="quarter" idx="12"/>
          </p:nvPr>
        </p:nvSpPr>
        <p:spPr/>
        <p:txBody>
          <a:bodyPr lIns="0" tIns="0" rIns="0" bIns="0">
            <a:noAutofit/>
          </a:bodyPr>
          <a:lstStyle>
            <a:lvl1pPr>
              <a:defRPr sz="1400">
                <a:solidFill>
                  <a:srgbClr val="FFFFFF"/>
                </a:solidFill>
              </a:defRPr>
            </a:lvl1pPr>
          </a:lstStyle>
          <a:p>
            <a:fld id="{AC830BC0-E9AF-47B7-8497-25CB8EAE62CE}" type="slidenum">
              <a:rPr lang="tr-TR" smtClean="0"/>
              <a:pPr/>
              <a:t>‹#›</a:t>
            </a:fld>
            <a:endParaRPr lang="tr-TR"/>
          </a:p>
        </p:txBody>
      </p:sp>
      <p:sp>
        <p:nvSpPr>
          <p:cNvPr id="7" name="6 Dikdörtgen"/>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9 Dikdörtgen"/>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10 Dikdörtgen"/>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Başlık"/>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tr-TR" smtClean="0"/>
              <a:t>Asıl başlık stili için tıklatın</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41"/>
            <a:ext cx="201168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914400" y="274640"/>
            <a:ext cx="55626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8" name="7 İçerik Yer Tutucusu"/>
          <p:cNvSpPr>
            <a:spLocks noGrp="1"/>
          </p:cNvSpPr>
          <p:nvPr>
            <p:ph sz="quarter" idx="1"/>
          </p:nvPr>
        </p:nvSpPr>
        <p:spPr>
          <a:xfrm>
            <a:off x="914400" y="1447800"/>
            <a:ext cx="777240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3">
        <a:schemeClr val="bg1"/>
      </p:bgRef>
    </p:bg>
    <p:spTree>
      <p:nvGrpSpPr>
        <p:cNvPr id="1" name=""/>
        <p:cNvGrpSpPr/>
        <p:nvPr/>
      </p:nvGrpSpPr>
      <p:grpSpPr>
        <a:xfrm>
          <a:off x="0" y="0"/>
          <a:ext cx="0" cy="0"/>
          <a:chOff x="0" y="0"/>
          <a:chExt cx="0" cy="0"/>
        </a:xfrm>
      </p:grpSpPr>
      <p:sp>
        <p:nvSpPr>
          <p:cNvPr id="11" name="10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9 Yuvarlatılmış Dikdörtgen"/>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722313" y="952500"/>
            <a:ext cx="7772400" cy="1362075"/>
          </a:xfrm>
        </p:spPr>
        <p:txBody>
          <a:bodyPr anchor="b" anchorCtr="0"/>
          <a:lstStyle>
            <a:lvl1pPr algn="l">
              <a:buNone/>
              <a:defRPr sz="4000" b="0" cap="none"/>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5" name="4 Altbilgi Yer Tutucusu"/>
          <p:cNvSpPr>
            <a:spLocks noGrp="1"/>
          </p:cNvSpPr>
          <p:nvPr>
            <p:ph type="ftr" sz="quarter" idx="11"/>
          </p:nvPr>
        </p:nvSpPr>
        <p:spPr>
          <a:xfrm>
            <a:off x="800100" y="6172200"/>
            <a:ext cx="4000500" cy="457200"/>
          </a:xfrm>
        </p:spPr>
        <p:txBody>
          <a:bodyPr/>
          <a:lstStyle/>
          <a:p>
            <a:endParaRPr lang="tr-TR"/>
          </a:p>
        </p:txBody>
      </p:sp>
      <p:sp>
        <p:nvSpPr>
          <p:cNvPr id="7" name="6 Dikdörtgen"/>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7 Dikdörtgen"/>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8 Dikdörtgen"/>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5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9" name="8 İçerik Yer Tutucusu"/>
          <p:cNvSpPr>
            <a:spLocks noGrp="1"/>
          </p:cNvSpPr>
          <p:nvPr>
            <p:ph sz="quarter" idx="1"/>
          </p:nvPr>
        </p:nvSpPr>
        <p:spPr>
          <a:xfrm>
            <a:off x="91440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4933950" y="1447800"/>
            <a:ext cx="3749040" cy="45720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914400" y="273050"/>
            <a:ext cx="7772400" cy="1143000"/>
          </a:xfrm>
        </p:spPr>
        <p:txBody>
          <a:bodyPr anchor="b" anchorCtr="0"/>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7" name="6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half" idx="2"/>
          </p:nvPr>
        </p:nvSpPr>
        <p:spPr>
          <a:xfrm>
            <a:off x="9144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half" idx="4"/>
          </p:nvPr>
        </p:nvSpPr>
        <p:spPr>
          <a:xfrm>
            <a:off x="4953000" y="2247900"/>
            <a:ext cx="3733800" cy="38862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8" name="7 Dikdörtgen"/>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8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1 Başlık"/>
          <p:cNvSpPr>
            <a:spLocks noGrp="1"/>
          </p:cNvSpPr>
          <p:nvPr>
            <p:ph type="title"/>
          </p:nvPr>
        </p:nvSpPr>
        <p:spPr>
          <a:xfrm>
            <a:off x="914400" y="273050"/>
            <a:ext cx="7772400" cy="1143000"/>
          </a:xfrm>
        </p:spPr>
        <p:txBody>
          <a:bodyPr anchor="b" anchorCtr="0"/>
          <a:lstStyle>
            <a:lvl1pPr algn="l">
              <a:buNone/>
              <a:defRPr sz="4000" b="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AC830BC0-E9AF-47B7-8497-25CB8EAE62CE}" type="slidenum">
              <a:rPr lang="tr-TR" smtClean="0"/>
              <a:pPr/>
              <a:t>‹#›</a:t>
            </a:fld>
            <a:endParaRPr lang="tr-TR"/>
          </a:p>
        </p:txBody>
      </p:sp>
      <p:sp>
        <p:nvSpPr>
          <p:cNvPr id="11" name="10 İçerik Yer Tutucusu"/>
          <p:cNvSpPr>
            <a:spLocks noGrp="1"/>
          </p:cNvSpPr>
          <p:nvPr>
            <p:ph sz="quarter" idx="1"/>
          </p:nvPr>
        </p:nvSpPr>
        <p:spPr>
          <a:xfrm>
            <a:off x="2971800" y="1600200"/>
            <a:ext cx="5715000" cy="4495800"/>
          </a:xfrm>
        </p:spPr>
        <p:txBody>
          <a:bodyPr vert="horz"/>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914400" y="4900550"/>
            <a:ext cx="7315200" cy="522288"/>
          </a:xfrm>
        </p:spPr>
        <p:txBody>
          <a:bodyPr anchor="ctr">
            <a:noAutofit/>
          </a:bodyPr>
          <a:lstStyle>
            <a:lvl1pPr algn="l">
              <a:buNone/>
              <a:defRPr sz="2800" b="0"/>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01FC2B37-BC9B-43E7-BA76-7126FC25C46D}" type="datetimeFigureOut">
              <a:rPr lang="tr-TR" smtClean="0"/>
              <a:pPr/>
              <a:t>19.11.2019</a:t>
            </a:fld>
            <a:endParaRPr lang="tr-TR"/>
          </a:p>
        </p:txBody>
      </p:sp>
      <p:sp>
        <p:nvSpPr>
          <p:cNvPr id="6" name="5 Altbilgi Yer Tutucusu"/>
          <p:cNvSpPr>
            <a:spLocks noGrp="1"/>
          </p:cNvSpPr>
          <p:nvPr>
            <p:ph type="ftr" sz="quarter" idx="11"/>
          </p:nvPr>
        </p:nvSpPr>
        <p:spPr>
          <a:xfrm>
            <a:off x="914400" y="6172200"/>
            <a:ext cx="3886200" cy="457200"/>
          </a:xfrm>
        </p:spPr>
        <p:txBody>
          <a:bodyPr/>
          <a:lstStyle/>
          <a:p>
            <a:endParaRPr lang="tr-TR"/>
          </a:p>
        </p:txBody>
      </p:sp>
      <p:sp>
        <p:nvSpPr>
          <p:cNvPr id="7" name="6 Slayt Numarası Yer Tutucusu"/>
          <p:cNvSpPr>
            <a:spLocks noGrp="1"/>
          </p:cNvSpPr>
          <p:nvPr>
            <p:ph type="sldNum" sz="quarter" idx="12"/>
          </p:nvPr>
        </p:nvSpPr>
        <p:spPr>
          <a:xfrm>
            <a:off x="146304" y="6208776"/>
            <a:ext cx="457200" cy="457200"/>
          </a:xfrm>
        </p:spPr>
        <p:txBody>
          <a:bodyPr/>
          <a:lstStyle/>
          <a:p>
            <a:fld id="{AC830BC0-E9AF-47B7-8497-25CB8EAE62CE}" type="slidenum">
              <a:rPr lang="tr-TR" smtClean="0"/>
              <a:pPr/>
              <a:t>‹#›</a:t>
            </a:fld>
            <a:endParaRPr lang="tr-TR"/>
          </a:p>
        </p:txBody>
      </p:sp>
      <p:sp>
        <p:nvSpPr>
          <p:cNvPr id="11" name="10 Dikdörtgen"/>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11 Dikdörtgen"/>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12 Dikdörtgen"/>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2 Resim Yer Tutucusu"/>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tr-TR" smtClean="0"/>
              <a:t>Resim eklemek için simgeyi tıklatın</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8 Dikdörtgen"/>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7 Yuvarlatılmış Dikdörtgen"/>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21 Başlık Yer Tutucusu"/>
          <p:cNvSpPr>
            <a:spLocks noGrp="1"/>
          </p:cNvSpPr>
          <p:nvPr>
            <p:ph type="title"/>
          </p:nvPr>
        </p:nvSpPr>
        <p:spPr>
          <a:xfrm>
            <a:off x="914400" y="274638"/>
            <a:ext cx="7772400" cy="1143000"/>
          </a:xfrm>
          <a:prstGeom prst="rect">
            <a:avLst/>
          </a:prstGeom>
        </p:spPr>
        <p:txBody>
          <a:bodyPr bIns="91440" anchor="b" anchorCtr="0">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1FC2B37-BC9B-43E7-BA76-7126FC25C46D}" type="datetimeFigureOut">
              <a:rPr lang="tr-TR" smtClean="0"/>
              <a:pPr/>
              <a:t>19.11.2019</a:t>
            </a:fld>
            <a:endParaRPr lang="tr-TR"/>
          </a:p>
        </p:txBody>
      </p:sp>
      <p:sp>
        <p:nvSpPr>
          <p:cNvPr id="3" name="2 Altbilgi Yer Tutucusu"/>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tr-TR"/>
          </a:p>
        </p:txBody>
      </p:sp>
      <p:sp>
        <p:nvSpPr>
          <p:cNvPr id="23" name="22 Slayt Numarası Yer Tutucusu"/>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C830BC0-E9AF-47B7-8497-25CB8EAE62CE}"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Alt Başlık"/>
          <p:cNvSpPr>
            <a:spLocks noGrp="1"/>
          </p:cNvSpPr>
          <p:nvPr>
            <p:ph type="subTitle" idx="1"/>
          </p:nvPr>
        </p:nvSpPr>
        <p:spPr/>
        <p:txBody>
          <a:bodyPr/>
          <a:lstStyle/>
          <a:p>
            <a:r>
              <a:rPr lang="tr-TR" dirty="0" err="1" smtClean="0"/>
              <a:t>Doç.Dr.Tarık</a:t>
            </a:r>
            <a:r>
              <a:rPr lang="tr-TR" dirty="0" smtClean="0"/>
              <a:t> Soydan</a:t>
            </a:r>
          </a:p>
          <a:p>
            <a:r>
              <a:rPr lang="tr-TR" dirty="0" smtClean="0"/>
              <a:t>Ankara Üniversitesi Eğitim Bilimleri Fakültesi Eğitim Yönetimi Anabilim Dalı</a:t>
            </a:r>
          </a:p>
        </p:txBody>
      </p:sp>
      <p:sp>
        <p:nvSpPr>
          <p:cNvPr id="2" name="1 Başlık"/>
          <p:cNvSpPr>
            <a:spLocks noGrp="1"/>
          </p:cNvSpPr>
          <p:nvPr>
            <p:ph type="ctrTitle"/>
          </p:nvPr>
        </p:nvSpPr>
        <p:spPr/>
        <p:txBody>
          <a:bodyPr>
            <a:normAutofit/>
          </a:bodyPr>
          <a:lstStyle/>
          <a:p>
            <a:r>
              <a:rPr lang="tr-TR" sz="2200" b="1" dirty="0" smtClean="0"/>
              <a:t>Ekonomi ve Girişimcilik Dersi Notları – </a:t>
            </a:r>
            <a:r>
              <a:rPr lang="tr-TR" sz="2200" b="1" dirty="0"/>
              <a:t>7</a:t>
            </a:r>
            <a:endParaRPr lang="tr-TR" sz="2200" b="1" dirty="0"/>
          </a:p>
        </p:txBody>
      </p:sp>
    </p:spTree>
    <p:extLst>
      <p:ext uri="{BB962C8B-B14F-4D97-AF65-F5344CB8AC3E}">
        <p14:creationId xmlns:p14="http://schemas.microsoft.com/office/powerpoint/2010/main" val="3035036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pPr algn="ctr"/>
            <a:r>
              <a:rPr lang="tr-TR" b="1" dirty="0" smtClean="0">
                <a:solidFill>
                  <a:srgbClr val="0070C0"/>
                </a:solidFill>
              </a:rPr>
              <a:t>  </a:t>
            </a:r>
            <a:r>
              <a:rPr lang="tr-TR" sz="2800" b="1" dirty="0" smtClean="0">
                <a:solidFill>
                  <a:srgbClr val="0070C0"/>
                </a:solidFill>
              </a:rPr>
              <a:t>Okuldan İşe Geçişte Ailenin Yeri</a:t>
            </a:r>
            <a:endParaRPr lang="tr-TR" sz="2800" dirty="0"/>
          </a:p>
        </p:txBody>
      </p:sp>
      <p:sp>
        <p:nvSpPr>
          <p:cNvPr id="3" name="2 İçerik Yer Tutucusu"/>
          <p:cNvSpPr>
            <a:spLocks noGrp="1"/>
          </p:cNvSpPr>
          <p:nvPr>
            <p:ph sz="quarter" idx="1"/>
          </p:nvPr>
        </p:nvSpPr>
        <p:spPr/>
        <p:txBody>
          <a:bodyPr/>
          <a:lstStyle/>
          <a:p>
            <a:r>
              <a:rPr lang="tr-TR" dirty="0" smtClean="0"/>
              <a:t>İlk öğrenme yeri olarak aile pek çok konuya ilişkin olduğu gibi, işe ve çalışmaya karşı tutum, bilgi ve becerilerin kazanıldığı/kazandırıldığı ortamı oluşturmaktadır. Bu ortamın etkisi okulda kazandırılmak istenen ve çalışma yaşamında beklenen/geçerli değerlerle uyuştuğunda daha başarılı bir işe geçiş süreci yaşanabilecektir.</a:t>
            </a:r>
          </a:p>
          <a:p>
            <a:r>
              <a:rPr lang="tr-TR" dirty="0" smtClean="0">
                <a:solidFill>
                  <a:srgbClr val="7030A0"/>
                </a:solidFill>
              </a:rPr>
              <a:t>Geleneksel aileden modern aileye doğru geçiş.</a:t>
            </a:r>
          </a:p>
          <a:p>
            <a:r>
              <a:rPr lang="tr-TR" dirty="0" smtClean="0">
                <a:solidFill>
                  <a:srgbClr val="7030A0"/>
                </a:solidFill>
              </a:rPr>
              <a:t>Toplumsal cinsiyet rollerinde değişim ve bu konuda toplumsal algının değişmesi.</a:t>
            </a:r>
          </a:p>
          <a:p>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normAutofit lnSpcReduction="10000"/>
          </a:bodyPr>
          <a:lstStyle/>
          <a:p>
            <a:r>
              <a:rPr lang="tr-TR" dirty="0" smtClean="0"/>
              <a:t>Ailelerin işe hazırlanmayı etkileme konusunda yaptıklarının bir kısmı çok açıktır:</a:t>
            </a:r>
          </a:p>
          <a:p>
            <a:pPr>
              <a:buNone/>
            </a:pPr>
            <a:r>
              <a:rPr lang="tr-TR" dirty="0" smtClean="0">
                <a:solidFill>
                  <a:srgbClr val="FF0000"/>
                </a:solidFill>
              </a:rPr>
              <a:t>       1. Çocuklarının okula gitmeleri için gerekli parayı ödeme yoluyla finansal olarak yardımcı olurlar.</a:t>
            </a:r>
          </a:p>
          <a:p>
            <a:pPr>
              <a:buNone/>
            </a:pPr>
            <a:r>
              <a:rPr lang="tr-TR" dirty="0" smtClean="0"/>
              <a:t>        </a:t>
            </a:r>
            <a:r>
              <a:rPr lang="tr-TR" dirty="0" smtClean="0">
                <a:solidFill>
                  <a:srgbClr val="0070C0"/>
                </a:solidFill>
              </a:rPr>
              <a:t>2. Beklentilerini açıklarlar. Basitçe, çocukların daha iyi olmaları için, üniversiteye gitmek, meslek sahibi olmak gibi, ne yapmaları gerektiğini söylerler.</a:t>
            </a:r>
          </a:p>
          <a:p>
            <a:pPr>
              <a:buNone/>
            </a:pPr>
            <a:r>
              <a:rPr lang="tr-TR" dirty="0" smtClean="0">
                <a:solidFill>
                  <a:srgbClr val="002060"/>
                </a:solidFill>
              </a:rPr>
              <a:t>        3. Kariyer konusunda bilgi sağlar ve tanıdık çevreleri ile bağlantı kurarlar.</a:t>
            </a:r>
          </a:p>
          <a:p>
            <a:pPr>
              <a:buNone/>
            </a:pPr>
            <a:r>
              <a:rPr lang="tr-TR" dirty="0" smtClean="0">
                <a:solidFill>
                  <a:srgbClr val="7030A0"/>
                </a:solidFill>
              </a:rPr>
              <a:t>*   Biraz karmaşık bir işlev olarak çocukların   </a:t>
            </a:r>
            <a:r>
              <a:rPr lang="tr-TR" dirty="0" err="1" smtClean="0">
                <a:solidFill>
                  <a:srgbClr val="7030A0"/>
                </a:solidFill>
              </a:rPr>
              <a:t>hazırbulunmuşluğunu</a:t>
            </a:r>
            <a:r>
              <a:rPr lang="tr-TR" dirty="0" smtClean="0">
                <a:solidFill>
                  <a:srgbClr val="7030A0"/>
                </a:solidFill>
              </a:rPr>
              <a:t> sağlar ya da buna yardımcı olurlar.</a:t>
            </a:r>
          </a:p>
          <a:p>
            <a:endParaRPr lang="tr-TR" dirty="0">
              <a:solidFill>
                <a:srgbClr val="7030A0"/>
              </a:solidFil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t/>
            </a:r>
            <a:br>
              <a:rPr lang="tr-TR" b="1" dirty="0" smtClean="0"/>
            </a:br>
            <a:r>
              <a:rPr lang="tr-TR" sz="2700" b="1" dirty="0" smtClean="0">
                <a:solidFill>
                  <a:srgbClr val="0070C0"/>
                </a:solidFill>
              </a:rPr>
              <a:t>İş Aramaya Başlangıç: İş Arama Korkusunu Yenmek!</a:t>
            </a:r>
            <a:endParaRPr lang="tr-TR" sz="2700" dirty="0">
              <a:solidFill>
                <a:srgbClr val="0070C0"/>
              </a:solidFill>
            </a:endParaRPr>
          </a:p>
        </p:txBody>
      </p:sp>
      <p:sp>
        <p:nvSpPr>
          <p:cNvPr id="3" name="2 İçerik Yer Tutucusu"/>
          <p:cNvSpPr>
            <a:spLocks noGrp="1"/>
          </p:cNvSpPr>
          <p:nvPr>
            <p:ph sz="quarter" idx="1"/>
          </p:nvPr>
        </p:nvSpPr>
        <p:spPr/>
        <p:txBody>
          <a:bodyPr/>
          <a:lstStyle/>
          <a:p>
            <a:pPr algn="just"/>
            <a:r>
              <a:rPr lang="tr-TR" dirty="0" smtClean="0">
                <a:solidFill>
                  <a:srgbClr val="FF0000"/>
                </a:solidFill>
              </a:rPr>
              <a:t>Kişisel kaygı ve kuşkular</a:t>
            </a:r>
            <a:r>
              <a:rPr lang="tr-TR" dirty="0" smtClean="0"/>
              <a:t>, gerçekle uyuşmayan bazı önyargılar da iş aramayı önleyebilmektedir. Çeşitli yaşantılar ve olumsuz deneyimlerle, çevremizde </a:t>
            </a:r>
            <a:r>
              <a:rPr lang="tr-TR" dirty="0" err="1" smtClean="0"/>
              <a:t>varolan</a:t>
            </a:r>
            <a:r>
              <a:rPr lang="tr-TR" dirty="0" smtClean="0"/>
              <a:t> olumsuz önyargılardan da etkilenerek kendimizle ilgili bazı yargılara gideriz. </a:t>
            </a:r>
            <a:r>
              <a:rPr lang="tr-TR" dirty="0" smtClean="0">
                <a:solidFill>
                  <a:srgbClr val="0070C0"/>
                </a:solidFill>
              </a:rPr>
              <a:t>Bu yargılarımız bizim gelecekteki davranışlarımızı da önemli ölçüde belirleyebilir ya da bazı durumlarda bizi iş arama çabasına girmekten, ya da öngördüğümüz sorunla mücadele etmekten  alıkoyabilir</a:t>
            </a:r>
            <a:r>
              <a:rPr lang="tr-TR" dirty="0" smtClean="0"/>
              <a:t>.  Çoğu kez bu durumun bir döngü yarattığı ve bu durumun da sorunu ağırlaştırdığı söylenebilir.</a:t>
            </a:r>
          </a:p>
          <a:p>
            <a:endParaRPr lang="tr-T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solidFill>
                  <a:srgbClr val="FF0000"/>
                </a:solidFill>
              </a:rPr>
              <a:t>Bu kaygı nedenlerine ve ön yargılara şu örnekler verilebilir:</a:t>
            </a:r>
          </a:p>
          <a:p>
            <a:r>
              <a:rPr lang="tr-TR" b="1" dirty="0" smtClean="0"/>
              <a:t>Yaş</a:t>
            </a:r>
            <a:r>
              <a:rPr lang="tr-TR" dirty="0" smtClean="0"/>
              <a:t> (Çok yaşlıyım/çok gencim) Bazıları için ileri bazıları içinse “deneyim eksikliği” bir sorun olarak görüleceği için erken yaşlar.</a:t>
            </a:r>
          </a:p>
          <a:p>
            <a:r>
              <a:rPr lang="tr-TR" b="1" dirty="0" smtClean="0"/>
              <a:t>Eğitim</a:t>
            </a:r>
            <a:r>
              <a:rPr lang="tr-TR" dirty="0" smtClean="0"/>
              <a:t> (Yeterince eğitimli değilim).</a:t>
            </a:r>
          </a:p>
          <a:p>
            <a:r>
              <a:rPr lang="tr-TR" b="1" dirty="0" smtClean="0"/>
              <a:t>Beceriler</a:t>
            </a:r>
            <a:r>
              <a:rPr lang="tr-TR" dirty="0" smtClean="0"/>
              <a:t> (Becerilerim güncel ve/veya yeterli/geçerli değil). </a:t>
            </a:r>
          </a:p>
          <a:p>
            <a:r>
              <a:rPr lang="tr-TR" b="1" dirty="0" smtClean="0"/>
              <a:t>Odaklanma yetersizliği</a:t>
            </a:r>
            <a:r>
              <a:rPr lang="tr-TR" dirty="0" smtClean="0"/>
              <a:t> (Yapmak istediğimin ne olduğunu bilmiyorum). </a:t>
            </a:r>
          </a:p>
          <a:p>
            <a:pPr>
              <a:buNone/>
            </a:pPr>
            <a:endParaRPr lang="tr-TR" dirty="0" smtClean="0"/>
          </a:p>
          <a:p>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b="1" dirty="0" smtClean="0"/>
              <a:t>Kendisiyle İlgili Yetersiz Gelecek Kestirimleri</a:t>
            </a:r>
            <a:r>
              <a:rPr lang="tr-TR" dirty="0" smtClean="0"/>
              <a:t> (Ne aradığımı kesin olarak açıklayamıyorum) </a:t>
            </a:r>
          </a:p>
          <a:p>
            <a:r>
              <a:rPr lang="tr-TR" b="1" dirty="0" smtClean="0"/>
              <a:t>Fırsat Eksikliği </a:t>
            </a:r>
            <a:r>
              <a:rPr lang="tr-TR" dirty="0" smtClean="0"/>
              <a:t>(Etrafta iş yok).</a:t>
            </a:r>
          </a:p>
          <a:p>
            <a:r>
              <a:rPr lang="tr-TR" b="1" dirty="0" smtClean="0"/>
              <a:t>Ücret-Maaş </a:t>
            </a:r>
            <a:r>
              <a:rPr lang="tr-TR" dirty="0" smtClean="0"/>
              <a:t>(Değerimce ödeme yapılmayacak, hak ettiğim ücreti alamayacağım). </a:t>
            </a:r>
          </a:p>
          <a:p>
            <a:r>
              <a:rPr lang="tr-TR" b="1" dirty="0" smtClean="0"/>
              <a:t>Reddedilme </a:t>
            </a:r>
            <a:r>
              <a:rPr lang="tr-TR" dirty="0" smtClean="0"/>
              <a:t>(Reddedilme ile başa çıkamam. Bunu göğüsleyemem). </a:t>
            </a:r>
          </a:p>
          <a:p>
            <a:r>
              <a:rPr lang="tr-TR" b="1" dirty="0" smtClean="0"/>
              <a:t>Mülakat- Görüşme- Sınav </a:t>
            </a:r>
            <a:r>
              <a:rPr lang="tr-TR" dirty="0" smtClean="0"/>
              <a:t>(Ben bunlarda iyi değilim). </a:t>
            </a:r>
          </a:p>
          <a:p>
            <a:r>
              <a:rPr lang="tr-TR" b="1" dirty="0" smtClean="0"/>
              <a:t> Çevre </a:t>
            </a:r>
            <a:r>
              <a:rPr lang="tr-TR" dirty="0" smtClean="0"/>
              <a:t>(İş ortamında olmaktan hoşnut olmayacağım). </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solidFill>
                  <a:srgbClr val="0070C0"/>
                </a:solidFill>
              </a:rPr>
              <a:t>                  İş ve İşsizlik</a:t>
            </a:r>
            <a:endParaRPr lang="tr-TR" dirty="0"/>
          </a:p>
        </p:txBody>
      </p:sp>
      <p:sp>
        <p:nvSpPr>
          <p:cNvPr id="3" name="2 İçerik Yer Tutucusu"/>
          <p:cNvSpPr>
            <a:spLocks noGrp="1"/>
          </p:cNvSpPr>
          <p:nvPr>
            <p:ph sz="quarter" idx="1"/>
          </p:nvPr>
        </p:nvSpPr>
        <p:spPr/>
        <p:txBody>
          <a:bodyPr>
            <a:normAutofit fontScale="92500" lnSpcReduction="10000"/>
          </a:bodyPr>
          <a:lstStyle/>
          <a:p>
            <a:pPr algn="just">
              <a:buNone/>
            </a:pPr>
            <a:r>
              <a:rPr lang="tr-TR" dirty="0" smtClean="0"/>
              <a:t>    Türkiye'de çalışma çağı içinde bulunan çok sayıda insan iş bulma ümidi olmadığı için iş aramaktan vazgeçmiş, ya da hiç denememiştir. Bu küme içinde üniversite mezunu gençler ve kadınlarla birlikte eğitim düzeyi düşük ya da yüksek çeşitli bedensel engeli bulunan bireyler de bulunmaktadır.</a:t>
            </a:r>
          </a:p>
          <a:p>
            <a:pPr algn="just">
              <a:buNone/>
            </a:pPr>
            <a:r>
              <a:rPr lang="tr-TR" dirty="0" smtClean="0"/>
              <a:t>    Bir ülkenin genel ekonomik ve sosyal politikaları arasında, istihdamda genişleme yaratmak ve çalışma koşullarında iyileşme sağlamak yanında işgücü piyasasına yeni girecek gençlerin ve yetişkinlerin piyasa açısından önem taşıyan yetenek, bilgi ve becerilere sahip olması için gerekli olanakları oluşturmak da olmalıdır. </a:t>
            </a:r>
          </a:p>
          <a:p>
            <a:pPr algn="just">
              <a:buNone/>
            </a:pPr>
            <a:r>
              <a:rPr lang="tr-TR" dirty="0" smtClean="0"/>
              <a:t>    Böyle olduğu takdirde iş yaşamına giriş açısından geçiş problemleri göreli olarak hafifleyebilecektir.</a:t>
            </a:r>
          </a:p>
          <a:p>
            <a:pPr>
              <a:buNone/>
            </a:pPr>
            <a:endParaRPr lang="tr-TR" dirty="0" smtClean="0"/>
          </a:p>
          <a:p>
            <a:pPr>
              <a:buNone/>
            </a:pPr>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buNone/>
            </a:pPr>
            <a:r>
              <a:rPr lang="tr-TR" dirty="0" smtClean="0"/>
              <a:t>   Öğrencilerin temel eğitimlerini tamamladıktan sonra, çalışma yaşamına sorunsuz  bir geçiş yapmaları </a:t>
            </a:r>
            <a:r>
              <a:rPr lang="tr-TR" dirty="0" smtClean="0"/>
              <a:t>istenen </a:t>
            </a:r>
            <a:r>
              <a:rPr lang="tr-TR" dirty="0" smtClean="0"/>
              <a:t>bir durum oluşturur.</a:t>
            </a:r>
          </a:p>
          <a:p>
            <a:pPr algn="just">
              <a:buNone/>
            </a:pPr>
            <a:r>
              <a:rPr lang="tr-TR" dirty="0" smtClean="0"/>
              <a:t>   Öğrenciler, aileleri, öğretmeninden yöneticisine eğitim kurumlarının- okulların çalışanları, işyerleri, işsizlik sorunuyla ilgilenen kamu kuruluşları, işsizliğin yarattığı olumsuz ekonomik ve toplumsal sorunlardan uzak durmak isteyen yöneticiler, politikacılar, daha mutlu sağlıklı bir ülkede yaşamak isteyen her yurttaş işe geçişin sağlıklı sorunsuz olmasından olumlu bir şekilde etkilenecektir.</a:t>
            </a:r>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pPr algn="just">
              <a:buNone/>
            </a:pPr>
            <a:r>
              <a:rPr lang="tr-TR" dirty="0" smtClean="0"/>
              <a:t>  Hemen herkesin sorunsuz olmasını istemesine karşın işe geçiş okul sisteminden mezun olanların çeşitli sorunlarla karşılaştıkları bir alanı oluşturmaktadır.  Gerek gençlerin istihdamıyla ilgili olarak işgücü piyasalarında yaşanan, kaynağı ekonomik sistemde olan yetersizlikler, gerekse işyerleri dışında gençlerin </a:t>
            </a:r>
            <a:r>
              <a:rPr lang="tr-TR" dirty="0" err="1" smtClean="0"/>
              <a:t>yüzyüze</a:t>
            </a:r>
            <a:r>
              <a:rPr lang="tr-TR" dirty="0" smtClean="0"/>
              <a:t> kaldığı işsizlik sorunu kolay çözülebilir gözükmemektedir.</a:t>
            </a:r>
          </a:p>
          <a:p>
            <a:pPr algn="just">
              <a:buNone/>
            </a:pPr>
            <a:r>
              <a:rPr lang="tr-TR" dirty="0" smtClean="0"/>
              <a:t>    Sözü edilen sorunların çözümünde okulların da rolü olduğu/olması gerektiği söylenebilir.</a:t>
            </a:r>
          </a:p>
          <a:p>
            <a:pPr algn="just">
              <a:buNone/>
            </a:pPr>
            <a:r>
              <a:rPr lang="tr-TR" dirty="0" smtClean="0"/>
              <a:t> </a:t>
            </a: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sz="3100" dirty="0" smtClean="0">
                <a:solidFill>
                  <a:srgbClr val="0070C0"/>
                </a:solidFill>
                <a:latin typeface="Arial" pitchFamily="34" charset="0"/>
                <a:cs typeface="Arial" pitchFamily="34" charset="0"/>
              </a:rPr>
              <a:t>Peki okullar bu konuda ne yapabilirler?</a:t>
            </a:r>
            <a:r>
              <a:rPr lang="tr-TR" dirty="0" smtClean="0">
                <a:solidFill>
                  <a:srgbClr val="FF0000"/>
                </a:solidFill>
              </a:rPr>
              <a:t/>
            </a:r>
            <a:br>
              <a:rPr lang="tr-TR" dirty="0" smtClean="0">
                <a:solidFill>
                  <a:srgbClr val="FF0000"/>
                </a:solidFill>
              </a:rPr>
            </a:br>
            <a:endParaRPr lang="tr-TR" dirty="0"/>
          </a:p>
        </p:txBody>
      </p:sp>
      <p:sp>
        <p:nvSpPr>
          <p:cNvPr id="3" name="2 İçerik Yer Tutucusu"/>
          <p:cNvSpPr>
            <a:spLocks noGrp="1"/>
          </p:cNvSpPr>
          <p:nvPr>
            <p:ph sz="quarter" idx="1"/>
          </p:nvPr>
        </p:nvSpPr>
        <p:spPr/>
        <p:txBody>
          <a:bodyPr>
            <a:normAutofit fontScale="92500"/>
          </a:bodyPr>
          <a:lstStyle/>
          <a:p>
            <a:r>
              <a:rPr lang="tr-TR" dirty="0" smtClean="0"/>
              <a:t>İlk olarak okullar, mezun ettikleri öğrencilerin işe geçiş sürecinde karşılaşabileceği sorunları çözmeye yardımcı olabilirler.</a:t>
            </a:r>
          </a:p>
          <a:p>
            <a:pPr>
              <a:buNone/>
            </a:pPr>
            <a:r>
              <a:rPr lang="tr-TR" dirty="0" smtClean="0"/>
              <a:t>     Bu açıdan, özellikle öğretmenlerin ve yöneticilerin okuldan işe geçiş sürecine dahil olmaları gereklidir. Bu konudaki bir katılım, yalnızca meslek elemanı yetiştiren öğretim kurumları için değil tüm temel eğitim ve sonrası öğretim kurumlarında (yükseköğretim, üniversite dahil) görevli öğretim personeli, uzman kadrolar, yöneticiler için </a:t>
            </a:r>
            <a:r>
              <a:rPr lang="tr-TR" dirty="0" err="1" smtClean="0"/>
              <a:t>sözkonusu</a:t>
            </a:r>
            <a:r>
              <a:rPr lang="tr-TR" dirty="0" smtClean="0"/>
              <a:t> edilmelidir. </a:t>
            </a:r>
          </a:p>
          <a:p>
            <a:r>
              <a:rPr lang="tr-TR" dirty="0" smtClean="0"/>
              <a:t>İkinci </a:t>
            </a:r>
            <a:r>
              <a:rPr lang="tr-TR" dirty="0" err="1" smtClean="0"/>
              <a:t>olaraksa</a:t>
            </a:r>
            <a:r>
              <a:rPr lang="tr-TR" dirty="0" smtClean="0"/>
              <a:t>,okuldan işe geçiş sürecinde ortaya çıkan bilgileri eğitim sisteminin geliştirilmesi amacıyla kullanarak daha sonraki mezunların yaşayacakları sorunları azaltmaya çalışabilirler.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pPr algn="ctr"/>
            <a:r>
              <a:rPr lang="tr-TR" b="1" dirty="0" smtClean="0">
                <a:solidFill>
                  <a:srgbClr val="0070C0"/>
                </a:solidFill>
              </a:rPr>
              <a:t>Okuldan İşe Geçiş Modeli</a:t>
            </a:r>
            <a:r>
              <a:rPr lang="tr-TR" b="1" dirty="0" smtClean="0"/>
              <a:t/>
            </a:r>
            <a:br>
              <a:rPr lang="tr-TR" b="1" dirty="0" smtClean="0"/>
            </a:br>
            <a:endParaRPr lang="tr-TR" dirty="0"/>
          </a:p>
        </p:txBody>
      </p:sp>
      <p:sp>
        <p:nvSpPr>
          <p:cNvPr id="3" name="2 İçerik Yer Tutucusu"/>
          <p:cNvSpPr>
            <a:spLocks noGrp="1"/>
          </p:cNvSpPr>
          <p:nvPr>
            <p:ph sz="quarter" idx="1"/>
          </p:nvPr>
        </p:nvSpPr>
        <p:spPr/>
        <p:txBody>
          <a:bodyPr>
            <a:normAutofit fontScale="92500" lnSpcReduction="10000"/>
          </a:bodyPr>
          <a:lstStyle/>
          <a:p>
            <a:pPr algn="just"/>
            <a:r>
              <a:rPr lang="tr-TR" dirty="0" smtClean="0"/>
              <a:t>Okuldan işe geçiş her ülkede farklı mekanizmalarla desteklenmekte ise de genel olarak ortak bir model çerçevesinde de gösterilebilir. Bu basit model etrafında her ülke daha farklı destekleme kurumları ve seçme, istihdam etme süreçlerine sahiptir. </a:t>
            </a:r>
          </a:p>
          <a:p>
            <a:pPr algn="just"/>
            <a:r>
              <a:rPr lang="tr-TR" dirty="0" smtClean="0">
                <a:solidFill>
                  <a:srgbClr val="FF0000"/>
                </a:solidFill>
              </a:rPr>
              <a:t>Okuldan geçişin basit modelinde, </a:t>
            </a:r>
          </a:p>
          <a:p>
            <a:pPr algn="just">
              <a:buNone/>
            </a:pPr>
            <a:r>
              <a:rPr lang="tr-TR" dirty="0" smtClean="0"/>
              <a:t>     Öğrenciler okul eğitiminden </a:t>
            </a:r>
            <a:r>
              <a:rPr lang="tr-TR" dirty="0" smtClean="0">
                <a:solidFill>
                  <a:srgbClr val="C00000"/>
                </a:solidFill>
              </a:rPr>
              <a:t>atılma</a:t>
            </a:r>
            <a:r>
              <a:rPr lang="tr-TR" dirty="0" smtClean="0"/>
              <a:t> ya da </a:t>
            </a:r>
            <a:r>
              <a:rPr lang="tr-TR" dirty="0" smtClean="0">
                <a:solidFill>
                  <a:srgbClr val="00B050"/>
                </a:solidFill>
              </a:rPr>
              <a:t>isteğiyle eğitimi yarıda keserek ayrılma</a:t>
            </a:r>
            <a:r>
              <a:rPr lang="tr-TR" dirty="0" smtClean="0"/>
              <a:t>, </a:t>
            </a:r>
            <a:r>
              <a:rPr lang="tr-TR" dirty="0" smtClean="0">
                <a:solidFill>
                  <a:srgbClr val="0070C0"/>
                </a:solidFill>
              </a:rPr>
              <a:t>bir üst ya da benzer düzeyde başka bir eğitim kurumuna devam etme</a:t>
            </a:r>
            <a:r>
              <a:rPr lang="tr-TR" dirty="0" smtClean="0"/>
              <a:t>; bir işe girerek ya da bir mesleği icra ederek</a:t>
            </a:r>
            <a:r>
              <a:rPr lang="tr-TR" dirty="0" smtClean="0">
                <a:solidFill>
                  <a:srgbClr val="7030A0"/>
                </a:solidFill>
              </a:rPr>
              <a:t> gelir amacıyla çalışma</a:t>
            </a:r>
            <a:r>
              <a:rPr lang="tr-TR" dirty="0" smtClean="0"/>
              <a:t>; kısmi bir zaman kullanarak ya da niteliklerine göre daha düşük özellikteki bir işte çalışma veya </a:t>
            </a:r>
            <a:r>
              <a:rPr lang="tr-TR" dirty="0" smtClean="0">
                <a:solidFill>
                  <a:srgbClr val="FF0000"/>
                </a:solidFill>
              </a:rPr>
              <a:t>işsiz kalma</a:t>
            </a:r>
            <a:r>
              <a:rPr lang="tr-TR" dirty="0" smtClean="0"/>
              <a:t> olasılıkları ile karşı karşıyadırlar. </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sz="quarter" idx="1"/>
          </p:nvPr>
        </p:nvSpPr>
        <p:spPr/>
        <p:txBody>
          <a:bodyPr/>
          <a:lstStyle/>
          <a:p>
            <a:r>
              <a:rPr lang="tr-TR" dirty="0" smtClean="0"/>
              <a:t>Bu seçeneklerden </a:t>
            </a:r>
            <a:r>
              <a:rPr lang="tr-TR" dirty="0" smtClean="0">
                <a:solidFill>
                  <a:srgbClr val="FF0000"/>
                </a:solidFill>
              </a:rPr>
              <a:t>işsiz kalma</a:t>
            </a:r>
            <a:r>
              <a:rPr lang="tr-TR" dirty="0" smtClean="0"/>
              <a:t>, </a:t>
            </a:r>
            <a:r>
              <a:rPr lang="tr-TR" dirty="0" smtClean="0">
                <a:solidFill>
                  <a:srgbClr val="00B050"/>
                </a:solidFill>
              </a:rPr>
              <a:t>düşük nitelikli bir işte  çalışma </a:t>
            </a:r>
            <a:r>
              <a:rPr lang="tr-TR" dirty="0" smtClean="0"/>
              <a:t>ya da </a:t>
            </a:r>
            <a:r>
              <a:rPr lang="tr-TR" dirty="0" smtClean="0">
                <a:solidFill>
                  <a:srgbClr val="0070C0"/>
                </a:solidFill>
              </a:rPr>
              <a:t>kısmi zamanlı bir işte çalışma </a:t>
            </a:r>
            <a:r>
              <a:rPr lang="tr-TR" dirty="0" smtClean="0"/>
              <a:t>en az tercih edilebilecek olanlardır.</a:t>
            </a:r>
          </a:p>
          <a:p>
            <a:r>
              <a:rPr lang="tr-TR" dirty="0" smtClean="0"/>
              <a:t>Piyasanın tüm okuldan ayrılanları tatmin edecek ölçüde </a:t>
            </a:r>
            <a:r>
              <a:rPr lang="tr-TR" smtClean="0"/>
              <a:t>gelişmiş olması </a:t>
            </a:r>
            <a:r>
              <a:rPr lang="tr-TR" dirty="0" smtClean="0"/>
              <a:t>ya da kamunun tüm mezunların istihdamını sağlayacak kadar geniş olması önemlidir.</a:t>
            </a:r>
          </a:p>
          <a:p>
            <a:endParaRPr lang="tr-T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pic>
        <p:nvPicPr>
          <p:cNvPr id="1027" name="Picture 3"/>
          <p:cNvPicPr>
            <a:picLocks noGrp="1" noChangeAspect="1" noChangeArrowheads="1"/>
          </p:cNvPicPr>
          <p:nvPr>
            <p:ph sz="quarter" idx="1"/>
          </p:nvPr>
        </p:nvPicPr>
        <p:blipFill>
          <a:blip r:embed="rId2"/>
          <a:srcRect/>
          <a:stretch>
            <a:fillRect/>
          </a:stretch>
        </p:blipFill>
        <p:spPr bwMode="auto">
          <a:xfrm>
            <a:off x="2033879" y="1692609"/>
            <a:ext cx="5533442" cy="4082381"/>
          </a:xfrm>
          <a:prstGeom prst="rect">
            <a:avLst/>
          </a:prstGeom>
          <a:noFill/>
          <a:ln w="9525">
            <a:noFill/>
            <a:miter lim="800000"/>
            <a:headEnd/>
            <a:tailEnd/>
          </a:ln>
          <a:effec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endParaRPr lang="tr-TR" sz="2400" b="1" dirty="0">
              <a:solidFill>
                <a:srgbClr val="0070C0"/>
              </a:solidFill>
            </a:endParaRPr>
          </a:p>
        </p:txBody>
      </p:sp>
      <p:sp>
        <p:nvSpPr>
          <p:cNvPr id="3" name="2 İçerik Yer Tutucusu"/>
          <p:cNvSpPr>
            <a:spLocks noGrp="1"/>
          </p:cNvSpPr>
          <p:nvPr>
            <p:ph sz="quarter" idx="1"/>
          </p:nvPr>
        </p:nvSpPr>
        <p:spPr/>
        <p:txBody>
          <a:bodyPr/>
          <a:lstStyle/>
          <a:p>
            <a:r>
              <a:rPr lang="tr-TR" dirty="0" smtClean="0"/>
              <a:t>Uygun işlere geçme konusunda sağlanabilecek desteklere ulaşabilme göreli olarak avantaj yaratmaktadır. </a:t>
            </a:r>
          </a:p>
          <a:p>
            <a:pPr>
              <a:buNone/>
            </a:pPr>
            <a:r>
              <a:rPr lang="tr-TR" dirty="0" smtClean="0"/>
              <a:t>    Bu destekler arasında, </a:t>
            </a:r>
            <a:r>
              <a:rPr lang="tr-TR" dirty="0" smtClean="0">
                <a:solidFill>
                  <a:srgbClr val="0070C0"/>
                </a:solidFill>
              </a:rPr>
              <a:t>mesleki rehberlik</a:t>
            </a:r>
            <a:r>
              <a:rPr lang="tr-TR" dirty="0" smtClean="0"/>
              <a:t>, </a:t>
            </a:r>
            <a:r>
              <a:rPr lang="tr-TR" dirty="0" smtClean="0">
                <a:solidFill>
                  <a:srgbClr val="00B050"/>
                </a:solidFill>
              </a:rPr>
              <a:t>istihdam desteği veren kurumlara ulaşabilme olanağı</a:t>
            </a:r>
            <a:r>
              <a:rPr lang="tr-TR" dirty="0" smtClean="0"/>
              <a:t>, </a:t>
            </a:r>
            <a:r>
              <a:rPr lang="tr-TR" dirty="0" smtClean="0">
                <a:solidFill>
                  <a:srgbClr val="7030A0"/>
                </a:solidFill>
              </a:rPr>
              <a:t>tamamlanan okulun istihdam olanakları konusunda öğrenci ve mezunlarına verdiği bilgi</a:t>
            </a:r>
            <a:r>
              <a:rPr lang="tr-TR" dirty="0" smtClean="0"/>
              <a:t> </a:t>
            </a:r>
            <a:r>
              <a:rPr lang="tr-TR" dirty="0" smtClean="0">
                <a:solidFill>
                  <a:srgbClr val="7030A0"/>
                </a:solidFill>
              </a:rPr>
              <a:t>ve ağ desteği </a:t>
            </a:r>
            <a:r>
              <a:rPr lang="tr-TR" dirty="0" smtClean="0"/>
              <a:t>sayılabilir.</a:t>
            </a:r>
          </a:p>
          <a:p>
            <a:pPr>
              <a:buNone/>
            </a:pPr>
            <a:endParaRPr lang="tr-TR" dirty="0" smtClean="0"/>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Hisse Senedi">
  <a:themeElements>
    <a:clrScheme name="Hisse Senedi">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Hisse Senedi">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Hisse Senedi">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907</TotalTime>
  <Words>881</Words>
  <Application>Microsoft Office PowerPoint</Application>
  <PresentationFormat>Ekran Gösterisi (4:3)</PresentationFormat>
  <Paragraphs>46</Paragraphs>
  <Slides>14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14</vt:i4>
      </vt:variant>
    </vt:vector>
  </HeadingPairs>
  <TitlesOfParts>
    <vt:vector size="19" baseType="lpstr">
      <vt:lpstr>Arial</vt:lpstr>
      <vt:lpstr>Franklin Gothic Book</vt:lpstr>
      <vt:lpstr>Perpetua</vt:lpstr>
      <vt:lpstr>Wingdings 2</vt:lpstr>
      <vt:lpstr>Hisse Senedi</vt:lpstr>
      <vt:lpstr>Ekonomi ve Girişimcilik Dersi Notları – 7</vt:lpstr>
      <vt:lpstr>                  İş ve İşsizlik</vt:lpstr>
      <vt:lpstr>PowerPoint Sunusu</vt:lpstr>
      <vt:lpstr>PowerPoint Sunusu</vt:lpstr>
      <vt:lpstr>        Peki okullar bu konuda ne yapabilirler? </vt:lpstr>
      <vt:lpstr>Okuldan İşe Geçiş Modeli </vt:lpstr>
      <vt:lpstr>PowerPoint Sunusu</vt:lpstr>
      <vt:lpstr>PowerPoint Sunusu</vt:lpstr>
      <vt:lpstr>PowerPoint Sunusu</vt:lpstr>
      <vt:lpstr>  Okuldan İşe Geçişte Ailenin Yeri</vt:lpstr>
      <vt:lpstr>PowerPoint Sunusu</vt:lpstr>
      <vt:lpstr> İş Aramaya Başlangıç: İş Arama Korkusunu Yenmek!</vt:lpstr>
      <vt:lpstr>PowerPoint Sunusu</vt:lpstr>
      <vt:lpstr>PowerPoint Sunusu</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Eğitim Alanında Performans Değerlendirme Sistemine İlişkin Okul Yöneticilerinin  Görüşleri </dc:title>
  <dc:creator>TARIKSOYDAN</dc:creator>
  <cp:lastModifiedBy>Tarik soydan</cp:lastModifiedBy>
  <cp:revision>243</cp:revision>
  <dcterms:created xsi:type="dcterms:W3CDTF">2014-05-05T08:01:07Z</dcterms:created>
  <dcterms:modified xsi:type="dcterms:W3CDTF">2019-11-19T06:47:30Z</dcterms:modified>
</cp:coreProperties>
</file>