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59" r:id="rId5"/>
    <p:sldId id="260" r:id="rId6"/>
    <p:sldId id="261"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D1F1381-2819-4ABD-834F-8441304DC24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6BB8D5-5440-4719-B1C5-60E8983C535C}"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6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BD1F1381-2819-4ABD-834F-8441304DC248}"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D6BB8D5-5440-4719-B1C5-60E8983C535C}" type="slidenum">
              <a:rPr lang="tr-TR" smtClean="0"/>
              <a:t>‹#›</a:t>
            </a:fld>
            <a:endParaRPr lang="tr-TR"/>
          </a:p>
        </p:txBody>
      </p:sp>
    </p:spTree>
    <p:extLst>
      <p:ext uri="{BB962C8B-B14F-4D97-AF65-F5344CB8AC3E}">
        <p14:creationId xmlns:p14="http://schemas.microsoft.com/office/powerpoint/2010/main" val="998869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D1F1381-2819-4ABD-834F-8441304DC24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6BB8D5-5440-4719-B1C5-60E8983C535C}" type="slidenum">
              <a:rPr lang="tr-TR" smtClean="0"/>
              <a:t>‹#›</a:t>
            </a:fld>
            <a:endParaRPr lang="tr-TR"/>
          </a:p>
        </p:txBody>
      </p:sp>
    </p:spTree>
    <p:extLst>
      <p:ext uri="{BB962C8B-B14F-4D97-AF65-F5344CB8AC3E}">
        <p14:creationId xmlns:p14="http://schemas.microsoft.com/office/powerpoint/2010/main" val="95446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D1F1381-2819-4ABD-834F-8441304DC24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6BB8D5-5440-4719-B1C5-60E8983C535C}"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53492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D1F1381-2819-4ABD-834F-8441304DC24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6BB8D5-5440-4719-B1C5-60E8983C535C}" type="slidenum">
              <a:rPr lang="tr-TR" smtClean="0"/>
              <a:t>‹#›</a:t>
            </a:fld>
            <a:endParaRPr lang="tr-TR"/>
          </a:p>
        </p:txBody>
      </p:sp>
    </p:spTree>
    <p:extLst>
      <p:ext uri="{BB962C8B-B14F-4D97-AF65-F5344CB8AC3E}">
        <p14:creationId xmlns:p14="http://schemas.microsoft.com/office/powerpoint/2010/main" val="277654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D1F1381-2819-4ABD-834F-8441304DC24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6BB8D5-5440-4719-B1C5-60E8983C535C}"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8982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D1F1381-2819-4ABD-834F-8441304DC24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6BB8D5-5440-4719-B1C5-60E8983C535C}" type="slidenum">
              <a:rPr lang="tr-TR" smtClean="0"/>
              <a:t>‹#›</a:t>
            </a:fld>
            <a:endParaRPr lang="tr-TR"/>
          </a:p>
        </p:txBody>
      </p:sp>
    </p:spTree>
    <p:extLst>
      <p:ext uri="{BB962C8B-B14F-4D97-AF65-F5344CB8AC3E}">
        <p14:creationId xmlns:p14="http://schemas.microsoft.com/office/powerpoint/2010/main" val="3167723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D1F1381-2819-4ABD-834F-8441304DC24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6BB8D5-5440-4719-B1C5-60E8983C535C}" type="slidenum">
              <a:rPr lang="tr-TR" smtClean="0"/>
              <a:t>‹#›</a:t>
            </a:fld>
            <a:endParaRPr lang="tr-TR"/>
          </a:p>
        </p:txBody>
      </p:sp>
    </p:spTree>
    <p:extLst>
      <p:ext uri="{BB962C8B-B14F-4D97-AF65-F5344CB8AC3E}">
        <p14:creationId xmlns:p14="http://schemas.microsoft.com/office/powerpoint/2010/main" val="2209916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D1F1381-2819-4ABD-834F-8441304DC24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6BB8D5-5440-4719-B1C5-60E8983C535C}" type="slidenum">
              <a:rPr lang="tr-TR" smtClean="0"/>
              <a:t>‹#›</a:t>
            </a:fld>
            <a:endParaRPr lang="tr-TR"/>
          </a:p>
        </p:txBody>
      </p:sp>
    </p:spTree>
    <p:extLst>
      <p:ext uri="{BB962C8B-B14F-4D97-AF65-F5344CB8AC3E}">
        <p14:creationId xmlns:p14="http://schemas.microsoft.com/office/powerpoint/2010/main" val="2906946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01F804B7-A9CE-4DEB-9F83-1A87D936A0E4}" type="slidenum">
              <a:rPr lang="tr-TR" altLang="tr-TR"/>
              <a:pPr>
                <a:defRPr/>
              </a:pPr>
              <a:t>‹#›</a:t>
            </a:fld>
            <a:endParaRPr lang="tr-TR" altLang="tr-TR"/>
          </a:p>
        </p:txBody>
      </p:sp>
    </p:spTree>
    <p:extLst>
      <p:ext uri="{BB962C8B-B14F-4D97-AF65-F5344CB8AC3E}">
        <p14:creationId xmlns:p14="http://schemas.microsoft.com/office/powerpoint/2010/main" val="408156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D1F1381-2819-4ABD-834F-8441304DC24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6BB8D5-5440-4719-B1C5-60E8983C535C}" type="slidenum">
              <a:rPr lang="tr-TR" smtClean="0"/>
              <a:t>‹#›</a:t>
            </a:fld>
            <a:endParaRPr lang="tr-TR"/>
          </a:p>
        </p:txBody>
      </p:sp>
    </p:spTree>
    <p:extLst>
      <p:ext uri="{BB962C8B-B14F-4D97-AF65-F5344CB8AC3E}">
        <p14:creationId xmlns:p14="http://schemas.microsoft.com/office/powerpoint/2010/main" val="43581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D1F1381-2819-4ABD-834F-8441304DC24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6BB8D5-5440-4719-B1C5-60E8983C535C}" type="slidenum">
              <a:rPr lang="tr-TR" smtClean="0"/>
              <a:t>‹#›</a:t>
            </a:fld>
            <a:endParaRPr lang="tr-TR"/>
          </a:p>
        </p:txBody>
      </p:sp>
    </p:spTree>
    <p:extLst>
      <p:ext uri="{BB962C8B-B14F-4D97-AF65-F5344CB8AC3E}">
        <p14:creationId xmlns:p14="http://schemas.microsoft.com/office/powerpoint/2010/main" val="276418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D1F1381-2819-4ABD-834F-8441304DC248}"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6BB8D5-5440-4719-B1C5-60E8983C535C}" type="slidenum">
              <a:rPr lang="tr-TR" smtClean="0"/>
              <a:t>‹#›</a:t>
            </a:fld>
            <a:endParaRPr lang="tr-TR"/>
          </a:p>
        </p:txBody>
      </p:sp>
    </p:spTree>
    <p:extLst>
      <p:ext uri="{BB962C8B-B14F-4D97-AF65-F5344CB8AC3E}">
        <p14:creationId xmlns:p14="http://schemas.microsoft.com/office/powerpoint/2010/main" val="314426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D1F1381-2819-4ABD-834F-8441304DC248}" type="datetimeFigureOut">
              <a:rPr lang="tr-TR" smtClean="0"/>
              <a:t>22.03.2018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D6BB8D5-5440-4719-B1C5-60E8983C535C}" type="slidenum">
              <a:rPr lang="tr-TR" smtClean="0"/>
              <a:t>‹#›</a:t>
            </a:fld>
            <a:endParaRPr lang="tr-TR"/>
          </a:p>
        </p:txBody>
      </p:sp>
    </p:spTree>
    <p:extLst>
      <p:ext uri="{BB962C8B-B14F-4D97-AF65-F5344CB8AC3E}">
        <p14:creationId xmlns:p14="http://schemas.microsoft.com/office/powerpoint/2010/main" val="263878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D1F1381-2819-4ABD-834F-8441304DC248}"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D6BB8D5-5440-4719-B1C5-60E8983C535C}" type="slidenum">
              <a:rPr lang="tr-TR" smtClean="0"/>
              <a:t>‹#›</a:t>
            </a:fld>
            <a:endParaRPr lang="tr-TR"/>
          </a:p>
        </p:txBody>
      </p:sp>
    </p:spTree>
    <p:extLst>
      <p:ext uri="{BB962C8B-B14F-4D97-AF65-F5344CB8AC3E}">
        <p14:creationId xmlns:p14="http://schemas.microsoft.com/office/powerpoint/2010/main" val="227554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F1381-2819-4ABD-834F-8441304DC248}" type="datetimeFigureOut">
              <a:rPr lang="tr-TR" smtClean="0"/>
              <a:t>22.03.2018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D6BB8D5-5440-4719-B1C5-60E8983C535C}" type="slidenum">
              <a:rPr lang="tr-TR" smtClean="0"/>
              <a:t>‹#›</a:t>
            </a:fld>
            <a:endParaRPr lang="tr-TR"/>
          </a:p>
        </p:txBody>
      </p:sp>
    </p:spTree>
    <p:extLst>
      <p:ext uri="{BB962C8B-B14F-4D97-AF65-F5344CB8AC3E}">
        <p14:creationId xmlns:p14="http://schemas.microsoft.com/office/powerpoint/2010/main" val="342849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D1F1381-2819-4ABD-834F-8441304DC248}"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6BB8D5-5440-4719-B1C5-60E8983C535C}" type="slidenum">
              <a:rPr lang="tr-TR" smtClean="0"/>
              <a:t>‹#›</a:t>
            </a:fld>
            <a:endParaRPr lang="tr-TR"/>
          </a:p>
        </p:txBody>
      </p:sp>
    </p:spTree>
    <p:extLst>
      <p:ext uri="{BB962C8B-B14F-4D97-AF65-F5344CB8AC3E}">
        <p14:creationId xmlns:p14="http://schemas.microsoft.com/office/powerpoint/2010/main" val="297355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D1F1381-2819-4ABD-834F-8441304DC248}"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6BB8D5-5440-4719-B1C5-60E8983C535C}" type="slidenum">
              <a:rPr lang="tr-TR" smtClean="0"/>
              <a:t>‹#›</a:t>
            </a:fld>
            <a:endParaRPr lang="tr-TR"/>
          </a:p>
        </p:txBody>
      </p:sp>
    </p:spTree>
    <p:extLst>
      <p:ext uri="{BB962C8B-B14F-4D97-AF65-F5344CB8AC3E}">
        <p14:creationId xmlns:p14="http://schemas.microsoft.com/office/powerpoint/2010/main" val="138480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D1F1381-2819-4ABD-834F-8441304DC248}" type="datetimeFigureOut">
              <a:rPr lang="tr-TR" smtClean="0"/>
              <a:t>22.03.2018</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D6BB8D5-5440-4719-B1C5-60E8983C535C}" type="slidenum">
              <a:rPr lang="tr-TR" smtClean="0"/>
              <a:t>‹#›</a:t>
            </a:fld>
            <a:endParaRPr lang="tr-TR"/>
          </a:p>
        </p:txBody>
      </p:sp>
    </p:spTree>
    <p:extLst>
      <p:ext uri="{BB962C8B-B14F-4D97-AF65-F5344CB8AC3E}">
        <p14:creationId xmlns:p14="http://schemas.microsoft.com/office/powerpoint/2010/main" val="1051784522"/>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452689" y="2071689"/>
            <a:ext cx="7286625" cy="1824037"/>
          </a:xfrm>
          <a:prstGeom prst="rect">
            <a:avLst/>
          </a:prstGeom>
          <a:noFill/>
          <a:ln w="9525">
            <a:noFill/>
            <a:miter lim="800000"/>
            <a:headEnd/>
            <a:tailEnd/>
          </a:ln>
          <a:effectLst>
            <a:outerShdw dist="17961" dir="2700000" algn="ctr" rotWithShape="0">
              <a:schemeClr val="tx1"/>
            </a:outerShdw>
          </a:effectLst>
        </p:spPr>
        <p:txBody>
          <a:bodyPr/>
          <a:lstStyle/>
          <a:p>
            <a:pPr marL="342900" indent="-342900" algn="ctr">
              <a:lnSpc>
                <a:spcPct val="90000"/>
              </a:lnSpc>
              <a:spcBef>
                <a:spcPct val="20000"/>
              </a:spcBef>
              <a:defRPr/>
            </a:pPr>
            <a:r>
              <a:rPr lang="tr-TR" sz="4000" b="1" dirty="0">
                <a:solidFill>
                  <a:srgbClr val="FF0000"/>
                </a:solidFill>
                <a:effectLst>
                  <a:outerShdw blurRad="38100" dist="38100" dir="2700000" algn="tl">
                    <a:srgbClr val="000000">
                      <a:alpha val="43137"/>
                    </a:srgbClr>
                  </a:outerShdw>
                </a:effectLst>
                <a:latin typeface="Comic Sans MS" pitchFamily="66" charset="0"/>
              </a:rPr>
              <a:t>ARACILI GEN AKTARMA YÖNTEMİ</a:t>
            </a:r>
          </a:p>
          <a:p>
            <a:pPr marL="342900" indent="-342900" algn="ctr">
              <a:lnSpc>
                <a:spcPct val="90000"/>
              </a:lnSpc>
              <a:spcBef>
                <a:spcPct val="20000"/>
              </a:spcBef>
              <a:defRPr/>
            </a:pPr>
            <a:r>
              <a:rPr lang="tr-TR" sz="3200" b="1" i="1" dirty="0">
                <a:solidFill>
                  <a:srgbClr val="FF0000"/>
                </a:solidFill>
                <a:effectLst>
                  <a:outerShdw blurRad="38100" dist="38100" dir="2700000" algn="tl">
                    <a:srgbClr val="000000">
                      <a:alpha val="43137"/>
                    </a:srgbClr>
                  </a:outerShdw>
                </a:effectLst>
                <a:latin typeface="Comic Sans MS" pitchFamily="66" charset="0"/>
              </a:rPr>
              <a:t> - Agrobacterium tumefaciens -</a:t>
            </a:r>
            <a:endParaRPr lang="en-US" sz="3200" b="1" i="1" dirty="0">
              <a:solidFill>
                <a:srgbClr val="FF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835798039"/>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9" name="Rectangle 5"/>
          <p:cNvSpPr>
            <a:spLocks noGrp="1" noChangeArrowheads="1"/>
          </p:cNvSpPr>
          <p:nvPr>
            <p:ph idx="1"/>
          </p:nvPr>
        </p:nvSpPr>
        <p:spPr>
          <a:xfrm>
            <a:off x="5453064" y="1571626"/>
            <a:ext cx="4968875" cy="2214563"/>
          </a:xfrm>
          <a:noFill/>
        </p:spPr>
        <p:txBody>
          <a:bodyPr/>
          <a:lstStyle/>
          <a:p>
            <a:pPr marL="0" indent="0" algn="just">
              <a:buNone/>
            </a:pPr>
            <a:r>
              <a:rPr lang="tr-TR" altLang="tr-TR" sz="1600">
                <a:latin typeface="Comic Sans MS" panose="030F0702030302020204" pitchFamily="66" charset="0"/>
              </a:rPr>
              <a:t>Günümüzde, bitkilere gen aktarımında en yaygın olarak kullanılan araç </a:t>
            </a:r>
            <a:r>
              <a:rPr lang="tr-TR" altLang="tr-TR" sz="1600" i="1">
                <a:latin typeface="Comic Sans MS" panose="030F0702030302020204" pitchFamily="66" charset="0"/>
              </a:rPr>
              <a:t>Agrobacterium tumefaciens </a:t>
            </a:r>
            <a:r>
              <a:rPr lang="tr-TR" altLang="tr-TR" sz="1600">
                <a:latin typeface="Comic Sans MS" panose="030F0702030302020204" pitchFamily="66" charset="0"/>
              </a:rPr>
              <a:t>bakterisidir. Bu bakteri, yapısında yer alan Ti plazmidi üzerinde bulunan T-DNA ve virülens </a:t>
            </a:r>
            <a:r>
              <a:rPr lang="tr-TR" altLang="tr-TR" sz="1600" i="1">
                <a:latin typeface="Comic Sans MS" panose="030F0702030302020204" pitchFamily="66" charset="0"/>
              </a:rPr>
              <a:t>(vir)</a:t>
            </a:r>
            <a:r>
              <a:rPr lang="tr-TR" altLang="tr-TR" sz="1600">
                <a:latin typeface="Comic Sans MS" panose="030F0702030302020204" pitchFamily="66" charset="0"/>
              </a:rPr>
              <a:t> bölgeleri ile gen aktarımını gerçekleştirmektedir. T-DNA bölgesi, bakteriden bitki hücresine aktarılarak bitkinin genomuyla birleşen küçük bir DNA parçasıdır. </a:t>
            </a:r>
          </a:p>
        </p:txBody>
      </p:sp>
      <p:pic>
        <p:nvPicPr>
          <p:cNvPr id="569351" name="Picture 7" descr="Agrobacterium"/>
          <p:cNvPicPr>
            <a:picLocks noChangeAspect="1" noChangeArrowheads="1"/>
          </p:cNvPicPr>
          <p:nvPr/>
        </p:nvPicPr>
        <p:blipFill>
          <a:blip r:embed="rId2"/>
          <a:srcRect/>
          <a:stretch>
            <a:fillRect/>
          </a:stretch>
        </p:blipFill>
        <p:spPr bwMode="auto">
          <a:xfrm>
            <a:off x="1889125" y="1643063"/>
            <a:ext cx="3486150" cy="3313112"/>
          </a:xfrm>
          <a:prstGeom prst="rect">
            <a:avLst/>
          </a:prstGeom>
          <a:noFill/>
          <a:ln>
            <a:solidFill>
              <a:schemeClr val="tx1"/>
            </a:solidFill>
          </a:ln>
          <a:effectLst>
            <a:outerShdw blurRad="50800" dist="38100" dir="2700000" algn="tl" rotWithShape="0">
              <a:prstClr val="black">
                <a:alpha val="40000"/>
              </a:prstClr>
            </a:outerShdw>
          </a:effectLst>
        </p:spPr>
      </p:pic>
      <p:sp>
        <p:nvSpPr>
          <p:cNvPr id="48132"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7" name="Text Box 4"/>
          <p:cNvSpPr txBox="1">
            <a:spLocks noChangeArrowheads="1"/>
          </p:cNvSpPr>
          <p:nvPr/>
        </p:nvSpPr>
        <p:spPr bwMode="auto">
          <a:xfrm rot="19453435">
            <a:off x="1528763" y="360364"/>
            <a:ext cx="1319212" cy="376237"/>
          </a:xfrm>
          <a:prstGeom prst="rect">
            <a:avLst/>
          </a:prstGeom>
          <a:solidFill>
            <a:srgbClr val="FF3300"/>
          </a:solidFill>
          <a:ln w="9525">
            <a:solidFill>
              <a:srgbClr val="006600"/>
            </a:solidFill>
            <a:miter lim="800000"/>
            <a:headEnd/>
            <a:tailEnd/>
          </a:ln>
          <a:effectLst>
            <a:outerShdw dist="71842" dir="2700000" algn="ctr" rotWithShape="0">
              <a:schemeClr val="tx1"/>
            </a:outerShdw>
          </a:effectLst>
        </p:spPr>
        <p:txBody>
          <a:bodyPr anchor="ctr">
            <a:spAutoFit/>
          </a:bodyPr>
          <a:lstStyle/>
          <a:p>
            <a:pPr algn="ctr">
              <a:defRPr/>
            </a:pPr>
            <a:r>
              <a:rPr lang="tr-TR" b="1" dirty="0">
                <a:solidFill>
                  <a:schemeClr val="bg1"/>
                </a:solidFill>
                <a:effectLst>
                  <a:outerShdw blurRad="38100" dist="38100" dir="2700000" algn="tl">
                    <a:srgbClr val="000000"/>
                  </a:outerShdw>
                </a:effectLst>
                <a:latin typeface="Comic Sans MS" pitchFamily="66" charset="0"/>
              </a:rPr>
              <a:t>YAPISI</a:t>
            </a:r>
          </a:p>
        </p:txBody>
      </p:sp>
      <p:sp>
        <p:nvSpPr>
          <p:cNvPr id="48134" name="Rectangle 7"/>
          <p:cNvSpPr>
            <a:spLocks noChangeArrowheads="1"/>
          </p:cNvSpPr>
          <p:nvPr/>
        </p:nvSpPr>
        <p:spPr bwMode="auto">
          <a:xfrm>
            <a:off x="2208214" y="476250"/>
            <a:ext cx="8135937" cy="4318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tr-TR" altLang="tr-TR" sz="2200" i="1">
                <a:solidFill>
                  <a:srgbClr val="FF0000"/>
                </a:solidFill>
                <a:latin typeface="Comic Sans MS" panose="030F0702030302020204" pitchFamily="66" charset="0"/>
              </a:rPr>
              <a:t>Agrobacterium</a:t>
            </a:r>
            <a:r>
              <a:rPr lang="tr-TR" altLang="tr-TR" sz="2000" i="1">
                <a:solidFill>
                  <a:srgbClr val="FF0000"/>
                </a:solidFill>
                <a:latin typeface="Comic Sans MS" panose="030F0702030302020204" pitchFamily="66" charset="0"/>
              </a:rPr>
              <a:t> tumefaciens </a:t>
            </a:r>
            <a:r>
              <a:rPr lang="tr-TR" altLang="tr-TR" sz="2000">
                <a:solidFill>
                  <a:srgbClr val="FF0000"/>
                </a:solidFill>
                <a:latin typeface="Comic Sans MS" panose="030F0702030302020204" pitchFamily="66" charset="0"/>
              </a:rPr>
              <a:t>Aracılığıyla Bitkilere Gen Aktarımı</a:t>
            </a:r>
            <a:r>
              <a:rPr lang="tr-TR" altLang="tr-TR" sz="2000" b="1">
                <a:solidFill>
                  <a:srgbClr val="FF0000"/>
                </a:solidFill>
                <a:latin typeface="Comic Sans MS" panose="030F0702030302020204" pitchFamily="66" charset="0"/>
              </a:rPr>
              <a:t> </a:t>
            </a:r>
            <a:endParaRPr lang="en-US" altLang="tr-TR" sz="2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366531351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569351"/>
                                        </p:tgtEl>
                                        <p:attrNameLst>
                                          <p:attrName>style.visibility</p:attrName>
                                        </p:attrNameLst>
                                      </p:cBhvr>
                                      <p:to>
                                        <p:strVal val="visible"/>
                                      </p:to>
                                    </p:set>
                                    <p:animEffect transition="in" filter="box(out)">
                                      <p:cBhvr>
                                        <p:cTn id="7" dur="500"/>
                                        <p:tgtEl>
                                          <p:spTgt spid="569351"/>
                                        </p:tgtEl>
                                      </p:cBhvr>
                                    </p:animEffect>
                                  </p:childTnLst>
                                </p:cTn>
                              </p:par>
                              <p:par>
                                <p:cTn id="8" presetID="4" presetClass="entr" presetSubtype="32" fill="hold" nodeType="withEffect">
                                  <p:stCondLst>
                                    <p:cond delay="0"/>
                                  </p:stCondLst>
                                  <p:childTnLst>
                                    <p:set>
                                      <p:cBhvr>
                                        <p:cTn id="9" dur="1" fill="hold">
                                          <p:stCondLst>
                                            <p:cond delay="0"/>
                                          </p:stCondLst>
                                        </p:cTn>
                                        <p:tgtEl>
                                          <p:spTgt spid="569349">
                                            <p:txEl>
                                              <p:pRg st="0" end="0"/>
                                            </p:txEl>
                                          </p:spTgt>
                                        </p:tgtEl>
                                        <p:attrNameLst>
                                          <p:attrName>style.visibility</p:attrName>
                                        </p:attrNameLst>
                                      </p:cBhvr>
                                      <p:to>
                                        <p:strVal val="visible"/>
                                      </p:to>
                                    </p:set>
                                    <p:animEffect transition="in" filter="box(out)">
                                      <p:cBhvr>
                                        <p:cTn id="10" dur="500"/>
                                        <p:tgtEl>
                                          <p:spTgt spid="5693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40" name="Rectangle 24"/>
          <p:cNvSpPr>
            <a:spLocks noChangeArrowheads="1"/>
          </p:cNvSpPr>
          <p:nvPr/>
        </p:nvSpPr>
        <p:spPr bwMode="auto">
          <a:xfrm>
            <a:off x="1963738" y="1412876"/>
            <a:ext cx="42037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 typeface="Wingdings" panose="05000000000000000000" pitchFamily="2" charset="2"/>
              <a:buNone/>
            </a:pPr>
            <a:r>
              <a:rPr lang="tr-TR" altLang="tr-TR" sz="1400" i="1">
                <a:latin typeface="Comic Sans MS" panose="030F0702030302020204" pitchFamily="66" charset="0"/>
              </a:rPr>
              <a:t>Agrobacterium</a:t>
            </a:r>
            <a:r>
              <a:rPr lang="tr-TR" altLang="tr-TR" sz="1400">
                <a:latin typeface="Comic Sans MS" panose="030F0702030302020204" pitchFamily="66" charset="0"/>
              </a:rPr>
              <a:t>, </a:t>
            </a:r>
            <a:r>
              <a:rPr lang="tr-TR" altLang="tr-TR" sz="1400" i="1">
                <a:latin typeface="Comic Sans MS" panose="030F0702030302020204" pitchFamily="66" charset="0"/>
              </a:rPr>
              <a:t>Rhizobiaceae </a:t>
            </a:r>
            <a:r>
              <a:rPr lang="tr-TR" altLang="tr-TR" sz="1400">
                <a:latin typeface="Comic Sans MS" panose="030F0702030302020204" pitchFamily="66" charset="0"/>
              </a:rPr>
              <a:t>familyasından, toprakta yaşayan gram (-) bir bakteridir. </a:t>
            </a:r>
            <a:r>
              <a:rPr lang="tr-TR" altLang="tr-TR" sz="1400" i="1">
                <a:latin typeface="Comic Sans MS" panose="030F0702030302020204" pitchFamily="66" charset="0"/>
              </a:rPr>
              <a:t>Agrobacterium</a:t>
            </a:r>
            <a:r>
              <a:rPr lang="tr-TR" altLang="tr-TR" sz="1400">
                <a:latin typeface="Comic Sans MS" panose="030F0702030302020204" pitchFamily="66" charset="0"/>
              </a:rPr>
              <a:t>, bünyesinde kromozomal DNA'dan başka, bir de </a:t>
            </a:r>
            <a:r>
              <a:rPr lang="tr-TR" altLang="tr-TR" sz="1400" b="1">
                <a:solidFill>
                  <a:srgbClr val="FF0000"/>
                </a:solidFill>
                <a:latin typeface="Comic Sans MS" panose="030F0702030302020204" pitchFamily="66" charset="0"/>
              </a:rPr>
              <a:t>Ti plazmidi</a:t>
            </a:r>
            <a:r>
              <a:rPr lang="tr-TR" altLang="tr-TR" sz="1400">
                <a:solidFill>
                  <a:srgbClr val="FF0000"/>
                </a:solidFill>
                <a:latin typeface="Comic Sans MS" panose="030F0702030302020204" pitchFamily="66" charset="0"/>
              </a:rPr>
              <a:t> </a:t>
            </a:r>
            <a:r>
              <a:rPr lang="tr-TR" altLang="tr-TR" sz="1400">
                <a:latin typeface="Comic Sans MS" panose="030F0702030302020204" pitchFamily="66" charset="0"/>
              </a:rPr>
              <a:t>(tumour inducing/tümör oluşturan) olarak adlandırılan küçük yuvarlak bir DNA parçası içermektedir.</a:t>
            </a:r>
            <a:endParaRPr lang="en-US" altLang="tr-TR" sz="1400">
              <a:latin typeface="Comic Sans MS" panose="030F0702030302020204" pitchFamily="66" charset="0"/>
            </a:endParaRPr>
          </a:p>
        </p:txBody>
      </p:sp>
      <p:pic>
        <p:nvPicPr>
          <p:cNvPr id="86048" name="Picture 32" descr="Agrobacte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3141664"/>
            <a:ext cx="3959225" cy="2663825"/>
          </a:xfrm>
          <a:prstGeom prst="rect">
            <a:avLst/>
          </a:prstGeom>
          <a:noFill/>
          <a:ln w="9525">
            <a:solidFill>
              <a:schemeClr val="tx1"/>
            </a:solidFill>
            <a:miter lim="800000"/>
            <a:headEnd/>
            <a:tailEnd/>
          </a:ln>
          <a:effectLst>
            <a:outerShdw dist="53882"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86068" name="Picture 52" descr="Reporter G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839" y="1412876"/>
            <a:ext cx="3609975" cy="2176463"/>
          </a:xfrm>
          <a:prstGeom prst="rect">
            <a:avLst/>
          </a:prstGeom>
          <a:noFill/>
          <a:ln w="9525">
            <a:solidFill>
              <a:schemeClr val="tx1"/>
            </a:solidFill>
            <a:miter lim="800000"/>
            <a:headEnd/>
            <a:tailEnd/>
          </a:ln>
          <a:effectLst>
            <a:outerShdw dist="53882"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86069" name="Picture 53" descr="Transg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839" y="3771900"/>
            <a:ext cx="3609975" cy="2178050"/>
          </a:xfrm>
          <a:prstGeom prst="rect">
            <a:avLst/>
          </a:prstGeom>
          <a:noFill/>
          <a:ln w="9525">
            <a:solidFill>
              <a:schemeClr val="tx1"/>
            </a:solidFill>
            <a:miter lim="800000"/>
            <a:headEnd/>
            <a:tailEnd/>
          </a:ln>
          <a:effectLst>
            <a:outerShdw dist="53882"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sp>
        <p:nvSpPr>
          <p:cNvPr id="49158"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 name="Text Box 4"/>
          <p:cNvSpPr txBox="1">
            <a:spLocks noChangeArrowheads="1"/>
          </p:cNvSpPr>
          <p:nvPr/>
        </p:nvSpPr>
        <p:spPr bwMode="auto">
          <a:xfrm rot="19453435">
            <a:off x="1528763" y="360364"/>
            <a:ext cx="1319212" cy="376237"/>
          </a:xfrm>
          <a:prstGeom prst="rect">
            <a:avLst/>
          </a:prstGeom>
          <a:solidFill>
            <a:srgbClr val="FF3300"/>
          </a:solidFill>
          <a:ln w="9525">
            <a:solidFill>
              <a:srgbClr val="006600"/>
            </a:solidFill>
            <a:miter lim="800000"/>
            <a:headEnd/>
            <a:tailEnd/>
          </a:ln>
          <a:effectLst>
            <a:outerShdw dist="71842" dir="2700000" algn="ctr" rotWithShape="0">
              <a:schemeClr val="tx1"/>
            </a:outerShdw>
          </a:effectLst>
        </p:spPr>
        <p:txBody>
          <a:bodyPr anchor="ctr">
            <a:spAutoFit/>
          </a:bodyPr>
          <a:lstStyle/>
          <a:p>
            <a:pPr algn="ctr">
              <a:defRPr/>
            </a:pPr>
            <a:r>
              <a:rPr lang="tr-TR" b="1" dirty="0">
                <a:solidFill>
                  <a:schemeClr val="bg1"/>
                </a:solidFill>
                <a:effectLst>
                  <a:outerShdw blurRad="38100" dist="38100" dir="2700000" algn="tl">
                    <a:srgbClr val="000000"/>
                  </a:outerShdw>
                </a:effectLst>
                <a:latin typeface="Comic Sans MS" pitchFamily="66" charset="0"/>
              </a:rPr>
              <a:t>YAPISI</a:t>
            </a:r>
          </a:p>
        </p:txBody>
      </p:sp>
      <p:sp>
        <p:nvSpPr>
          <p:cNvPr id="49160" name="Rectangle 12"/>
          <p:cNvSpPr>
            <a:spLocks noChangeArrowheads="1"/>
          </p:cNvSpPr>
          <p:nvPr/>
        </p:nvSpPr>
        <p:spPr bwMode="auto">
          <a:xfrm>
            <a:off x="2208214" y="476250"/>
            <a:ext cx="8135937" cy="4318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tr-TR" altLang="tr-TR" sz="2200" i="1">
                <a:solidFill>
                  <a:srgbClr val="FF0000"/>
                </a:solidFill>
                <a:latin typeface="Comic Sans MS" panose="030F0702030302020204" pitchFamily="66" charset="0"/>
              </a:rPr>
              <a:t>Agrobacterium</a:t>
            </a:r>
            <a:r>
              <a:rPr lang="tr-TR" altLang="tr-TR" sz="2000" i="1">
                <a:solidFill>
                  <a:srgbClr val="FF0000"/>
                </a:solidFill>
                <a:latin typeface="Comic Sans MS" panose="030F0702030302020204" pitchFamily="66" charset="0"/>
              </a:rPr>
              <a:t> tumefaciens </a:t>
            </a:r>
            <a:r>
              <a:rPr lang="tr-TR" altLang="tr-TR" sz="2000">
                <a:solidFill>
                  <a:srgbClr val="FF0000"/>
                </a:solidFill>
                <a:latin typeface="Comic Sans MS" panose="030F0702030302020204" pitchFamily="66" charset="0"/>
              </a:rPr>
              <a:t>Aracılığıyla Bitkilere Gen Aktarımı</a:t>
            </a:r>
            <a:r>
              <a:rPr lang="tr-TR" altLang="tr-TR" sz="2000" b="1">
                <a:solidFill>
                  <a:srgbClr val="FF0000"/>
                </a:solidFill>
                <a:latin typeface="Comic Sans MS" panose="030F0702030302020204" pitchFamily="66" charset="0"/>
              </a:rPr>
              <a:t> </a:t>
            </a:r>
            <a:endParaRPr lang="en-US" altLang="tr-TR" sz="2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297592814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6040"/>
                                        </p:tgtEl>
                                        <p:attrNameLst>
                                          <p:attrName>style.visibility</p:attrName>
                                        </p:attrNameLst>
                                      </p:cBhvr>
                                      <p:to>
                                        <p:strVal val="visible"/>
                                      </p:to>
                                    </p:set>
                                    <p:animEffect transition="in" filter="blinds(horizontal)">
                                      <p:cBhvr>
                                        <p:cTn id="7" dur="500"/>
                                        <p:tgtEl>
                                          <p:spTgt spid="86040"/>
                                        </p:tgtEl>
                                      </p:cBhvr>
                                    </p:animEffect>
                                  </p:childTnLst>
                                </p:cTn>
                              </p:par>
                              <p:par>
                                <p:cTn id="8" presetID="4" presetClass="entr" presetSubtype="32" fill="hold" nodeType="withEffect">
                                  <p:stCondLst>
                                    <p:cond delay="0"/>
                                  </p:stCondLst>
                                  <p:childTnLst>
                                    <p:set>
                                      <p:cBhvr>
                                        <p:cTn id="9" dur="1" fill="hold">
                                          <p:stCondLst>
                                            <p:cond delay="0"/>
                                          </p:stCondLst>
                                        </p:cTn>
                                        <p:tgtEl>
                                          <p:spTgt spid="86048"/>
                                        </p:tgtEl>
                                        <p:attrNameLst>
                                          <p:attrName>style.visibility</p:attrName>
                                        </p:attrNameLst>
                                      </p:cBhvr>
                                      <p:to>
                                        <p:strVal val="visible"/>
                                      </p:to>
                                    </p:set>
                                    <p:animEffect transition="in" filter="box(out)">
                                      <p:cBhvr>
                                        <p:cTn id="10" dur="500"/>
                                        <p:tgtEl>
                                          <p:spTgt spid="860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86068"/>
                                        </p:tgtEl>
                                        <p:attrNameLst>
                                          <p:attrName>style.visibility</p:attrName>
                                        </p:attrNameLst>
                                      </p:cBhvr>
                                      <p:to>
                                        <p:strVal val="visible"/>
                                      </p:to>
                                    </p:set>
                                    <p:animEffect transition="in" filter="box(out)">
                                      <p:cBhvr>
                                        <p:cTn id="15" dur="500"/>
                                        <p:tgtEl>
                                          <p:spTgt spid="8606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nodeType="clickEffect">
                                  <p:stCondLst>
                                    <p:cond delay="0"/>
                                  </p:stCondLst>
                                  <p:childTnLst>
                                    <p:set>
                                      <p:cBhvr>
                                        <p:cTn id="19" dur="1" fill="hold">
                                          <p:stCondLst>
                                            <p:cond delay="0"/>
                                          </p:stCondLst>
                                        </p:cTn>
                                        <p:tgtEl>
                                          <p:spTgt spid="86069"/>
                                        </p:tgtEl>
                                        <p:attrNameLst>
                                          <p:attrName>style.visibility</p:attrName>
                                        </p:attrNameLst>
                                      </p:cBhvr>
                                      <p:to>
                                        <p:strVal val="visible"/>
                                      </p:to>
                                    </p:set>
                                    <p:animEffect transition="in" filter="box(out)">
                                      <p:cBhvr>
                                        <p:cTn id="20" dur="500"/>
                                        <p:tgtEl>
                                          <p:spTgt spid="8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8" name="Rectangle 10"/>
          <p:cNvSpPr>
            <a:spLocks noChangeArrowheads="1"/>
          </p:cNvSpPr>
          <p:nvPr/>
        </p:nvSpPr>
        <p:spPr bwMode="auto">
          <a:xfrm>
            <a:off x="5951539" y="1081089"/>
            <a:ext cx="4465637" cy="2889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 typeface="Wingdings" panose="05000000000000000000" pitchFamily="2" charset="2"/>
              <a:buNone/>
            </a:pPr>
            <a:r>
              <a:rPr lang="tr-TR" altLang="tr-TR" sz="1600">
                <a:solidFill>
                  <a:srgbClr val="FF3300"/>
                </a:solidFill>
                <a:latin typeface="Comic Sans MS" panose="030F0702030302020204" pitchFamily="66" charset="0"/>
                <a:sym typeface="Wingdings 3" panose="05040102010807070707" pitchFamily="18" charset="2"/>
              </a:rPr>
              <a:t>1. T-DNA (Transfer-DNA) Bölgesi</a:t>
            </a:r>
          </a:p>
        </p:txBody>
      </p:sp>
      <p:sp>
        <p:nvSpPr>
          <p:cNvPr id="176139" name="Rectangle 11"/>
          <p:cNvSpPr>
            <a:spLocks noChangeArrowheads="1"/>
          </p:cNvSpPr>
          <p:nvPr/>
        </p:nvSpPr>
        <p:spPr bwMode="auto">
          <a:xfrm>
            <a:off x="5951539" y="1368426"/>
            <a:ext cx="4465637"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 typeface="Wingdings" panose="05000000000000000000" pitchFamily="2" charset="2"/>
              <a:buNone/>
            </a:pPr>
            <a:r>
              <a:rPr lang="tr-TR" altLang="tr-TR" sz="1600">
                <a:latin typeface="Comic Sans MS" panose="030F0702030302020204" pitchFamily="66" charset="0"/>
              </a:rPr>
              <a:t>T-DNA bölgesi, bakteriden bitki hücresine aktarılarak bitki genomuyla birleşen küçük bir DNA parçasıdır. Araştırmalar, bu iki sınır arasına yerleştirilen herhangi bir genin kolayca bitki hücresine aktarılabildiğini göstermiştir. Üstelik, tümör oluşturan genlerin kesici enzimler yardımıyla T-DNA bölgesinden uzaklaştırılmasının da bitki hücresine gen aktarımını hiçbir şekilde etkilemediği belirlenmiştir. </a:t>
            </a:r>
            <a:endParaRPr lang="en-US" altLang="tr-TR" sz="1600">
              <a:latin typeface="Comic Sans MS" panose="030F0702030302020204" pitchFamily="66" charset="0"/>
            </a:endParaRPr>
          </a:p>
        </p:txBody>
      </p:sp>
      <p:sp>
        <p:nvSpPr>
          <p:cNvPr id="176140" name="Rectangle 12"/>
          <p:cNvSpPr>
            <a:spLocks noChangeArrowheads="1"/>
          </p:cNvSpPr>
          <p:nvPr/>
        </p:nvSpPr>
        <p:spPr bwMode="auto">
          <a:xfrm>
            <a:off x="1731963" y="4005264"/>
            <a:ext cx="8685212" cy="2889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 typeface="Wingdings" panose="05000000000000000000" pitchFamily="2" charset="2"/>
              <a:buNone/>
            </a:pPr>
            <a:r>
              <a:rPr lang="tr-TR" altLang="tr-TR" sz="1600">
                <a:solidFill>
                  <a:srgbClr val="FF3300"/>
                </a:solidFill>
                <a:latin typeface="Comic Sans MS" panose="030F0702030302020204" pitchFamily="66" charset="0"/>
                <a:sym typeface="Wingdings 3" panose="05040102010807070707" pitchFamily="18" charset="2"/>
              </a:rPr>
              <a:t>2. Virulens (</a:t>
            </a:r>
            <a:r>
              <a:rPr lang="tr-TR" altLang="tr-TR" sz="1600" i="1">
                <a:solidFill>
                  <a:srgbClr val="FF3300"/>
                </a:solidFill>
                <a:latin typeface="Comic Sans MS" panose="030F0702030302020204" pitchFamily="66" charset="0"/>
                <a:sym typeface="Wingdings 3" panose="05040102010807070707" pitchFamily="18" charset="2"/>
              </a:rPr>
              <a:t>vir</a:t>
            </a:r>
            <a:r>
              <a:rPr lang="tr-TR" altLang="tr-TR" sz="1600">
                <a:solidFill>
                  <a:srgbClr val="FF3300"/>
                </a:solidFill>
                <a:latin typeface="Comic Sans MS" panose="030F0702030302020204" pitchFamily="66" charset="0"/>
                <a:sym typeface="Wingdings 3" panose="05040102010807070707" pitchFamily="18" charset="2"/>
              </a:rPr>
              <a:t>) Bölgesi</a:t>
            </a:r>
          </a:p>
        </p:txBody>
      </p:sp>
      <p:sp>
        <p:nvSpPr>
          <p:cNvPr id="176141" name="Rectangle 13"/>
          <p:cNvSpPr>
            <a:spLocks noChangeArrowheads="1"/>
          </p:cNvSpPr>
          <p:nvPr/>
        </p:nvSpPr>
        <p:spPr bwMode="auto">
          <a:xfrm>
            <a:off x="1731963" y="4292600"/>
            <a:ext cx="86852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 typeface="Wingdings" panose="05000000000000000000" pitchFamily="2" charset="2"/>
              <a:buNone/>
            </a:pPr>
            <a:r>
              <a:rPr lang="tr-TR" altLang="tr-TR" sz="1600">
                <a:latin typeface="Comic Sans MS" panose="030F0702030302020204" pitchFamily="66" charset="0"/>
              </a:rPr>
              <a:t>T-DNA’nın dışında ve sol sınıra yakın olan, yaklaşık 35 kb uzunluğundaki bölgedir. Yapılan çalışmalar </a:t>
            </a:r>
            <a:r>
              <a:rPr lang="tr-TR" altLang="tr-TR" sz="1600" i="1">
                <a:latin typeface="Comic Sans MS" panose="030F0702030302020204" pitchFamily="66" charset="0"/>
              </a:rPr>
              <a:t>vir</a:t>
            </a:r>
            <a:r>
              <a:rPr lang="tr-TR" altLang="tr-TR" sz="1600">
                <a:latin typeface="Comic Sans MS" panose="030F0702030302020204" pitchFamily="66" charset="0"/>
              </a:rPr>
              <a:t> bölgesinin altı ana genden (</a:t>
            </a:r>
            <a:r>
              <a:rPr lang="tr-TR" altLang="tr-TR" sz="1600" i="1">
                <a:latin typeface="Comic Sans MS" panose="030F0702030302020204" pitchFamily="66" charset="0"/>
              </a:rPr>
              <a:t>VirA</a:t>
            </a:r>
            <a:r>
              <a:rPr lang="tr-TR" altLang="tr-TR" sz="1600">
                <a:latin typeface="Comic Sans MS" panose="030F0702030302020204" pitchFamily="66" charset="0"/>
              </a:rPr>
              <a:t>, </a:t>
            </a:r>
            <a:r>
              <a:rPr lang="tr-TR" altLang="tr-TR" sz="1600" i="1">
                <a:latin typeface="Comic Sans MS" panose="030F0702030302020204" pitchFamily="66" charset="0"/>
              </a:rPr>
              <a:t>VirB</a:t>
            </a:r>
            <a:r>
              <a:rPr lang="tr-TR" altLang="tr-TR" sz="1600">
                <a:latin typeface="Comic Sans MS" panose="030F0702030302020204" pitchFamily="66" charset="0"/>
              </a:rPr>
              <a:t>, </a:t>
            </a:r>
            <a:r>
              <a:rPr lang="tr-TR" altLang="tr-TR" sz="1600" i="1">
                <a:latin typeface="Comic Sans MS" panose="030F0702030302020204" pitchFamily="66" charset="0"/>
              </a:rPr>
              <a:t>VirC</a:t>
            </a:r>
            <a:r>
              <a:rPr lang="tr-TR" altLang="tr-TR" sz="1600">
                <a:latin typeface="Comic Sans MS" panose="030F0702030302020204" pitchFamily="66" charset="0"/>
              </a:rPr>
              <a:t>, </a:t>
            </a:r>
            <a:r>
              <a:rPr lang="tr-TR" altLang="tr-TR" sz="1600" i="1">
                <a:latin typeface="Comic Sans MS" panose="030F0702030302020204" pitchFamily="66" charset="0"/>
              </a:rPr>
              <a:t>VirD</a:t>
            </a:r>
            <a:r>
              <a:rPr lang="tr-TR" altLang="tr-TR" sz="1600">
                <a:latin typeface="Comic Sans MS" panose="030F0702030302020204" pitchFamily="66" charset="0"/>
              </a:rPr>
              <a:t>, </a:t>
            </a:r>
            <a:r>
              <a:rPr lang="tr-TR" altLang="tr-TR" sz="1600" i="1">
                <a:latin typeface="Comic Sans MS" panose="030F0702030302020204" pitchFamily="66" charset="0"/>
              </a:rPr>
              <a:t>VirE</a:t>
            </a:r>
            <a:r>
              <a:rPr lang="tr-TR" altLang="tr-TR" sz="1600">
                <a:latin typeface="Comic Sans MS" panose="030F0702030302020204" pitchFamily="66" charset="0"/>
              </a:rPr>
              <a:t> ve </a:t>
            </a:r>
            <a:r>
              <a:rPr lang="tr-TR" altLang="tr-TR" sz="1600" i="1">
                <a:latin typeface="Comic Sans MS" panose="030F0702030302020204" pitchFamily="66" charset="0"/>
              </a:rPr>
              <a:t>VirG</a:t>
            </a:r>
            <a:r>
              <a:rPr lang="tr-TR" altLang="tr-TR" sz="1600">
                <a:latin typeface="Comic Sans MS" panose="030F0702030302020204" pitchFamily="66" charset="0"/>
              </a:rPr>
              <a:t>) oluştuğunu göstermiştir. </a:t>
            </a:r>
          </a:p>
        </p:txBody>
      </p:sp>
      <p:sp>
        <p:nvSpPr>
          <p:cNvPr id="176142" name="Rectangle 14"/>
          <p:cNvSpPr>
            <a:spLocks noChangeArrowheads="1"/>
          </p:cNvSpPr>
          <p:nvPr/>
        </p:nvSpPr>
        <p:spPr bwMode="auto">
          <a:xfrm>
            <a:off x="1731963" y="5084764"/>
            <a:ext cx="8685212" cy="2889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 typeface="Wingdings" panose="05000000000000000000" pitchFamily="2" charset="2"/>
              <a:buNone/>
            </a:pPr>
            <a:r>
              <a:rPr lang="tr-TR" altLang="tr-TR" sz="1600">
                <a:solidFill>
                  <a:srgbClr val="FF3300"/>
                </a:solidFill>
                <a:latin typeface="Comic Sans MS" panose="030F0702030302020204" pitchFamily="66" charset="0"/>
                <a:sym typeface="Wingdings 3" panose="05040102010807070707" pitchFamily="18" charset="2"/>
              </a:rPr>
              <a:t>3. Kromozomal DNA’daki 3 Lokus</a:t>
            </a:r>
          </a:p>
        </p:txBody>
      </p:sp>
      <p:sp>
        <p:nvSpPr>
          <p:cNvPr id="176143" name="Rectangle 15"/>
          <p:cNvSpPr>
            <a:spLocks noChangeArrowheads="1"/>
          </p:cNvSpPr>
          <p:nvPr/>
        </p:nvSpPr>
        <p:spPr bwMode="auto">
          <a:xfrm>
            <a:off x="1731963" y="5372100"/>
            <a:ext cx="86852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 typeface="Wingdings" panose="05000000000000000000" pitchFamily="2" charset="2"/>
              <a:buNone/>
            </a:pPr>
            <a:r>
              <a:rPr lang="tr-TR" altLang="tr-TR" sz="1600" i="1">
                <a:latin typeface="Comic Sans MS" panose="030F0702030302020204" pitchFamily="66" charset="0"/>
              </a:rPr>
              <a:t>Agrobacterium</a:t>
            </a:r>
            <a:r>
              <a:rPr lang="tr-TR" altLang="tr-TR" sz="1600">
                <a:latin typeface="Comic Sans MS" panose="030F0702030302020204" pitchFamily="66" charset="0"/>
              </a:rPr>
              <a:t> bakterisinin kendi kromozomu üzerinde bulunan üç adet lokus (</a:t>
            </a:r>
            <a:r>
              <a:rPr lang="tr-TR" altLang="tr-TR" sz="1600" i="1">
                <a:latin typeface="Comic Sans MS" panose="030F0702030302020204" pitchFamily="66" charset="0"/>
              </a:rPr>
              <a:t>chvA</a:t>
            </a:r>
            <a:r>
              <a:rPr lang="tr-TR" altLang="tr-TR" sz="1600">
                <a:latin typeface="Comic Sans MS" panose="030F0702030302020204" pitchFamily="66" charset="0"/>
              </a:rPr>
              <a:t>, </a:t>
            </a:r>
            <a:r>
              <a:rPr lang="tr-TR" altLang="tr-TR" sz="1600" i="1">
                <a:latin typeface="Comic Sans MS" panose="030F0702030302020204" pitchFamily="66" charset="0"/>
              </a:rPr>
              <a:t>chvB</a:t>
            </a:r>
            <a:r>
              <a:rPr lang="tr-TR" altLang="tr-TR" sz="1600">
                <a:latin typeface="Comic Sans MS" panose="030F0702030302020204" pitchFamily="66" charset="0"/>
              </a:rPr>
              <a:t> ve </a:t>
            </a:r>
            <a:r>
              <a:rPr lang="tr-TR" altLang="tr-TR" sz="1600" i="1">
                <a:latin typeface="Comic Sans MS" panose="030F0702030302020204" pitchFamily="66" charset="0"/>
              </a:rPr>
              <a:t>pscA</a:t>
            </a:r>
            <a:r>
              <a:rPr lang="tr-TR" altLang="tr-TR" sz="1600">
                <a:latin typeface="Comic Sans MS" panose="030F0702030302020204" pitchFamily="66" charset="0"/>
              </a:rPr>
              <a:t>)’un kodladığı ürünlerin, bakterinin bitki hücresine tutunmasında önemli rol oynadıkları belirlenmiştir. </a:t>
            </a:r>
          </a:p>
        </p:txBody>
      </p:sp>
      <p:pic>
        <p:nvPicPr>
          <p:cNvPr id="176137" name="Picture 9" descr="Agrobacteriu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196976"/>
            <a:ext cx="3959225" cy="2663825"/>
          </a:xfrm>
          <a:prstGeom prst="rect">
            <a:avLst/>
          </a:prstGeom>
          <a:noFill/>
          <a:ln w="9525">
            <a:solidFill>
              <a:schemeClr val="tx1"/>
            </a:solidFill>
            <a:miter lim="800000"/>
            <a:headEnd/>
            <a:tailEnd/>
          </a:ln>
          <a:effectLst>
            <a:outerShdw dist="53882"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sp>
        <p:nvSpPr>
          <p:cNvPr id="50185"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7" name="Text Box 4"/>
          <p:cNvSpPr txBox="1">
            <a:spLocks noChangeArrowheads="1"/>
          </p:cNvSpPr>
          <p:nvPr/>
        </p:nvSpPr>
        <p:spPr bwMode="auto">
          <a:xfrm rot="19453435">
            <a:off x="1528763" y="360364"/>
            <a:ext cx="1319212" cy="376237"/>
          </a:xfrm>
          <a:prstGeom prst="rect">
            <a:avLst/>
          </a:prstGeom>
          <a:solidFill>
            <a:srgbClr val="FF3300"/>
          </a:solidFill>
          <a:ln w="9525">
            <a:solidFill>
              <a:srgbClr val="006600"/>
            </a:solidFill>
            <a:miter lim="800000"/>
            <a:headEnd/>
            <a:tailEnd/>
          </a:ln>
          <a:effectLst>
            <a:outerShdw dist="71842" dir="2700000" algn="ctr" rotWithShape="0">
              <a:schemeClr val="tx1"/>
            </a:outerShdw>
          </a:effectLst>
        </p:spPr>
        <p:txBody>
          <a:bodyPr anchor="ctr">
            <a:spAutoFit/>
          </a:bodyPr>
          <a:lstStyle/>
          <a:p>
            <a:pPr algn="ctr">
              <a:defRPr/>
            </a:pPr>
            <a:r>
              <a:rPr lang="tr-TR" b="1" dirty="0">
                <a:solidFill>
                  <a:schemeClr val="bg1"/>
                </a:solidFill>
                <a:effectLst>
                  <a:outerShdw blurRad="38100" dist="38100" dir="2700000" algn="tl">
                    <a:srgbClr val="000000"/>
                  </a:outerShdw>
                </a:effectLst>
                <a:latin typeface="Comic Sans MS" pitchFamily="66" charset="0"/>
              </a:rPr>
              <a:t>YAPISI</a:t>
            </a:r>
          </a:p>
        </p:txBody>
      </p:sp>
      <p:sp>
        <p:nvSpPr>
          <p:cNvPr id="50187" name="Rectangle 17"/>
          <p:cNvSpPr>
            <a:spLocks noChangeArrowheads="1"/>
          </p:cNvSpPr>
          <p:nvPr/>
        </p:nvSpPr>
        <p:spPr bwMode="auto">
          <a:xfrm>
            <a:off x="2208214" y="476250"/>
            <a:ext cx="8135937" cy="4318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tr-TR" altLang="tr-TR" sz="2200" i="1">
                <a:solidFill>
                  <a:srgbClr val="FF0000"/>
                </a:solidFill>
                <a:latin typeface="Comic Sans MS" panose="030F0702030302020204" pitchFamily="66" charset="0"/>
              </a:rPr>
              <a:t>Agrobacterium</a:t>
            </a:r>
            <a:r>
              <a:rPr lang="tr-TR" altLang="tr-TR" sz="2000" i="1">
                <a:solidFill>
                  <a:srgbClr val="FF0000"/>
                </a:solidFill>
                <a:latin typeface="Comic Sans MS" panose="030F0702030302020204" pitchFamily="66" charset="0"/>
              </a:rPr>
              <a:t> tumefaciens </a:t>
            </a:r>
            <a:r>
              <a:rPr lang="tr-TR" altLang="tr-TR" sz="2000">
                <a:solidFill>
                  <a:srgbClr val="FF0000"/>
                </a:solidFill>
                <a:latin typeface="Comic Sans MS" panose="030F0702030302020204" pitchFamily="66" charset="0"/>
              </a:rPr>
              <a:t>Aracılığıyla Bitkilere Gen Aktarımı</a:t>
            </a:r>
            <a:r>
              <a:rPr lang="tr-TR" altLang="tr-TR" sz="2000" b="1">
                <a:solidFill>
                  <a:srgbClr val="FF0000"/>
                </a:solidFill>
                <a:latin typeface="Comic Sans MS" panose="030F0702030302020204" pitchFamily="66" charset="0"/>
              </a:rPr>
              <a:t> </a:t>
            </a:r>
            <a:endParaRPr lang="en-US" altLang="tr-TR" sz="2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5954176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76137"/>
                                        </p:tgtEl>
                                        <p:attrNameLst>
                                          <p:attrName>style.visibility</p:attrName>
                                        </p:attrNameLst>
                                      </p:cBhvr>
                                      <p:to>
                                        <p:strVal val="visible"/>
                                      </p:to>
                                    </p:set>
                                    <p:animEffect transition="in" filter="box(out)">
                                      <p:cBhvr>
                                        <p:cTn id="7" dur="500"/>
                                        <p:tgtEl>
                                          <p:spTgt spid="176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6138"/>
                                        </p:tgtEl>
                                        <p:attrNameLst>
                                          <p:attrName>style.visibility</p:attrName>
                                        </p:attrNameLst>
                                      </p:cBhvr>
                                      <p:to>
                                        <p:strVal val="visible"/>
                                      </p:to>
                                    </p:set>
                                    <p:animEffect transition="in" filter="box(out)">
                                      <p:cBhvr>
                                        <p:cTn id="12" dur="1000"/>
                                        <p:tgtEl>
                                          <p:spTgt spid="176138"/>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6139"/>
                                        </p:tgtEl>
                                        <p:attrNameLst>
                                          <p:attrName>style.visibility</p:attrName>
                                        </p:attrNameLst>
                                      </p:cBhvr>
                                      <p:to>
                                        <p:strVal val="visible"/>
                                      </p:to>
                                    </p:set>
                                    <p:animEffect transition="in" filter="box(out)">
                                      <p:cBhvr>
                                        <p:cTn id="15" dur="1000"/>
                                        <p:tgtEl>
                                          <p:spTgt spid="1761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76140"/>
                                        </p:tgtEl>
                                        <p:attrNameLst>
                                          <p:attrName>style.visibility</p:attrName>
                                        </p:attrNameLst>
                                      </p:cBhvr>
                                      <p:to>
                                        <p:strVal val="visible"/>
                                      </p:to>
                                    </p:set>
                                    <p:animEffect transition="in" filter="box(out)">
                                      <p:cBhvr>
                                        <p:cTn id="20" dur="1000"/>
                                        <p:tgtEl>
                                          <p:spTgt spid="176140"/>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176141"/>
                                        </p:tgtEl>
                                        <p:attrNameLst>
                                          <p:attrName>style.visibility</p:attrName>
                                        </p:attrNameLst>
                                      </p:cBhvr>
                                      <p:to>
                                        <p:strVal val="visible"/>
                                      </p:to>
                                    </p:set>
                                    <p:animEffect transition="in" filter="box(out)">
                                      <p:cBhvr>
                                        <p:cTn id="23" dur="1000"/>
                                        <p:tgtEl>
                                          <p:spTgt spid="17614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76142"/>
                                        </p:tgtEl>
                                        <p:attrNameLst>
                                          <p:attrName>style.visibility</p:attrName>
                                        </p:attrNameLst>
                                      </p:cBhvr>
                                      <p:to>
                                        <p:strVal val="visible"/>
                                      </p:to>
                                    </p:set>
                                    <p:animEffect transition="in" filter="box(out)">
                                      <p:cBhvr>
                                        <p:cTn id="28" dur="1000"/>
                                        <p:tgtEl>
                                          <p:spTgt spid="176142"/>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176143"/>
                                        </p:tgtEl>
                                        <p:attrNameLst>
                                          <p:attrName>style.visibility</p:attrName>
                                        </p:attrNameLst>
                                      </p:cBhvr>
                                      <p:to>
                                        <p:strVal val="visible"/>
                                      </p:to>
                                    </p:set>
                                    <p:animEffect transition="in" filter="box(out)">
                                      <p:cBhvr>
                                        <p:cTn id="31" dur="1000"/>
                                        <p:tgtEl>
                                          <p:spTgt spid="176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8" grpId="0"/>
      <p:bldP spid="176139" grpId="0"/>
      <p:bldP spid="176140" grpId="0"/>
      <p:bldP spid="176141" grpId="0"/>
      <p:bldP spid="176142" grpId="0"/>
      <p:bldP spid="1761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3" name="Rectangle 5"/>
          <p:cNvSpPr>
            <a:spLocks noChangeArrowheads="1"/>
          </p:cNvSpPr>
          <p:nvPr/>
        </p:nvSpPr>
        <p:spPr bwMode="auto">
          <a:xfrm>
            <a:off x="1631950" y="1196975"/>
            <a:ext cx="4248150" cy="719138"/>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dirty="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dirty="0">
                <a:latin typeface="Comic Sans MS" pitchFamily="66" charset="0"/>
              </a:rPr>
              <a:t>Çift çenekli bitkileri kök boğazında oluşan yaralardan enfekte ederek kök boğazı uruna neden olmaktadır.</a:t>
            </a:r>
            <a:endParaRPr lang="en-US" sz="1400" dirty="0">
              <a:latin typeface="Comic Sans MS" pitchFamily="66" charset="0"/>
            </a:endParaRPr>
          </a:p>
        </p:txBody>
      </p:sp>
      <p:pic>
        <p:nvPicPr>
          <p:cNvPr id="155654" name="Picture 6" descr="3-Türkç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01" y="2060575"/>
            <a:ext cx="3521075" cy="4230688"/>
          </a:xfrm>
          <a:prstGeom prst="rect">
            <a:avLst/>
          </a:prstGeom>
          <a:noFill/>
          <a:ln w="9525">
            <a:solidFill>
              <a:schemeClr val="tx1"/>
            </a:solidFill>
            <a:miter lim="800000"/>
            <a:headEnd/>
            <a:tailEnd/>
          </a:ln>
          <a:effectLst>
            <a:outerShdw dist="53882"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155659" name="Picture 11" descr="Agrobacterium infection"/>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2060576"/>
            <a:ext cx="3519488" cy="4232275"/>
          </a:xfrm>
          <a:prstGeom prst="rect">
            <a:avLst/>
          </a:prstGeom>
          <a:noFill/>
          <a:ln w="9525">
            <a:solidFill>
              <a:schemeClr val="tx1"/>
            </a:solidFill>
            <a:miter lim="800000"/>
            <a:headEnd/>
            <a:tailEnd/>
          </a:ln>
          <a:effectLst>
            <a:outerShdw dist="53882"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sp>
        <p:nvSpPr>
          <p:cNvPr id="51205"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5" name="Text Box 4"/>
          <p:cNvSpPr txBox="1">
            <a:spLocks noChangeArrowheads="1"/>
          </p:cNvSpPr>
          <p:nvPr/>
        </p:nvSpPr>
        <p:spPr bwMode="auto">
          <a:xfrm rot="19453435">
            <a:off x="1528763" y="360364"/>
            <a:ext cx="1319212" cy="376237"/>
          </a:xfrm>
          <a:prstGeom prst="rect">
            <a:avLst/>
          </a:prstGeom>
          <a:solidFill>
            <a:srgbClr val="FF3300"/>
          </a:solidFill>
          <a:ln w="9525">
            <a:solidFill>
              <a:srgbClr val="006600"/>
            </a:solidFill>
            <a:miter lim="800000"/>
            <a:headEnd/>
            <a:tailEnd/>
          </a:ln>
          <a:effectLst>
            <a:outerShdw dist="71842" dir="2700000" algn="ctr" rotWithShape="0">
              <a:schemeClr val="tx1"/>
            </a:outerShdw>
          </a:effectLst>
        </p:spPr>
        <p:txBody>
          <a:bodyPr anchor="ctr">
            <a:spAutoFit/>
          </a:bodyPr>
          <a:lstStyle/>
          <a:p>
            <a:pPr algn="ctr">
              <a:defRPr/>
            </a:pPr>
            <a:r>
              <a:rPr lang="tr-TR" b="1">
                <a:solidFill>
                  <a:schemeClr val="bg1"/>
                </a:solidFill>
                <a:effectLst>
                  <a:outerShdw blurRad="38100" dist="38100" dir="2700000" algn="tl">
                    <a:srgbClr val="000000"/>
                  </a:outerShdw>
                </a:effectLst>
                <a:latin typeface="Comic Sans MS" pitchFamily="66" charset="0"/>
              </a:rPr>
              <a:t>İŞLEYİŞİ</a:t>
            </a:r>
          </a:p>
        </p:txBody>
      </p:sp>
      <p:sp>
        <p:nvSpPr>
          <p:cNvPr id="51207" name="Rectangle 15"/>
          <p:cNvSpPr>
            <a:spLocks noChangeArrowheads="1"/>
          </p:cNvSpPr>
          <p:nvPr/>
        </p:nvSpPr>
        <p:spPr bwMode="auto">
          <a:xfrm>
            <a:off x="2208214" y="476250"/>
            <a:ext cx="8135937" cy="4318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tr-TR" altLang="tr-TR" sz="2200" i="1">
                <a:solidFill>
                  <a:srgbClr val="FF0000"/>
                </a:solidFill>
                <a:latin typeface="Comic Sans MS" panose="030F0702030302020204" pitchFamily="66" charset="0"/>
              </a:rPr>
              <a:t>Agrobacterium</a:t>
            </a:r>
            <a:r>
              <a:rPr lang="tr-TR" altLang="tr-TR" sz="2000" i="1">
                <a:solidFill>
                  <a:srgbClr val="FF0000"/>
                </a:solidFill>
                <a:latin typeface="Comic Sans MS" panose="030F0702030302020204" pitchFamily="66" charset="0"/>
              </a:rPr>
              <a:t> tumefaciens </a:t>
            </a:r>
            <a:r>
              <a:rPr lang="tr-TR" altLang="tr-TR" sz="2000">
                <a:solidFill>
                  <a:srgbClr val="FF0000"/>
                </a:solidFill>
                <a:latin typeface="Comic Sans MS" panose="030F0702030302020204" pitchFamily="66" charset="0"/>
              </a:rPr>
              <a:t>Aracılığıyla Bitkilere Gen Aktarımı</a:t>
            </a:r>
            <a:r>
              <a:rPr lang="tr-TR" altLang="tr-TR" sz="2000" b="1">
                <a:solidFill>
                  <a:srgbClr val="FF0000"/>
                </a:solidFill>
                <a:latin typeface="Comic Sans MS" panose="030F0702030302020204" pitchFamily="66" charset="0"/>
              </a:rPr>
              <a:t> </a:t>
            </a:r>
            <a:endParaRPr lang="en-US" altLang="tr-TR" sz="2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134636364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5653"/>
                                        </p:tgtEl>
                                        <p:attrNameLst>
                                          <p:attrName>style.visibility</p:attrName>
                                        </p:attrNameLst>
                                      </p:cBhvr>
                                      <p:to>
                                        <p:strVal val="visible"/>
                                      </p:to>
                                    </p:set>
                                    <p:animEffect transition="in" filter="box(out)">
                                      <p:cBhvr>
                                        <p:cTn id="7" dur="500"/>
                                        <p:tgtEl>
                                          <p:spTgt spid="155653"/>
                                        </p:tgtEl>
                                      </p:cBhvr>
                                    </p:animEffect>
                                  </p:childTnLst>
                                </p:cTn>
                              </p:par>
                              <p:par>
                                <p:cTn id="8" presetID="4" presetClass="entr" presetSubtype="32" fill="hold" nodeType="withEffect">
                                  <p:stCondLst>
                                    <p:cond delay="0"/>
                                  </p:stCondLst>
                                  <p:childTnLst>
                                    <p:set>
                                      <p:cBhvr>
                                        <p:cTn id="9" dur="1" fill="hold">
                                          <p:stCondLst>
                                            <p:cond delay="0"/>
                                          </p:stCondLst>
                                        </p:cTn>
                                        <p:tgtEl>
                                          <p:spTgt spid="155654"/>
                                        </p:tgtEl>
                                        <p:attrNameLst>
                                          <p:attrName>style.visibility</p:attrName>
                                        </p:attrNameLst>
                                      </p:cBhvr>
                                      <p:to>
                                        <p:strVal val="visible"/>
                                      </p:to>
                                    </p:set>
                                    <p:animEffect transition="in" filter="box(out)">
                                      <p:cBhvr>
                                        <p:cTn id="10" dur="500"/>
                                        <p:tgtEl>
                                          <p:spTgt spid="1556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155659"/>
                                        </p:tgtEl>
                                        <p:attrNameLst>
                                          <p:attrName>style.visibility</p:attrName>
                                        </p:attrNameLst>
                                      </p:cBhvr>
                                      <p:to>
                                        <p:strVal val="visible"/>
                                      </p:to>
                                    </p:set>
                                    <p:animEffect transition="in" filter="box(out)">
                                      <p:cBhvr>
                                        <p:cTn id="15" dur="500"/>
                                        <p:tgtEl>
                                          <p:spTgt spid="155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descr="3-Türkç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01" y="2060575"/>
            <a:ext cx="3521075" cy="4230688"/>
          </a:xfrm>
          <a:prstGeom prst="rect">
            <a:avLst/>
          </a:prstGeom>
          <a:noFill/>
          <a:ln w="9525">
            <a:solidFill>
              <a:schemeClr val="tx1"/>
            </a:solidFill>
            <a:miter lim="800000"/>
            <a:headEnd/>
            <a:tailEnd/>
          </a:ln>
          <a:effectLst>
            <a:outerShdw dist="53882"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sp>
        <p:nvSpPr>
          <p:cNvPr id="52227"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5" name="Text Box 4"/>
          <p:cNvSpPr txBox="1">
            <a:spLocks noChangeArrowheads="1"/>
          </p:cNvSpPr>
          <p:nvPr/>
        </p:nvSpPr>
        <p:spPr bwMode="auto">
          <a:xfrm rot="19453435">
            <a:off x="1528763" y="360364"/>
            <a:ext cx="1319212" cy="376237"/>
          </a:xfrm>
          <a:prstGeom prst="rect">
            <a:avLst/>
          </a:prstGeom>
          <a:solidFill>
            <a:srgbClr val="FF3300"/>
          </a:solidFill>
          <a:ln w="9525">
            <a:solidFill>
              <a:srgbClr val="006600"/>
            </a:solidFill>
            <a:miter lim="800000"/>
            <a:headEnd/>
            <a:tailEnd/>
          </a:ln>
          <a:effectLst>
            <a:outerShdw dist="71842" dir="2700000" algn="ctr" rotWithShape="0">
              <a:schemeClr val="tx1"/>
            </a:outerShdw>
          </a:effectLst>
        </p:spPr>
        <p:txBody>
          <a:bodyPr anchor="ctr">
            <a:spAutoFit/>
          </a:bodyPr>
          <a:lstStyle/>
          <a:p>
            <a:pPr algn="ctr">
              <a:defRPr/>
            </a:pPr>
            <a:r>
              <a:rPr lang="tr-TR" b="1">
                <a:solidFill>
                  <a:schemeClr val="bg1"/>
                </a:solidFill>
                <a:effectLst>
                  <a:outerShdw blurRad="38100" dist="38100" dir="2700000" algn="tl">
                    <a:srgbClr val="000000"/>
                  </a:outerShdw>
                </a:effectLst>
                <a:latin typeface="Comic Sans MS" pitchFamily="66" charset="0"/>
              </a:rPr>
              <a:t>İŞLEYİŞİ</a:t>
            </a:r>
          </a:p>
        </p:txBody>
      </p:sp>
      <p:sp>
        <p:nvSpPr>
          <p:cNvPr id="52229" name="Rectangle 15"/>
          <p:cNvSpPr>
            <a:spLocks noChangeArrowheads="1"/>
          </p:cNvSpPr>
          <p:nvPr/>
        </p:nvSpPr>
        <p:spPr bwMode="auto">
          <a:xfrm>
            <a:off x="2208214" y="476250"/>
            <a:ext cx="8135937" cy="4318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tr-TR" altLang="tr-TR" sz="2200" i="1">
                <a:solidFill>
                  <a:srgbClr val="FF0000"/>
                </a:solidFill>
                <a:latin typeface="Comic Sans MS" panose="030F0702030302020204" pitchFamily="66" charset="0"/>
              </a:rPr>
              <a:t>Agrobacterium</a:t>
            </a:r>
            <a:r>
              <a:rPr lang="tr-TR" altLang="tr-TR" sz="2000" i="1">
                <a:solidFill>
                  <a:srgbClr val="FF0000"/>
                </a:solidFill>
                <a:latin typeface="Comic Sans MS" panose="030F0702030302020204" pitchFamily="66" charset="0"/>
              </a:rPr>
              <a:t> tumefaciens </a:t>
            </a:r>
            <a:r>
              <a:rPr lang="tr-TR" altLang="tr-TR" sz="2000">
                <a:solidFill>
                  <a:srgbClr val="FF0000"/>
                </a:solidFill>
                <a:latin typeface="Comic Sans MS" panose="030F0702030302020204" pitchFamily="66" charset="0"/>
              </a:rPr>
              <a:t>Aracılığıyla Bitkilere Gen Aktarımı</a:t>
            </a:r>
            <a:r>
              <a:rPr lang="tr-TR" altLang="tr-TR" sz="2000" b="1">
                <a:solidFill>
                  <a:srgbClr val="FF0000"/>
                </a:solidFill>
                <a:latin typeface="Comic Sans MS" panose="030F0702030302020204" pitchFamily="66" charset="0"/>
              </a:rPr>
              <a:t> </a:t>
            </a:r>
            <a:endParaRPr lang="en-US" altLang="tr-TR" sz="2000" b="1">
              <a:solidFill>
                <a:srgbClr val="FF0000"/>
              </a:solidFill>
              <a:latin typeface="Comic Sans MS" panose="030F0702030302020204" pitchFamily="66" charset="0"/>
            </a:endParaRPr>
          </a:p>
        </p:txBody>
      </p:sp>
      <p:pic>
        <p:nvPicPr>
          <p:cNvPr id="8" name="Picture 14" descr="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763" y="1352550"/>
            <a:ext cx="2436812" cy="2147888"/>
          </a:xfrm>
          <a:prstGeom prst="rect">
            <a:avLst/>
          </a:prstGeom>
          <a:noFill/>
          <a:ln w="9525">
            <a:solidFill>
              <a:schemeClr val="tx1"/>
            </a:solidFill>
            <a:miter lim="800000"/>
            <a:headEnd/>
            <a:tailEnd/>
          </a:ln>
          <a:effectLst>
            <a:outerShdw dist="53882"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9" name="Picture 15"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7663" y="2708276"/>
            <a:ext cx="2436812" cy="3440113"/>
          </a:xfrm>
          <a:prstGeom prst="rect">
            <a:avLst/>
          </a:prstGeom>
          <a:noFill/>
          <a:ln w="9525">
            <a:solidFill>
              <a:schemeClr val="tx1"/>
            </a:solidFill>
            <a:miter lim="800000"/>
            <a:headEnd/>
            <a:tailEnd/>
          </a:ln>
          <a:effectLst>
            <a:outerShdw dist="5388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pic>
        <p:nvPicPr>
          <p:cNvPr id="10" name="Picture 16"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0588" y="4365626"/>
            <a:ext cx="2741612" cy="2105025"/>
          </a:xfrm>
          <a:prstGeom prst="rect">
            <a:avLst/>
          </a:prstGeom>
          <a:noFill/>
          <a:ln w="9525">
            <a:solidFill>
              <a:schemeClr val="tx1"/>
            </a:solidFill>
            <a:miter lim="800000"/>
            <a:headEnd/>
            <a:tailEnd/>
          </a:ln>
          <a:effectLst>
            <a:outerShdw dist="5388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sp>
        <p:nvSpPr>
          <p:cNvPr id="11" name="Rectangle 5"/>
          <p:cNvSpPr>
            <a:spLocks noChangeArrowheads="1"/>
          </p:cNvSpPr>
          <p:nvPr/>
        </p:nvSpPr>
        <p:spPr bwMode="auto">
          <a:xfrm>
            <a:off x="1631950" y="1196975"/>
            <a:ext cx="4248150" cy="719138"/>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dirty="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dirty="0">
                <a:latin typeface="Comic Sans MS" pitchFamily="66" charset="0"/>
              </a:rPr>
              <a:t>Çift çenekli bitkileri kök boğazında oluşan yaralardan enfekte ederek kök boğazı uruna neden olmaktadır.</a:t>
            </a:r>
            <a:endParaRPr lang="en-US" sz="1400" dirty="0">
              <a:latin typeface="Comic Sans MS" pitchFamily="66" charset="0"/>
            </a:endParaRPr>
          </a:p>
        </p:txBody>
      </p:sp>
    </p:spTree>
    <p:extLst>
      <p:ext uri="{BB962C8B-B14F-4D97-AF65-F5344CB8AC3E}">
        <p14:creationId xmlns:p14="http://schemas.microsoft.com/office/powerpoint/2010/main" val="364022836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out)">
                                      <p:cBhvr>
                                        <p:cTn id="12" dur="500"/>
                                        <p:tgtEl>
                                          <p:spTgt spid="9"/>
                                        </p:tgtEl>
                                      </p:cBhvr>
                                    </p:animEffect>
                                  </p:childTnLst>
                                </p:cTn>
                              </p:par>
                              <p:par>
                                <p:cTn id="13" presetID="4" presetClass="entr" presetSubtype="3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ou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0</TotalTime>
  <Words>272</Words>
  <Application>Microsoft Office PowerPoint</Application>
  <PresentationFormat>Geniş ekran</PresentationFormat>
  <Paragraphs>22</Paragraphs>
  <Slides>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vt:i4>
      </vt:variant>
    </vt:vector>
  </HeadingPairs>
  <TitlesOfParts>
    <vt:vector size="11" baseType="lpstr">
      <vt:lpstr>Century Gothic</vt:lpstr>
      <vt:lpstr>Comic Sans MS</vt:lpstr>
      <vt:lpstr>Wingdings</vt:lpstr>
      <vt:lpstr>Wingdings 3</vt:lpstr>
      <vt:lpstr>Dilim</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1</cp:revision>
  <dcterms:created xsi:type="dcterms:W3CDTF">2018-03-22T08:47:09Z</dcterms:created>
  <dcterms:modified xsi:type="dcterms:W3CDTF">2018-03-22T08:47:19Z</dcterms:modified>
</cp:coreProperties>
</file>