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57" r:id="rId3"/>
    <p:sldId id="284" r:id="rId4"/>
    <p:sldId id="285" r:id="rId5"/>
    <p:sldId id="286" r:id="rId6"/>
    <p:sldId id="287" r:id="rId7"/>
    <p:sldId id="289" r:id="rId8"/>
    <p:sldId id="290" r:id="rId9"/>
    <p:sldId id="291" r:id="rId10"/>
    <p:sldId id="292" r:id="rId11"/>
    <p:sldId id="288" r:id="rId12"/>
    <p:sldId id="293" r:id="rId13"/>
    <p:sldId id="294" r:id="rId14"/>
    <p:sldId id="299" r:id="rId15"/>
    <p:sldId id="300" r:id="rId16"/>
    <p:sldId id="301" r:id="rId17"/>
    <p:sldId id="302" r:id="rId18"/>
    <p:sldId id="303" r:id="rId19"/>
    <p:sldId id="304" r:id="rId20"/>
    <p:sldId id="305" r:id="rId21"/>
    <p:sldId id="295" r:id="rId22"/>
    <p:sldId id="297" r:id="rId23"/>
    <p:sldId id="309" r:id="rId24"/>
    <p:sldId id="298" r:id="rId25"/>
    <p:sldId id="296" r:id="rId26"/>
    <p:sldId id="306" r:id="rId27"/>
    <p:sldId id="307" r:id="rId28"/>
    <p:sldId id="258" r:id="rId29"/>
    <p:sldId id="259" r:id="rId30"/>
    <p:sldId id="260" r:id="rId31"/>
    <p:sldId id="261" r:id="rId32"/>
    <p:sldId id="262" r:id="rId33"/>
    <p:sldId id="263" r:id="rId34"/>
    <p:sldId id="264" r:id="rId35"/>
    <p:sldId id="265" r:id="rId36"/>
    <p:sldId id="266" r:id="rId37"/>
    <p:sldId id="267" r:id="rId38"/>
    <p:sldId id="268" r:id="rId39"/>
    <p:sldId id="269" r:id="rId40"/>
    <p:sldId id="270" r:id="rId41"/>
    <p:sldId id="271" r:id="rId42"/>
    <p:sldId id="272" r:id="rId43"/>
    <p:sldId id="273" r:id="rId44"/>
    <p:sldId id="274" r:id="rId45"/>
    <p:sldId id="275" r:id="rId46"/>
    <p:sldId id="282" r:id="rId47"/>
    <p:sldId id="276" r:id="rId48"/>
    <p:sldId id="277" r:id="rId49"/>
    <p:sldId id="278" r:id="rId50"/>
    <p:sldId id="279" r:id="rId51"/>
    <p:sldId id="280" r:id="rId52"/>
    <p:sldId id="281" r:id="rId53"/>
    <p:sldId id="283" r:id="rId54"/>
    <p:sldId id="308" r:id="rId55"/>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tr-TR"/>
          </a:p>
        </p:txBody>
      </p:sp>
      <p:sp>
        <p:nvSpPr>
          <p:cNvPr id="675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02A43A91-5106-4061-9EDD-D30DE9958EAE}" type="datetimeFigureOut">
              <a:rPr lang="tr-TR"/>
              <a:pPr>
                <a:defRPr/>
              </a:pPr>
              <a:t>23.3.2018</a:t>
            </a:fld>
            <a:endParaRPr lang="tr-TR"/>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tr-TR"/>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EF4E3C7-1A20-42DE-8178-ED7111F67391}"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47E79BD1-773D-4BCB-A43D-D0A8EC973368}" type="datetimeFigureOut">
              <a:rPr lang="tr-TR"/>
              <a:pPr>
                <a:defRPr/>
              </a:pPr>
              <a:t>23.3.2018</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CCB6C096-D7B8-4439-B6F8-0A1D73128B13}"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2139D1EE-A529-4D7B-8CAE-C01745A71B4F}" type="datetimeFigureOut">
              <a:rPr lang="tr-TR"/>
              <a:pPr>
                <a:defRPr/>
              </a:pPr>
              <a:t>23.3.2018</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43CEEA3-4E96-4F64-B540-FD4666FC1CCA}"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BC9A757E-55AF-4A8B-97DA-9E24A61C0103}" type="datetimeFigureOut">
              <a:rPr lang="tr-TR"/>
              <a:pPr>
                <a:defRPr/>
              </a:pPr>
              <a:t>23.3.2018</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D9670E2-FE12-4B3F-952B-1DE0EC59C18B}"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12F68B6C-5976-4E8D-A6BE-89DA73800F2B}" type="datetimeFigureOut">
              <a:rPr lang="tr-TR"/>
              <a:pPr>
                <a:defRPr/>
              </a:pPr>
              <a:t>23.3.2018</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5BEFEE8A-5309-416C-B019-4174C1CDEBB7}"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FE4A7F11-9393-4106-8E7C-1374DB9C5D03}" type="datetimeFigureOut">
              <a:rPr lang="tr-TR"/>
              <a:pPr>
                <a:defRPr/>
              </a:pPr>
              <a:t>23.3.2018</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64B22700-A61C-4B74-A903-73652CD14D8C}"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F5624F4E-F5C6-489C-9E9C-CCBE08C28C2D}" type="datetimeFigureOut">
              <a:rPr lang="tr-TR"/>
              <a:pPr>
                <a:defRPr/>
              </a:pPr>
              <a:t>23.3.2018</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E6BD5A4D-C2F4-4435-BE26-EE9B85E51517}"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8C2A3EC7-52F6-4766-A56B-64BADF215D0A}" type="datetimeFigureOut">
              <a:rPr lang="tr-TR"/>
              <a:pPr>
                <a:defRPr/>
              </a:pPr>
              <a:t>23.3.2018</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74947A78-4FF9-4FAE-A8EA-C724C3916EEC}"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8F924359-A1B4-4409-95F9-E0A0ACA6A9CF}" type="datetimeFigureOut">
              <a:rPr lang="tr-TR"/>
              <a:pPr>
                <a:defRPr/>
              </a:pPr>
              <a:t>23.3.2018</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883B3E54-CE38-4C6D-8AC0-B817A455673E}"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40E311FB-7CC6-4C9C-A3DE-F9E19903742F}" type="datetimeFigureOut">
              <a:rPr lang="tr-TR"/>
              <a:pPr>
                <a:defRPr/>
              </a:pPr>
              <a:t>23.3.2018</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235B0B40-EB1D-4223-A466-BCA4DC8F5D1E}"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4CC333B-6ED1-475C-874A-56F31958FFED}" type="datetimeFigureOut">
              <a:rPr lang="tr-TR"/>
              <a:pPr>
                <a:defRPr/>
              </a:pPr>
              <a:t>23.3.2018</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56E22490-8DEF-4DED-8CCC-2B27F394B6AB}"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2D6521E4-8F3A-4C63-A551-06AE237775CF}" type="datetimeFigureOut">
              <a:rPr lang="tr-TR"/>
              <a:pPr>
                <a:defRPr/>
              </a:pPr>
              <a:t>23.3.2018</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8A868B9A-8F62-4D33-97B5-A5EBEA45F43E}"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D4606A2-6AE3-48FB-A052-971ED97D0FFF}" type="datetimeFigureOut">
              <a:rPr lang="tr-TR"/>
              <a:pPr>
                <a:defRPr/>
              </a:pPr>
              <a:t>23.3.2018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FABCD8F-5834-44F7-8C0C-80D0D0EB3AB0}"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ncbi.nlm.nih.gov/bookshelf/br.fcgi?book=cooper"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www.ncbi.nlm.nih.gov/sites/%20http:/www.sinauer.co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ncbi.nlm.nih.gov/bookshelf/br.fcgi?book=cooper" TargetMode="External"/><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hyperlink" Target="http://www.ncbi.nlm.nih.gov/sites/%20http:/www.sinauer.com/"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ncbi.nlm.nih.gov/bookshelf/br.fcgi?book=cooper" TargetMode="External"/><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hyperlink" Target="http://www.ncbi.nlm.nih.gov/sites/%20http:/www.sinauer.com/"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ncbi.nlm.nih.gov/bookshelf/br.fcgi?book=cooper" TargetMode="External"/><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hyperlink" Target="http://www.ncbi.nlm.nih.gov/sites/%20http:/www.sinauer.com/"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ncbi.nlm.nih.gov/bookshelf/br.fcgi?book=cooper"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www.ncbi.nlm.nih.gov/sites/%20http:/www.sinauer.com/"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ncbi.nlm.nih.gov/bookshelf/br.fcgi?book=cooper" TargetMode="External"/><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hyperlink" Target="http://www.ncbi.nlm.nih.gov/sites/%20http:/www.sinauer.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Başlık"/>
          <p:cNvSpPr>
            <a:spLocks noGrp="1"/>
          </p:cNvSpPr>
          <p:nvPr>
            <p:ph type="ctrTitle"/>
          </p:nvPr>
        </p:nvSpPr>
        <p:spPr/>
        <p:txBody>
          <a:bodyPr/>
          <a:lstStyle/>
          <a:p>
            <a:pPr eaLnBrk="1" hangingPunct="1"/>
            <a:r>
              <a:rPr lang="tr-TR" sz="4000" smtClean="0">
                <a:latin typeface="Arial" charset="0"/>
              </a:rPr>
              <a:t>CANLILARIN GELİŞİM SÜRECİNDE </a:t>
            </a:r>
            <a:r>
              <a:rPr lang="tr-TR" sz="4000" smtClean="0"/>
              <a:t> </a:t>
            </a:r>
            <a:r>
              <a:rPr lang="tr-TR" sz="4000" smtClean="0">
                <a:latin typeface="Arial" charset="0"/>
              </a:rPr>
              <a:t>ENERJİ</a:t>
            </a:r>
            <a:br>
              <a:rPr lang="tr-TR" sz="4000" smtClean="0">
                <a:latin typeface="Arial" charset="0"/>
              </a:rPr>
            </a:br>
            <a:r>
              <a:rPr lang="tr-TR" sz="4000" smtClean="0">
                <a:latin typeface="Arial" charset="0"/>
              </a:rPr>
              <a:t>DÖNÜŞÜMÜ</a:t>
            </a:r>
            <a:endParaRPr lang="tr-TR" sz="4000" smtClean="0"/>
          </a:p>
        </p:txBody>
      </p:sp>
      <p:sp>
        <p:nvSpPr>
          <p:cNvPr id="14338" name="2 Alt Başlık"/>
          <p:cNvSpPr>
            <a:spLocks noGrp="1"/>
          </p:cNvSpPr>
          <p:nvPr>
            <p:ph type="subTitle" idx="1"/>
          </p:nvPr>
        </p:nvSpPr>
        <p:spPr/>
        <p:txBody>
          <a:bodyPr/>
          <a:lstStyle/>
          <a:p>
            <a:pPr eaLnBrk="1" hangingPunct="1">
              <a:lnSpc>
                <a:spcPct val="80000"/>
              </a:lnSpc>
            </a:pPr>
            <a:endParaRPr lang="tr-TR" sz="2800" smtClean="0">
              <a:solidFill>
                <a:srgbClr val="898989"/>
              </a:solidFill>
              <a:latin typeface="Arial" charset="0"/>
            </a:endParaRPr>
          </a:p>
          <a:p>
            <a:pPr eaLnBrk="1" hangingPunct="1">
              <a:lnSpc>
                <a:spcPct val="80000"/>
              </a:lnSpc>
            </a:pPr>
            <a:endParaRPr lang="tr-TR" sz="2800" smtClean="0">
              <a:solidFill>
                <a:srgbClr val="898989"/>
              </a:solidFill>
              <a:latin typeface="Arial" charset="0"/>
            </a:endParaRPr>
          </a:p>
          <a:p>
            <a:pPr eaLnBrk="1" hangingPunct="1">
              <a:lnSpc>
                <a:spcPct val="80000"/>
              </a:lnSpc>
            </a:pPr>
            <a:r>
              <a:rPr lang="tr-TR" sz="2800" smtClean="0">
                <a:solidFill>
                  <a:srgbClr val="898989"/>
                </a:solidFill>
              </a:rPr>
              <a:t>Prof. Dr. Fulya Tekşen</a:t>
            </a:r>
            <a:endParaRPr lang="tr-TR" sz="2800" smtClean="0">
              <a:solidFill>
                <a:srgbClr val="898989"/>
              </a:solidFill>
              <a:latin typeface="Arial" charset="0"/>
            </a:endParaRPr>
          </a:p>
          <a:p>
            <a:pPr eaLnBrk="1" hangingPunct="1">
              <a:lnSpc>
                <a:spcPct val="80000"/>
              </a:lnSpc>
            </a:pPr>
            <a:r>
              <a:rPr lang="tr-TR" sz="2400" smtClean="0">
                <a:solidFill>
                  <a:srgbClr val="898989"/>
                </a:solidFill>
                <a:latin typeface="Arial" charset="0"/>
              </a:rPr>
              <a:t>Tıbbi Biyoloji Anabilim Dalı</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p:txBody>
          <a:bodyPr/>
          <a:lstStyle/>
          <a:p>
            <a:r>
              <a:rPr lang="tr-TR" smtClean="0">
                <a:latin typeface="Arial" charset="0"/>
              </a:rPr>
              <a:t> </a:t>
            </a:r>
          </a:p>
        </p:txBody>
      </p:sp>
      <p:sp>
        <p:nvSpPr>
          <p:cNvPr id="23554" name="Rectangle 3"/>
          <p:cNvSpPr>
            <a:spLocks noGrp="1"/>
          </p:cNvSpPr>
          <p:nvPr>
            <p:ph type="body" idx="1"/>
          </p:nvPr>
        </p:nvSpPr>
        <p:spPr/>
        <p:txBody>
          <a:bodyPr/>
          <a:lstStyle/>
          <a:p>
            <a:pPr>
              <a:buFont typeface="Arial" charset="0"/>
              <a:buNone/>
            </a:pPr>
            <a:r>
              <a:rPr lang="tr-TR" smtClean="0">
                <a:latin typeface="Arial" charset="0"/>
              </a:rPr>
              <a:t>              Eser elementler;</a:t>
            </a:r>
          </a:p>
          <a:p>
            <a:r>
              <a:rPr lang="tr-TR" smtClean="0">
                <a:latin typeface="Arial" charset="0"/>
              </a:rPr>
              <a:t>Zn Çinko</a:t>
            </a:r>
          </a:p>
          <a:p>
            <a:r>
              <a:rPr lang="tr-TR" smtClean="0">
                <a:latin typeface="Arial" charset="0"/>
              </a:rPr>
              <a:t>Cu Bakır</a:t>
            </a:r>
          </a:p>
          <a:p>
            <a:r>
              <a:rPr lang="tr-TR" smtClean="0">
                <a:latin typeface="Arial" charset="0"/>
              </a:rPr>
              <a:t>Se Selenyum</a:t>
            </a:r>
          </a:p>
          <a:p>
            <a:r>
              <a:rPr lang="tr-TR" smtClean="0">
                <a:latin typeface="Arial" charset="0"/>
              </a:rPr>
              <a:t>Fe Demir               dir.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p:txBody>
          <a:bodyPr/>
          <a:lstStyle/>
          <a:p>
            <a:r>
              <a:rPr lang="tr-TR" smtClean="0">
                <a:latin typeface="Arial" charset="0"/>
              </a:rPr>
              <a:t>DOĞADAKİ BİYOENERJİ AKIŞI</a:t>
            </a:r>
          </a:p>
        </p:txBody>
      </p:sp>
      <p:sp>
        <p:nvSpPr>
          <p:cNvPr id="24578" name="Rectangle 3"/>
          <p:cNvSpPr>
            <a:spLocks noGrp="1"/>
          </p:cNvSpPr>
          <p:nvPr>
            <p:ph type="body" idx="1"/>
          </p:nvPr>
        </p:nvSpPr>
        <p:spPr>
          <a:xfrm>
            <a:off x="684213" y="3213100"/>
            <a:ext cx="8156575" cy="3444875"/>
          </a:xfrm>
        </p:spPr>
        <p:txBody>
          <a:bodyPr/>
          <a:lstStyle/>
          <a:p>
            <a:pPr>
              <a:lnSpc>
                <a:spcPct val="80000"/>
              </a:lnSpc>
            </a:pPr>
            <a:endParaRPr lang="tr-TR" sz="2400" smtClean="0">
              <a:latin typeface="Arial" charset="0"/>
            </a:endParaRPr>
          </a:p>
          <a:p>
            <a:pPr>
              <a:lnSpc>
                <a:spcPct val="80000"/>
              </a:lnSpc>
            </a:pPr>
            <a:endParaRPr lang="tr-TR" sz="2400" smtClean="0">
              <a:latin typeface="Arial" charset="0"/>
            </a:endParaRPr>
          </a:p>
          <a:p>
            <a:pPr>
              <a:lnSpc>
                <a:spcPct val="80000"/>
              </a:lnSpc>
            </a:pPr>
            <a:endParaRPr lang="tr-TR" sz="2400" smtClean="0">
              <a:latin typeface="Arial" charset="0"/>
            </a:endParaRPr>
          </a:p>
          <a:p>
            <a:pPr>
              <a:lnSpc>
                <a:spcPct val="80000"/>
              </a:lnSpc>
            </a:pPr>
            <a:endParaRPr lang="tr-TR" sz="2400" smtClean="0">
              <a:latin typeface="Arial" charset="0"/>
            </a:endParaRPr>
          </a:p>
          <a:p>
            <a:pPr>
              <a:lnSpc>
                <a:spcPct val="80000"/>
              </a:lnSpc>
            </a:pPr>
            <a:endParaRPr lang="tr-TR" sz="2400" smtClean="0">
              <a:latin typeface="Arial" charset="0"/>
            </a:endParaRPr>
          </a:p>
          <a:p>
            <a:pPr>
              <a:lnSpc>
                <a:spcPct val="80000"/>
              </a:lnSpc>
            </a:pPr>
            <a:endParaRPr lang="tr-TR" sz="2400" smtClean="0">
              <a:latin typeface="Arial" charset="0"/>
            </a:endParaRPr>
          </a:p>
          <a:p>
            <a:pPr>
              <a:lnSpc>
                <a:spcPct val="80000"/>
              </a:lnSpc>
            </a:pPr>
            <a:endParaRPr lang="tr-TR" sz="2400" smtClean="0">
              <a:latin typeface="Arial" charset="0"/>
            </a:endParaRPr>
          </a:p>
          <a:p>
            <a:pPr>
              <a:lnSpc>
                <a:spcPct val="80000"/>
              </a:lnSpc>
              <a:buFont typeface="Arial" charset="0"/>
              <a:buNone/>
            </a:pPr>
            <a:r>
              <a:rPr lang="tr-TR" sz="1200" smtClean="0">
                <a:latin typeface="Arial" charset="0"/>
              </a:rPr>
              <a:t>Şekil 2: Canlılar arasında enerji değişimi</a:t>
            </a:r>
          </a:p>
          <a:p>
            <a:pPr>
              <a:lnSpc>
                <a:spcPct val="80000"/>
              </a:lnSpc>
              <a:buFont typeface="Arial" charset="0"/>
              <a:buNone/>
            </a:pPr>
            <a:r>
              <a:rPr lang="tr-TR" sz="800" smtClean="0">
                <a:latin typeface="Arial" charset="0"/>
              </a:rPr>
              <a:t>Kay.Mülkiye Kasap ve ark</a:t>
            </a:r>
            <a:r>
              <a:rPr lang="tr-TR" sz="2400" smtClean="0">
                <a:latin typeface="Arial" charset="0"/>
              </a:rPr>
              <a:t>.</a:t>
            </a:r>
          </a:p>
        </p:txBody>
      </p:sp>
      <p:pic>
        <p:nvPicPr>
          <p:cNvPr id="24579" name="Picture 4" descr="Resim 002"/>
          <p:cNvPicPr>
            <a:picLocks noChangeAspect="1" noChangeArrowheads="1"/>
          </p:cNvPicPr>
          <p:nvPr/>
        </p:nvPicPr>
        <p:blipFill>
          <a:blip r:embed="rId2" cstate="print"/>
          <a:srcRect/>
          <a:stretch>
            <a:fillRect/>
          </a:stretch>
        </p:blipFill>
        <p:spPr bwMode="auto">
          <a:xfrm>
            <a:off x="1547813" y="1268413"/>
            <a:ext cx="5761037" cy="43878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p:nvPr>
        </p:nvSpPr>
        <p:spPr/>
        <p:txBody>
          <a:bodyPr/>
          <a:lstStyle/>
          <a:p>
            <a:r>
              <a:rPr lang="tr-TR" smtClean="0">
                <a:latin typeface="Arial" charset="0"/>
              </a:rPr>
              <a:t>Enerji kaynağı GÜNEŞ’ ten</a:t>
            </a:r>
          </a:p>
        </p:txBody>
      </p:sp>
      <p:sp>
        <p:nvSpPr>
          <p:cNvPr id="25602" name="Rectangle 3"/>
          <p:cNvSpPr>
            <a:spLocks noGrp="1"/>
          </p:cNvSpPr>
          <p:nvPr>
            <p:ph type="body" idx="1"/>
          </p:nvPr>
        </p:nvSpPr>
        <p:spPr/>
        <p:txBody>
          <a:bodyPr/>
          <a:lstStyle/>
          <a:p>
            <a:r>
              <a:rPr lang="tr-TR" smtClean="0">
                <a:latin typeface="Arial" charset="0"/>
              </a:rPr>
              <a:t>CANLILAR… ISI VE IŞIK sağlarlar.</a:t>
            </a:r>
          </a:p>
          <a:p>
            <a:r>
              <a:rPr lang="tr-TR" smtClean="0">
                <a:latin typeface="Arial" charset="0"/>
              </a:rPr>
              <a:t>Bu enerjinin organik bileşiklerde kimyasal bağ enerjisine çevrilerek saklanması FOTOSENTETİK (Ototrof) canlılar tarafından gerçekleştirilir.</a:t>
            </a:r>
          </a:p>
          <a:p>
            <a:r>
              <a:rPr lang="tr-TR" smtClean="0">
                <a:latin typeface="Arial" charset="0"/>
              </a:rPr>
              <a:t>Bu nedenle fotosentetik canlılara</a:t>
            </a:r>
          </a:p>
          <a:p>
            <a:r>
              <a:rPr lang="tr-TR" smtClean="0">
                <a:latin typeface="Arial" charset="0"/>
              </a:rPr>
              <a:t>ÜRETİCİLER VEYA ÇEVİRİCİLER</a:t>
            </a:r>
          </a:p>
          <a:p>
            <a:pPr>
              <a:buFont typeface="Arial" charset="0"/>
              <a:buNone/>
            </a:pPr>
            <a:r>
              <a:rPr lang="tr-TR" smtClean="0">
                <a:latin typeface="Arial" charset="0"/>
              </a:rPr>
              <a:t>            adı verilmektedir.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p:txBody>
          <a:bodyPr/>
          <a:lstStyle/>
          <a:p>
            <a:r>
              <a:rPr lang="tr-TR" smtClean="0">
                <a:latin typeface="Arial" charset="0"/>
              </a:rPr>
              <a:t>KEMOSENTEZ</a:t>
            </a:r>
          </a:p>
        </p:txBody>
      </p:sp>
      <p:sp>
        <p:nvSpPr>
          <p:cNvPr id="26626" name="Rectangle 3"/>
          <p:cNvSpPr>
            <a:spLocks noGrp="1"/>
          </p:cNvSpPr>
          <p:nvPr>
            <p:ph type="body" idx="1"/>
          </p:nvPr>
        </p:nvSpPr>
        <p:spPr>
          <a:xfrm>
            <a:off x="457200" y="1600200"/>
            <a:ext cx="8218488" cy="4781550"/>
          </a:xfrm>
        </p:spPr>
        <p:txBody>
          <a:bodyPr/>
          <a:lstStyle/>
          <a:p>
            <a:pPr>
              <a:lnSpc>
                <a:spcPct val="80000"/>
              </a:lnSpc>
            </a:pPr>
            <a:endParaRPr lang="tr-TR" sz="1600" smtClean="0">
              <a:latin typeface="Arial" charset="0"/>
            </a:endParaRPr>
          </a:p>
          <a:p>
            <a:pPr>
              <a:lnSpc>
                <a:spcPct val="80000"/>
              </a:lnSpc>
            </a:pPr>
            <a:r>
              <a:rPr lang="tr-TR" sz="1600" smtClean="0"/>
              <a:t>Bazı bakterilerin klorofil gibi yapıları bulunmadığından güneş enerjisinden faydalanamazlar. Dışarıdan organik besin de almazlar.</a:t>
            </a:r>
            <a:br>
              <a:rPr lang="tr-TR" sz="1600" smtClean="0"/>
            </a:br>
            <a:r>
              <a:rPr lang="tr-TR" sz="1600" smtClean="0"/>
              <a:t>Bu organizmalar yaşadıkları ortamdaki inorganik maddeleri oksitleyerek enerji kazanırlar.</a:t>
            </a:r>
            <a:br>
              <a:rPr lang="tr-TR" sz="1600" smtClean="0"/>
            </a:br>
            <a:r>
              <a:rPr lang="tr-TR" sz="1600" smtClean="0"/>
              <a:t>NH3 + O2 ® NO2(Nitrit) + H2O + K.cal. </a:t>
            </a:r>
            <a:r>
              <a:rPr lang="tr-TR" sz="1600" b="1" smtClean="0"/>
              <a:t>(Enerji Eldesi)</a:t>
            </a:r>
            <a:r>
              <a:rPr lang="tr-TR" sz="1600" smtClean="0"/>
              <a:t/>
            </a:r>
            <a:br>
              <a:rPr lang="tr-TR" sz="1600" smtClean="0"/>
            </a:br>
            <a:r>
              <a:rPr lang="tr-TR" sz="1600" smtClean="0"/>
              <a:t>Bu enerjiyi su ve karbondioksitin birleştirilmesinde kullanır, kendileri</a:t>
            </a:r>
            <a:r>
              <a:rPr lang="tr-TR" sz="1600" smtClean="0">
                <a:latin typeface="Arial" charset="0"/>
              </a:rPr>
              <a:t> için gerekli</a:t>
            </a:r>
            <a:r>
              <a:rPr lang="tr-TR" sz="1600" smtClean="0"/>
              <a:t> olan organik besin maddelerini yaparlar veya doğrudan ATP sentezlerler. İşte kimyasal enerjiden faydalanarak organik besinler yapılması olayına kemosentez adı verilir.</a:t>
            </a:r>
            <a:br>
              <a:rPr lang="tr-TR" sz="1600" smtClean="0"/>
            </a:br>
            <a:r>
              <a:rPr lang="tr-TR" sz="1600" smtClean="0"/>
              <a:t>Her türün oksitlediği madde farklı olabilir. Buna göre bakteri isimleri oluşturulmuştur. En çok oksitlenen maddeler,</a:t>
            </a:r>
            <a:endParaRPr lang="tr-TR" sz="1600" smtClean="0">
              <a:latin typeface="Arial" charset="0"/>
            </a:endParaRPr>
          </a:p>
          <a:p>
            <a:pPr>
              <a:lnSpc>
                <a:spcPct val="80000"/>
              </a:lnSpc>
            </a:pPr>
            <a:r>
              <a:rPr lang="tr-TR" sz="1600" smtClean="0"/>
              <a:t> NH3, S, H2S, NO2, N2 dir.</a:t>
            </a:r>
            <a:br>
              <a:rPr lang="tr-TR" sz="1600" smtClean="0"/>
            </a:br>
            <a:endParaRPr lang="tr-TR" sz="1600" smtClean="0">
              <a:latin typeface="Arial" charset="0"/>
            </a:endParaRPr>
          </a:p>
          <a:p>
            <a:pPr>
              <a:lnSpc>
                <a:spcPct val="80000"/>
              </a:lnSpc>
            </a:pPr>
            <a:r>
              <a:rPr lang="tr-TR" sz="1600" smtClean="0"/>
              <a:t>H2O + CO2 + K.cal. ® Glikoz + O2 </a:t>
            </a:r>
            <a:r>
              <a:rPr lang="tr-TR" sz="1600" b="1" smtClean="0"/>
              <a:t>(Besin Sentezi)</a:t>
            </a:r>
            <a:r>
              <a:rPr lang="tr-TR" sz="1600" smtClean="0"/>
              <a:t/>
            </a:r>
            <a:br>
              <a:rPr lang="tr-TR" sz="1600" smtClean="0"/>
            </a:br>
            <a:r>
              <a:rPr lang="tr-TR" sz="1600" smtClean="0"/>
              <a:t>ADP + Pi + K.cal. ® ATP + H2O </a:t>
            </a:r>
            <a:r>
              <a:rPr lang="tr-TR" sz="1600" b="1" smtClean="0"/>
              <a:t>(Kemosentetik Fosf.)</a:t>
            </a:r>
            <a:r>
              <a:rPr lang="tr-TR" sz="1600" smtClean="0"/>
              <a:t/>
            </a:r>
            <a:br>
              <a:rPr lang="tr-TR" sz="1600" smtClean="0"/>
            </a:br>
            <a:endParaRPr lang="tr-TR" sz="1600" smtClean="0">
              <a:latin typeface="Arial" charset="0"/>
            </a:endParaRPr>
          </a:p>
          <a:p>
            <a:pPr>
              <a:lnSpc>
                <a:spcPct val="80000"/>
              </a:lnSpc>
            </a:pPr>
            <a:r>
              <a:rPr lang="tr-TR" sz="1600" smtClean="0"/>
              <a:t>Bu tür bakteriler yaşadıkları ekosisteme oksijen bakımından katkıda bulunmazlar. Çünkü ürettikleri kadarını tüketirler.</a:t>
            </a:r>
          </a:p>
          <a:p>
            <a:pPr>
              <a:lnSpc>
                <a:spcPct val="80000"/>
              </a:lnSpc>
            </a:pPr>
            <a:r>
              <a:rPr lang="tr-TR" sz="1600" smtClean="0"/>
              <a:t/>
            </a:r>
            <a:br>
              <a:rPr lang="tr-TR" sz="1600" smtClean="0"/>
            </a:br>
            <a:r>
              <a:rPr lang="tr-TR" sz="1600" smtClean="0"/>
              <a:t/>
            </a:r>
            <a:br>
              <a:rPr lang="tr-TR" sz="1600" smtClean="0"/>
            </a:br>
            <a:endParaRPr lang="tr-TR" sz="1600" smtClean="0">
              <a:latin typeface="Arial" charset="0"/>
            </a:endParaRPr>
          </a:p>
          <a:p>
            <a:pPr>
              <a:lnSpc>
                <a:spcPct val="80000"/>
              </a:lnSpc>
            </a:pPr>
            <a:endParaRPr lang="tr-TR" sz="1600" smtClean="0">
              <a:latin typeface="Arial" charset="0"/>
            </a:endParaRPr>
          </a:p>
          <a:p>
            <a:pPr>
              <a:lnSpc>
                <a:spcPct val="80000"/>
              </a:lnSpc>
            </a:pPr>
            <a:endParaRPr lang="tr-TR" sz="140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p:txBody>
          <a:bodyPr/>
          <a:lstStyle/>
          <a:p>
            <a:r>
              <a:rPr lang="tr-TR" smtClean="0"/>
              <a:t>AZOT (N) DÖNGÜSÜ</a:t>
            </a:r>
          </a:p>
        </p:txBody>
      </p:sp>
      <p:sp>
        <p:nvSpPr>
          <p:cNvPr id="28674" name="Rectangle 3"/>
          <p:cNvSpPr>
            <a:spLocks noGrp="1"/>
          </p:cNvSpPr>
          <p:nvPr>
            <p:ph type="body" idx="1"/>
          </p:nvPr>
        </p:nvSpPr>
        <p:spPr/>
        <p:txBody>
          <a:bodyPr/>
          <a:lstStyle/>
          <a:p>
            <a:pPr>
              <a:buFont typeface="Arial" charset="0"/>
              <a:buNone/>
            </a:pPr>
            <a:r>
              <a:rPr lang="tr-TR" smtClean="0"/>
              <a:t>                       AZOT</a:t>
            </a:r>
          </a:p>
          <a:p>
            <a:pPr>
              <a:buFont typeface="Arial" charset="0"/>
              <a:buNone/>
            </a:pPr>
            <a:r>
              <a:rPr lang="tr-TR" smtClean="0"/>
              <a:t>       - Baklagillerin kökünde</a:t>
            </a:r>
          </a:p>
          <a:p>
            <a:pPr>
              <a:buFont typeface="Arial" charset="0"/>
              <a:buNone/>
            </a:pPr>
            <a:r>
              <a:rPr lang="tr-TR" smtClean="0"/>
              <a:t>       - Toprakta   </a:t>
            </a:r>
          </a:p>
          <a:p>
            <a:pPr>
              <a:buFont typeface="Arial" charset="0"/>
              <a:buNone/>
            </a:pPr>
            <a:r>
              <a:rPr lang="tr-TR" smtClean="0"/>
              <a:t>              ve</a:t>
            </a:r>
          </a:p>
          <a:p>
            <a:pPr>
              <a:buFont typeface="Arial" charset="0"/>
              <a:buNone/>
            </a:pPr>
            <a:r>
              <a:rPr lang="tr-TR" smtClean="0"/>
              <a:t>       -  Havada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p:txBody>
          <a:bodyPr/>
          <a:lstStyle/>
          <a:p>
            <a:r>
              <a:rPr lang="tr-TR" smtClean="0"/>
              <a:t>AZOT DÖNGÜSÜ</a:t>
            </a:r>
          </a:p>
        </p:txBody>
      </p:sp>
      <p:sp>
        <p:nvSpPr>
          <p:cNvPr id="29698" name="Rectangle 3"/>
          <p:cNvSpPr>
            <a:spLocks noGrp="1"/>
          </p:cNvSpPr>
          <p:nvPr>
            <p:ph type="body" idx="1"/>
          </p:nvPr>
        </p:nvSpPr>
        <p:spPr/>
        <p:txBody>
          <a:bodyPr/>
          <a:lstStyle/>
          <a:p>
            <a:pPr>
              <a:lnSpc>
                <a:spcPct val="80000"/>
              </a:lnSpc>
            </a:pPr>
            <a:r>
              <a:rPr lang="tr-TR" sz="2000" smtClean="0"/>
              <a:t>Çeşitli basamaklarda gerçekleşir;</a:t>
            </a:r>
          </a:p>
          <a:p>
            <a:pPr>
              <a:lnSpc>
                <a:spcPct val="80000"/>
              </a:lnSpc>
            </a:pPr>
            <a:r>
              <a:rPr lang="tr-TR" sz="2000" smtClean="0"/>
              <a:t> </a:t>
            </a:r>
            <a:r>
              <a:rPr lang="tr-TR" sz="2000" u="sng" smtClean="0"/>
              <a:t>AZOT FİKSASYONU</a:t>
            </a:r>
            <a:endParaRPr lang="tr-TR" sz="2000" u="sng" smtClean="0">
              <a:latin typeface="Arial" charset="0"/>
            </a:endParaRPr>
          </a:p>
          <a:p>
            <a:pPr>
              <a:lnSpc>
                <a:spcPct val="80000"/>
              </a:lnSpc>
            </a:pPr>
            <a:r>
              <a:rPr lang="tr-TR" sz="2000" smtClean="0">
                <a:latin typeface="Arial" charset="0"/>
              </a:rPr>
              <a:t>Toprakta ve baklagillerin köklerinde bulunan azot nitrifikasyon bakterileri ile kullanılabilir azot haline dönüşebilmektedir.</a:t>
            </a:r>
          </a:p>
          <a:p>
            <a:pPr>
              <a:lnSpc>
                <a:spcPct val="80000"/>
              </a:lnSpc>
            </a:pPr>
            <a:r>
              <a:rPr lang="tr-TR" sz="2000" smtClean="0">
                <a:latin typeface="Arial" charset="0"/>
              </a:rPr>
              <a:t>ÖR. Nitrosomonas bakterisi</a:t>
            </a:r>
          </a:p>
          <a:p>
            <a:pPr>
              <a:lnSpc>
                <a:spcPct val="80000"/>
              </a:lnSpc>
            </a:pPr>
            <a:r>
              <a:rPr lang="tr-TR" sz="2000" smtClean="0">
                <a:latin typeface="Arial" charset="0"/>
              </a:rPr>
              <a:t>Amonyak (NH</a:t>
            </a:r>
            <a:r>
              <a:rPr lang="tr-TR" sz="2000" baseline="-25000" smtClean="0">
                <a:latin typeface="Arial" charset="0"/>
              </a:rPr>
              <a:t>3</a:t>
            </a:r>
            <a:r>
              <a:rPr lang="tr-TR" sz="2000" smtClean="0">
                <a:latin typeface="Arial" charset="0"/>
              </a:rPr>
              <a:t>      </a:t>
            </a:r>
            <a:r>
              <a:rPr lang="tr-TR" sz="2000" smtClean="0">
                <a:latin typeface="Arial" charset="0"/>
                <a:cs typeface="Arial" charset="0"/>
              </a:rPr>
              <a:t>→</a:t>
            </a:r>
            <a:r>
              <a:rPr lang="tr-TR" sz="2000" smtClean="0">
                <a:latin typeface="Arial" charset="0"/>
              </a:rPr>
              <a:t>     Nitrit (NO</a:t>
            </a:r>
            <a:r>
              <a:rPr lang="tr-TR" sz="2000" baseline="-25000" smtClean="0">
                <a:latin typeface="Arial" charset="0"/>
              </a:rPr>
              <a:t>2</a:t>
            </a:r>
            <a:r>
              <a:rPr lang="tr-TR" sz="2000" smtClean="0">
                <a:latin typeface="Arial" charset="0"/>
              </a:rPr>
              <a:t>)</a:t>
            </a:r>
          </a:p>
          <a:p>
            <a:pPr>
              <a:lnSpc>
                <a:spcPct val="80000"/>
              </a:lnSpc>
              <a:buFont typeface="Arial" charset="0"/>
              <a:buNone/>
            </a:pPr>
            <a:r>
              <a:rPr lang="tr-TR" sz="2000" smtClean="0">
                <a:latin typeface="Arial" charset="0"/>
              </a:rPr>
              <a:t>                            Nitrogenaz   enzimi   </a:t>
            </a:r>
          </a:p>
          <a:p>
            <a:pPr>
              <a:lnSpc>
                <a:spcPct val="80000"/>
              </a:lnSpc>
              <a:buFont typeface="Arial" charset="0"/>
              <a:buNone/>
            </a:pPr>
            <a:r>
              <a:rPr lang="tr-TR" sz="2000" smtClean="0">
                <a:latin typeface="Arial" charset="0"/>
              </a:rPr>
              <a:t>İle çevirmektedir.          </a:t>
            </a:r>
          </a:p>
          <a:p>
            <a:pPr>
              <a:lnSpc>
                <a:spcPct val="80000"/>
              </a:lnSpc>
            </a:pPr>
            <a:r>
              <a:rPr lang="tr-TR" sz="2000" u="sng" smtClean="0"/>
              <a:t> NİTRİFİKASYON</a:t>
            </a:r>
          </a:p>
          <a:p>
            <a:pPr>
              <a:lnSpc>
                <a:spcPct val="80000"/>
              </a:lnSpc>
            </a:pPr>
            <a:r>
              <a:rPr lang="tr-TR" sz="2000" smtClean="0"/>
              <a:t>Nitrobakter’ ler ise </a:t>
            </a:r>
          </a:p>
          <a:p>
            <a:pPr>
              <a:lnSpc>
                <a:spcPct val="80000"/>
              </a:lnSpc>
            </a:pPr>
            <a:endParaRPr lang="tr-TR" sz="2000" smtClean="0"/>
          </a:p>
          <a:p>
            <a:pPr>
              <a:lnSpc>
                <a:spcPct val="80000"/>
              </a:lnSpc>
            </a:pPr>
            <a:r>
              <a:rPr lang="tr-TR" sz="2000" smtClean="0"/>
              <a:t>Nitrit </a:t>
            </a:r>
            <a:r>
              <a:rPr lang="tr-TR" sz="2000" smtClean="0">
                <a:latin typeface="Arial" charset="0"/>
              </a:rPr>
              <a:t>(NO</a:t>
            </a:r>
            <a:r>
              <a:rPr lang="tr-TR" sz="2000" baseline="-25000" smtClean="0">
                <a:latin typeface="Arial" charset="0"/>
              </a:rPr>
              <a:t>2</a:t>
            </a:r>
            <a:r>
              <a:rPr lang="tr-TR" sz="2000" smtClean="0">
                <a:latin typeface="Arial" charset="0"/>
              </a:rPr>
              <a:t>)</a:t>
            </a:r>
            <a:r>
              <a:rPr lang="tr-TR" sz="2000" smtClean="0"/>
              <a:t> </a:t>
            </a:r>
            <a:r>
              <a:rPr lang="tr-TR" sz="2000" smtClean="0">
                <a:latin typeface="Arial" charset="0"/>
                <a:cs typeface="Arial" charset="0"/>
              </a:rPr>
              <a:t>→</a:t>
            </a:r>
            <a:r>
              <a:rPr lang="tr-TR" sz="2000" smtClean="0">
                <a:latin typeface="Arial" charset="0"/>
              </a:rPr>
              <a:t> Nitrat (NO</a:t>
            </a:r>
            <a:r>
              <a:rPr lang="tr-TR" sz="2000" baseline="-25000" smtClean="0">
                <a:latin typeface="Arial" charset="0"/>
              </a:rPr>
              <a:t>3</a:t>
            </a:r>
            <a:r>
              <a:rPr lang="tr-TR" sz="2000" smtClean="0">
                <a:latin typeface="Arial" charset="0"/>
              </a:rPr>
              <a:t>)</a:t>
            </a:r>
          </a:p>
          <a:p>
            <a:pPr>
              <a:lnSpc>
                <a:spcPct val="80000"/>
              </a:lnSpc>
            </a:pPr>
            <a:r>
              <a:rPr lang="tr-TR" sz="2000" smtClean="0">
                <a:latin typeface="Arial" charset="0"/>
              </a:rPr>
              <a:t>dönüşümünü   gerçekleştirirler.</a:t>
            </a:r>
          </a:p>
          <a:p>
            <a:pPr>
              <a:lnSpc>
                <a:spcPct val="80000"/>
              </a:lnSpc>
            </a:pPr>
            <a:r>
              <a:rPr lang="tr-TR" sz="2000" smtClean="0"/>
              <a:t>Bu olaya NİTRİFİKASYON adı verilir.</a:t>
            </a:r>
          </a:p>
          <a:p>
            <a:pPr>
              <a:lnSpc>
                <a:spcPct val="80000"/>
              </a:lnSpc>
            </a:pPr>
            <a:r>
              <a:rPr lang="tr-TR" sz="2000" u="sng" smtClean="0"/>
              <a:t>DENİTRİFİKASYON</a:t>
            </a:r>
            <a:r>
              <a:rPr lang="tr-TR" sz="2000" smtClean="0"/>
              <a:t> Bakterileri  ise; </a:t>
            </a:r>
          </a:p>
          <a:p>
            <a:pPr>
              <a:lnSpc>
                <a:spcPct val="80000"/>
              </a:lnSpc>
            </a:pPr>
            <a:r>
              <a:rPr lang="tr-TR" sz="2000" smtClean="0"/>
              <a:t>Nitrat </a:t>
            </a:r>
            <a:r>
              <a:rPr lang="tr-TR" sz="2000" smtClean="0">
                <a:latin typeface="Arial" charset="0"/>
              </a:rPr>
              <a:t>(NO</a:t>
            </a:r>
            <a:r>
              <a:rPr lang="tr-TR" sz="2000" baseline="-25000" smtClean="0">
                <a:latin typeface="Arial" charset="0"/>
              </a:rPr>
              <a:t>3</a:t>
            </a:r>
            <a:r>
              <a:rPr lang="tr-TR" sz="2000" smtClean="0">
                <a:latin typeface="Arial" charset="0"/>
              </a:rPr>
              <a:t>) </a:t>
            </a:r>
            <a:r>
              <a:rPr lang="tr-TR" sz="2000" smtClean="0">
                <a:latin typeface="Arial" charset="0"/>
                <a:cs typeface="Arial" charset="0"/>
              </a:rPr>
              <a:t>→ N</a:t>
            </a:r>
            <a:r>
              <a:rPr lang="tr-TR" sz="2000" baseline="-25000" smtClean="0">
                <a:latin typeface="Arial" charset="0"/>
                <a:cs typeface="Arial" charset="0"/>
              </a:rPr>
              <a:t>2</a:t>
            </a:r>
            <a:r>
              <a:rPr lang="tr-TR" sz="2000" smtClean="0">
                <a:latin typeface="Arial" charset="0"/>
                <a:cs typeface="Arial" charset="0"/>
              </a:rPr>
              <a:t> Moleküler (Atmosferik) Azota dönüştürür.</a:t>
            </a:r>
            <a:endParaRPr lang="tr-TR" sz="2000" smtClean="0">
              <a:latin typeface="Arial" charset="0"/>
            </a:endParaRPr>
          </a:p>
          <a:p>
            <a:pPr>
              <a:lnSpc>
                <a:spcPct val="80000"/>
              </a:lnSpc>
            </a:pPr>
            <a:endParaRPr lang="tr-TR" sz="200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p:txBody>
          <a:bodyPr/>
          <a:lstStyle/>
          <a:p>
            <a:endParaRPr lang="tr-TR" smtClean="0"/>
          </a:p>
        </p:txBody>
      </p:sp>
      <p:sp>
        <p:nvSpPr>
          <p:cNvPr id="30722" name="Rectangle 3"/>
          <p:cNvSpPr>
            <a:spLocks noGrp="1"/>
          </p:cNvSpPr>
          <p:nvPr>
            <p:ph type="body" idx="1"/>
          </p:nvPr>
        </p:nvSpPr>
        <p:spPr/>
        <p:txBody>
          <a:bodyPr/>
          <a:lstStyle/>
          <a:p>
            <a:pPr>
              <a:lnSpc>
                <a:spcPct val="80000"/>
              </a:lnSpc>
            </a:pPr>
            <a:r>
              <a:rPr lang="tr-TR" sz="2800" smtClean="0"/>
              <a:t> </a:t>
            </a:r>
            <a:r>
              <a:rPr lang="tr-TR" sz="2800" u="sng" smtClean="0"/>
              <a:t>ASSİMİLASYON</a:t>
            </a:r>
          </a:p>
          <a:p>
            <a:pPr>
              <a:lnSpc>
                <a:spcPct val="80000"/>
              </a:lnSpc>
            </a:pPr>
            <a:r>
              <a:rPr lang="tr-TR" sz="2800" smtClean="0"/>
              <a:t>Yeşil bitkiler de ;</a:t>
            </a:r>
          </a:p>
          <a:p>
            <a:pPr>
              <a:lnSpc>
                <a:spcPct val="80000"/>
              </a:lnSpc>
            </a:pPr>
            <a:r>
              <a:rPr lang="tr-TR" sz="2800" smtClean="0"/>
              <a:t>NİTRAT </a:t>
            </a:r>
            <a:r>
              <a:rPr lang="tr-TR" sz="2800" smtClean="0">
                <a:latin typeface="Arial" charset="0"/>
                <a:cs typeface="Arial" charset="0"/>
              </a:rPr>
              <a:t>→</a:t>
            </a:r>
            <a:r>
              <a:rPr lang="tr-TR" sz="2800" smtClean="0">
                <a:latin typeface="Arial" charset="0"/>
              </a:rPr>
              <a:t> AMİNO ASİT dönüşümünü yapabilirler.</a:t>
            </a:r>
          </a:p>
          <a:p>
            <a:pPr>
              <a:lnSpc>
                <a:spcPct val="80000"/>
              </a:lnSpc>
            </a:pPr>
            <a:r>
              <a:rPr lang="tr-TR" sz="2800" smtClean="0"/>
              <a:t>Bu olaya AZOT  ASSİMİLASYON adı verilir.</a:t>
            </a:r>
          </a:p>
          <a:p>
            <a:pPr>
              <a:lnSpc>
                <a:spcPct val="80000"/>
              </a:lnSpc>
            </a:pPr>
            <a:r>
              <a:rPr lang="tr-TR" sz="2800" u="sng" smtClean="0"/>
              <a:t>BİYOSENTEZ</a:t>
            </a:r>
            <a:r>
              <a:rPr lang="tr-TR" sz="2800" smtClean="0"/>
              <a:t> </a:t>
            </a:r>
          </a:p>
          <a:p>
            <a:pPr>
              <a:lnSpc>
                <a:spcPct val="80000"/>
              </a:lnSpc>
            </a:pPr>
            <a:r>
              <a:rPr lang="tr-TR" sz="2800" smtClean="0"/>
              <a:t>HAYVANLARIN çoğu Azotlu artıklarını AMONYAK veya ÜRE şeklinde çıkarırlar.</a:t>
            </a:r>
          </a:p>
          <a:p>
            <a:pPr>
              <a:lnSpc>
                <a:spcPct val="80000"/>
              </a:lnSpc>
            </a:pPr>
            <a:r>
              <a:rPr lang="tr-TR" sz="2800" smtClean="0"/>
              <a:t>Bu artıklar TOPRAK ‘TA  NH</a:t>
            </a:r>
            <a:r>
              <a:rPr lang="tr-TR" sz="2800" baseline="-25000" smtClean="0"/>
              <a:t>3</a:t>
            </a:r>
            <a:r>
              <a:rPr lang="tr-TR" sz="2800" smtClean="0"/>
              <a:t> VE CO</a:t>
            </a:r>
            <a:r>
              <a:rPr lang="tr-TR" sz="2800" baseline="-25000" smtClean="0"/>
              <a:t>2</a:t>
            </a:r>
            <a:r>
              <a:rPr lang="tr-TR" sz="2800" smtClean="0"/>
              <a:t> ye parçalanırlar.</a:t>
            </a:r>
          </a:p>
          <a:p>
            <a:pPr>
              <a:lnSpc>
                <a:spcPct val="80000"/>
              </a:lnSpc>
            </a:pPr>
            <a:r>
              <a:rPr lang="tr-TR" sz="2800" smtClean="0"/>
              <a:t>ÖLÜ CANLILARIN PARÇALANMASI İLE DE NH</a:t>
            </a:r>
            <a:r>
              <a:rPr lang="tr-TR" sz="2800" baseline="-25000" smtClean="0"/>
              <a:t>3</a:t>
            </a:r>
            <a:r>
              <a:rPr lang="tr-TR" sz="2800" smtClean="0"/>
              <a:t>, CO</a:t>
            </a:r>
            <a:r>
              <a:rPr lang="tr-TR" sz="2800" baseline="-25000" smtClean="0"/>
              <a:t>2</a:t>
            </a:r>
            <a:r>
              <a:rPr lang="tr-TR" sz="2800" smtClean="0"/>
              <a:t> VE H</a:t>
            </a:r>
            <a:r>
              <a:rPr lang="tr-TR" sz="2800" baseline="-25000" smtClean="0"/>
              <a:t>2</a:t>
            </a:r>
            <a:r>
              <a:rPr lang="tr-TR" sz="2800" smtClean="0"/>
              <a:t>O meydana gelir.</a:t>
            </a:r>
          </a:p>
          <a:p>
            <a:pPr>
              <a:lnSpc>
                <a:spcPct val="80000"/>
              </a:lnSpc>
            </a:pPr>
            <a:endParaRPr lang="tr-TR" sz="280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p:nvPr>
        </p:nvSpPr>
        <p:spPr/>
        <p:txBody>
          <a:bodyPr/>
          <a:lstStyle/>
          <a:p>
            <a:r>
              <a:rPr lang="tr-TR" smtClean="0"/>
              <a:t>Azot Döngüsü</a:t>
            </a:r>
          </a:p>
        </p:txBody>
      </p:sp>
      <p:sp>
        <p:nvSpPr>
          <p:cNvPr id="31746" name="Rectangle 3"/>
          <p:cNvSpPr>
            <a:spLocks noGrp="1"/>
          </p:cNvSpPr>
          <p:nvPr>
            <p:ph type="body" idx="1"/>
          </p:nvPr>
        </p:nvSpPr>
        <p:spPr/>
        <p:txBody>
          <a:bodyPr/>
          <a:lstStyle/>
          <a:p>
            <a:pPr>
              <a:buFont typeface="Arial" charset="0"/>
              <a:buNone/>
            </a:pPr>
            <a:r>
              <a:rPr lang="tr-TR" smtClean="0">
                <a:latin typeface="Arial" charset="0"/>
              </a:rPr>
              <a:t> </a:t>
            </a:r>
          </a:p>
        </p:txBody>
      </p:sp>
      <p:pic>
        <p:nvPicPr>
          <p:cNvPr id="31747" name="Picture 4" descr="Resim 001"/>
          <p:cNvPicPr>
            <a:picLocks noChangeAspect="1" noChangeArrowheads="1"/>
          </p:cNvPicPr>
          <p:nvPr/>
        </p:nvPicPr>
        <p:blipFill>
          <a:blip r:embed="rId2" cstate="print"/>
          <a:srcRect/>
          <a:stretch>
            <a:fillRect/>
          </a:stretch>
        </p:blipFill>
        <p:spPr bwMode="auto">
          <a:xfrm>
            <a:off x="1331913" y="1163638"/>
            <a:ext cx="6192837" cy="569436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p:nvPr>
        </p:nvSpPr>
        <p:spPr/>
        <p:txBody>
          <a:bodyPr/>
          <a:lstStyle/>
          <a:p>
            <a:r>
              <a:rPr lang="tr-TR" smtClean="0"/>
              <a:t>KARBON DÖNGÜSÜ</a:t>
            </a:r>
          </a:p>
        </p:txBody>
      </p:sp>
      <p:sp>
        <p:nvSpPr>
          <p:cNvPr id="32770" name="Rectangle 3"/>
          <p:cNvSpPr>
            <a:spLocks noGrp="1"/>
          </p:cNvSpPr>
          <p:nvPr>
            <p:ph type="body" idx="1"/>
          </p:nvPr>
        </p:nvSpPr>
        <p:spPr/>
        <p:txBody>
          <a:bodyPr/>
          <a:lstStyle/>
          <a:p>
            <a:r>
              <a:rPr lang="tr-TR" smtClean="0"/>
              <a:t>Canlılar iç,in hayati önem taşıyan moleküller Karbon (C) dan oluşmaktadır.</a:t>
            </a:r>
          </a:p>
          <a:p>
            <a:r>
              <a:rPr lang="tr-TR" smtClean="0"/>
              <a:t>- Karbohidrat</a:t>
            </a:r>
          </a:p>
          <a:p>
            <a:r>
              <a:rPr lang="tr-TR" smtClean="0"/>
              <a:t>- Nükleik asit</a:t>
            </a:r>
          </a:p>
          <a:p>
            <a:r>
              <a:rPr lang="tr-TR" smtClean="0"/>
              <a:t>- Protein</a:t>
            </a:r>
          </a:p>
          <a:p>
            <a:r>
              <a:rPr lang="tr-TR" smtClean="0"/>
              <a:t>- Yağ</a:t>
            </a:r>
          </a:p>
          <a:p>
            <a:endParaRPr lang="tr-TR" smtClean="0"/>
          </a:p>
          <a:p>
            <a:endParaRPr lang="tr-TR" smtClean="0"/>
          </a:p>
          <a:p>
            <a:endParaRPr lang="tr-TR"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p:nvPr>
        </p:nvSpPr>
        <p:spPr/>
        <p:txBody>
          <a:bodyPr/>
          <a:lstStyle/>
          <a:p>
            <a:r>
              <a:rPr lang="tr-TR" smtClean="0"/>
              <a:t>Doğada bulunduğu FORM</a:t>
            </a:r>
          </a:p>
        </p:txBody>
      </p:sp>
      <p:sp>
        <p:nvSpPr>
          <p:cNvPr id="33794" name="Rectangle 3"/>
          <p:cNvSpPr>
            <a:spLocks noGrp="1"/>
          </p:cNvSpPr>
          <p:nvPr>
            <p:ph type="body" idx="1"/>
          </p:nvPr>
        </p:nvSpPr>
        <p:spPr/>
        <p:txBody>
          <a:bodyPr/>
          <a:lstStyle/>
          <a:p>
            <a:pPr>
              <a:lnSpc>
                <a:spcPct val="90000"/>
              </a:lnSpc>
            </a:pPr>
            <a:r>
              <a:rPr lang="tr-TR" sz="2800" smtClean="0"/>
              <a:t>HAVA ‘da CO</a:t>
            </a:r>
            <a:r>
              <a:rPr lang="tr-TR" sz="2800" baseline="-25000" smtClean="0"/>
              <a:t>2</a:t>
            </a:r>
            <a:r>
              <a:rPr lang="tr-TR" sz="2800" smtClean="0"/>
              <a:t> OLARAK;</a:t>
            </a:r>
          </a:p>
          <a:p>
            <a:pPr>
              <a:lnSpc>
                <a:spcPct val="90000"/>
              </a:lnSpc>
            </a:pPr>
            <a:r>
              <a:rPr lang="tr-TR" sz="2800" smtClean="0"/>
              <a:t>- Canlıların;</a:t>
            </a:r>
          </a:p>
          <a:p>
            <a:pPr>
              <a:lnSpc>
                <a:spcPct val="90000"/>
              </a:lnSpc>
            </a:pPr>
            <a:r>
              <a:rPr lang="tr-TR" sz="2800" smtClean="0"/>
              <a:t> Solunumu</a:t>
            </a:r>
          </a:p>
          <a:p>
            <a:pPr>
              <a:lnSpc>
                <a:spcPct val="90000"/>
              </a:lnSpc>
            </a:pPr>
            <a:r>
              <a:rPr lang="tr-TR" sz="2800" smtClean="0"/>
              <a:t> Ölümü</a:t>
            </a:r>
          </a:p>
          <a:p>
            <a:pPr>
              <a:lnSpc>
                <a:spcPct val="90000"/>
              </a:lnSpc>
            </a:pPr>
            <a:r>
              <a:rPr lang="tr-TR" sz="2800" smtClean="0"/>
              <a:t>Çürümesi</a:t>
            </a:r>
          </a:p>
          <a:p>
            <a:pPr>
              <a:lnSpc>
                <a:spcPct val="90000"/>
              </a:lnSpc>
            </a:pPr>
            <a:r>
              <a:rPr lang="tr-TR" sz="2800" smtClean="0"/>
              <a:t>-Volkanik AKTİVİTE</a:t>
            </a:r>
          </a:p>
          <a:p>
            <a:pPr>
              <a:lnSpc>
                <a:spcPct val="90000"/>
              </a:lnSpc>
            </a:pPr>
            <a:r>
              <a:rPr lang="tr-TR" sz="2800" smtClean="0"/>
              <a:t>Doğal fosil</a:t>
            </a:r>
          </a:p>
          <a:p>
            <a:pPr>
              <a:lnSpc>
                <a:spcPct val="90000"/>
              </a:lnSpc>
            </a:pPr>
            <a:r>
              <a:rPr lang="tr-TR" sz="2800" smtClean="0"/>
              <a:t>Kalker kayaçların parçalanması </a:t>
            </a:r>
          </a:p>
          <a:p>
            <a:pPr>
              <a:lnSpc>
                <a:spcPct val="90000"/>
              </a:lnSpc>
            </a:pPr>
            <a:r>
              <a:rPr lang="tr-TR" sz="2800" smtClean="0"/>
              <a:t>ile ortaya çıkar.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rtlCol="0">
            <a:normAutofit fontScale="90000"/>
          </a:bodyPr>
          <a:lstStyle/>
          <a:p>
            <a:pPr eaLnBrk="1" fontAlgn="auto" hangingPunct="1">
              <a:spcAft>
                <a:spcPts val="0"/>
              </a:spcAft>
              <a:defRPr/>
            </a:pPr>
            <a:r>
              <a:rPr lang="tr-TR" dirty="0" smtClean="0"/>
              <a:t>CANLILAR</a:t>
            </a:r>
            <a:br>
              <a:rPr lang="tr-TR" dirty="0" smtClean="0"/>
            </a:br>
            <a:endParaRPr lang="tr-TR" dirty="0"/>
          </a:p>
        </p:txBody>
      </p:sp>
      <p:sp>
        <p:nvSpPr>
          <p:cNvPr id="15362" name="2 İçerik Yer Tutucusu"/>
          <p:cNvSpPr>
            <a:spLocks noGrp="1"/>
          </p:cNvSpPr>
          <p:nvPr>
            <p:ph idx="1"/>
          </p:nvPr>
        </p:nvSpPr>
        <p:spPr/>
        <p:txBody>
          <a:bodyPr/>
          <a:lstStyle/>
          <a:p>
            <a:pPr eaLnBrk="1" hangingPunct="1">
              <a:buFont typeface="Arial" charset="0"/>
              <a:buNone/>
            </a:pPr>
            <a:r>
              <a:rPr lang="tr-TR" smtClean="0">
                <a:latin typeface="Arial" charset="0"/>
              </a:rPr>
              <a:t>                     OTOTROF</a:t>
            </a:r>
          </a:p>
          <a:p>
            <a:pPr eaLnBrk="1" hangingPunct="1">
              <a:buFont typeface="Arial" charset="0"/>
              <a:buNone/>
            </a:pPr>
            <a:r>
              <a:rPr lang="tr-TR" smtClean="0">
                <a:latin typeface="Arial" charset="0"/>
              </a:rPr>
              <a:t>                        veya</a:t>
            </a:r>
          </a:p>
          <a:p>
            <a:pPr eaLnBrk="1" hangingPunct="1">
              <a:buFont typeface="Arial" charset="0"/>
              <a:buNone/>
            </a:pPr>
            <a:r>
              <a:rPr lang="tr-TR" smtClean="0">
                <a:latin typeface="Arial" charset="0"/>
              </a:rPr>
              <a:t>                     HETEROTROF  dur.</a:t>
            </a:r>
            <a:endParaRPr lang="tr-TR" sz="2400" smtClean="0"/>
          </a:p>
          <a:p>
            <a:pPr eaLnBrk="1" hangingPunct="1"/>
            <a:r>
              <a:rPr lang="tr-TR" smtClean="0"/>
              <a:t>O nedenle ‘de</a:t>
            </a:r>
          </a:p>
          <a:p>
            <a:pPr eaLnBrk="1" hangingPunct="1"/>
            <a:r>
              <a:rPr lang="tr-TR" smtClean="0">
                <a:latin typeface="Arial" charset="0"/>
              </a:rPr>
              <a:t>Ya kendi ENERJİLERİNİ üretirler</a:t>
            </a:r>
          </a:p>
          <a:p>
            <a:pPr eaLnBrk="1" hangingPunct="1">
              <a:buFont typeface="Arial" charset="0"/>
              <a:buNone/>
            </a:pPr>
            <a:r>
              <a:rPr lang="tr-TR" smtClean="0">
                <a:latin typeface="Arial" charset="0"/>
              </a:rPr>
              <a:t>                 YA DA</a:t>
            </a:r>
          </a:p>
          <a:p>
            <a:pPr eaLnBrk="1" hangingPunct="1"/>
            <a:r>
              <a:rPr lang="tr-TR" smtClean="0"/>
              <a:t>Çeşitli yollar ile aldıkları besinleri kullanarak ENERJİ elde ederler.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p:nvPr>
        </p:nvSpPr>
        <p:spPr/>
        <p:txBody>
          <a:bodyPr/>
          <a:lstStyle/>
          <a:p>
            <a:r>
              <a:rPr lang="tr-TR" smtClean="0"/>
              <a:t>Bitkiler</a:t>
            </a:r>
          </a:p>
        </p:txBody>
      </p:sp>
      <p:sp>
        <p:nvSpPr>
          <p:cNvPr id="34818" name="Rectangle 3"/>
          <p:cNvSpPr>
            <a:spLocks noGrp="1"/>
          </p:cNvSpPr>
          <p:nvPr>
            <p:ph type="body" idx="1"/>
          </p:nvPr>
        </p:nvSpPr>
        <p:spPr/>
        <p:txBody>
          <a:bodyPr/>
          <a:lstStyle/>
          <a:p>
            <a:pPr>
              <a:lnSpc>
                <a:spcPct val="80000"/>
              </a:lnSpc>
            </a:pPr>
            <a:r>
              <a:rPr lang="tr-TR" sz="2800" smtClean="0"/>
              <a:t>Tarafından havadan alınan</a:t>
            </a:r>
          </a:p>
          <a:p>
            <a:pPr>
              <a:lnSpc>
                <a:spcPct val="80000"/>
              </a:lnSpc>
            </a:pPr>
            <a:r>
              <a:rPr lang="tr-TR" sz="2800" smtClean="0"/>
              <a:t> CO</a:t>
            </a:r>
            <a:r>
              <a:rPr lang="tr-TR" sz="2800" baseline="-25000" smtClean="0"/>
              <a:t>2</a:t>
            </a:r>
            <a:r>
              <a:rPr lang="tr-TR" sz="2800" smtClean="0"/>
              <a:t>, </a:t>
            </a:r>
          </a:p>
          <a:p>
            <a:pPr>
              <a:lnSpc>
                <a:spcPct val="80000"/>
              </a:lnSpc>
            </a:pPr>
            <a:r>
              <a:rPr lang="tr-TR" sz="2800" smtClean="0"/>
              <a:t>FOTOSENTEZ yolu ile parçalanır</a:t>
            </a:r>
          </a:p>
          <a:p>
            <a:pPr>
              <a:lnSpc>
                <a:spcPct val="80000"/>
              </a:lnSpc>
              <a:buFont typeface="Arial" charset="0"/>
              <a:buNone/>
            </a:pPr>
            <a:r>
              <a:rPr lang="tr-TR" sz="2800" smtClean="0"/>
              <a:t>                  ve </a:t>
            </a:r>
          </a:p>
          <a:p>
            <a:pPr>
              <a:lnSpc>
                <a:spcPct val="80000"/>
              </a:lnSpc>
            </a:pPr>
            <a:r>
              <a:rPr lang="tr-TR" sz="2800" smtClean="0"/>
              <a:t>KARBOHİDRAT ‘lar içerisinde depolanır.</a:t>
            </a:r>
          </a:p>
          <a:p>
            <a:pPr>
              <a:lnSpc>
                <a:spcPct val="80000"/>
              </a:lnSpc>
              <a:buFont typeface="Arial" charset="0"/>
              <a:buNone/>
            </a:pPr>
            <a:r>
              <a:rPr lang="tr-TR" sz="2800" smtClean="0"/>
              <a:t> ve tekrar CANLILARA Geri döner </a:t>
            </a:r>
          </a:p>
          <a:p>
            <a:pPr>
              <a:lnSpc>
                <a:spcPct val="80000"/>
              </a:lnSpc>
              <a:buFont typeface="Arial" charset="0"/>
              <a:buNone/>
            </a:pPr>
            <a:endParaRPr lang="tr-TR" sz="2800" smtClean="0"/>
          </a:p>
          <a:p>
            <a:pPr>
              <a:lnSpc>
                <a:spcPct val="80000"/>
              </a:lnSpc>
              <a:buFont typeface="Arial" charset="0"/>
              <a:buNone/>
            </a:pPr>
            <a:r>
              <a:rPr lang="tr-TR" sz="2800" smtClean="0"/>
              <a:t>Karbon’un ABİYOTİK ÇEVRE ve ORGANİZMALAR arasındaki bu dönüşümüne KARBON DÖNGÜSÜ	 adı verilmektedir.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p:txBody>
          <a:bodyPr/>
          <a:lstStyle/>
          <a:p>
            <a:r>
              <a:rPr lang="tr-TR" b="1" smtClean="0"/>
              <a:t>FOTOSENTEZ</a:t>
            </a:r>
          </a:p>
        </p:txBody>
      </p:sp>
      <p:sp>
        <p:nvSpPr>
          <p:cNvPr id="35842" name="Rectangle 3"/>
          <p:cNvSpPr>
            <a:spLocks noGrp="1"/>
          </p:cNvSpPr>
          <p:nvPr>
            <p:ph type="body" idx="1"/>
          </p:nvPr>
        </p:nvSpPr>
        <p:spPr/>
        <p:txBody>
          <a:bodyPr/>
          <a:lstStyle/>
          <a:p>
            <a:pPr>
              <a:lnSpc>
                <a:spcPct val="80000"/>
              </a:lnSpc>
            </a:pPr>
            <a:endParaRPr lang="tr-TR" sz="2000" smtClean="0">
              <a:latin typeface="Arial" charset="0"/>
            </a:endParaRPr>
          </a:p>
          <a:p>
            <a:pPr>
              <a:lnSpc>
                <a:spcPct val="80000"/>
              </a:lnSpc>
            </a:pPr>
            <a:r>
              <a:rPr lang="tr-TR" sz="2000" smtClean="0"/>
              <a:t>Yeşil bitkilerin havadan aldıkları CO2 yi topraktan aldıkları su ile birleştirip gl</a:t>
            </a:r>
            <a:r>
              <a:rPr lang="tr-TR" sz="2000" smtClean="0">
                <a:latin typeface="Arial" charset="0"/>
              </a:rPr>
              <a:t>u</a:t>
            </a:r>
            <a:r>
              <a:rPr lang="tr-TR" sz="2000" smtClean="0"/>
              <a:t>koz </a:t>
            </a:r>
            <a:r>
              <a:rPr lang="tr-TR" sz="2000" smtClean="0">
                <a:latin typeface="Arial" charset="0"/>
              </a:rPr>
              <a:t>molekülünü sentezlemeleri</a:t>
            </a:r>
            <a:r>
              <a:rPr lang="tr-TR" sz="2000" smtClean="0"/>
              <a:t> ve oksijen </a:t>
            </a:r>
            <a:r>
              <a:rPr lang="tr-TR" sz="2000" smtClean="0">
                <a:latin typeface="Arial" charset="0"/>
              </a:rPr>
              <a:t>in meydana gelmesi</a:t>
            </a:r>
            <a:r>
              <a:rPr lang="tr-TR" sz="2000" smtClean="0"/>
              <a:t> olayına FOTOSENTEZ denir.</a:t>
            </a:r>
            <a:endParaRPr lang="tr-TR" sz="2000" smtClean="0">
              <a:latin typeface="Arial" charset="0"/>
            </a:endParaRPr>
          </a:p>
          <a:p>
            <a:pPr>
              <a:lnSpc>
                <a:spcPct val="80000"/>
              </a:lnSpc>
            </a:pPr>
            <a:r>
              <a:rPr lang="tr-TR" sz="2000" smtClean="0">
                <a:latin typeface="Arial" charset="0"/>
              </a:rPr>
              <a:t>Fotosentez;</a:t>
            </a:r>
          </a:p>
          <a:p>
            <a:pPr>
              <a:lnSpc>
                <a:spcPct val="80000"/>
              </a:lnSpc>
              <a:buFont typeface="Arial" charset="0"/>
              <a:buNone/>
            </a:pPr>
            <a:r>
              <a:rPr lang="tr-TR" sz="2000" smtClean="0"/>
              <a:t>  </a:t>
            </a:r>
            <a:r>
              <a:rPr lang="tr-TR" sz="2000" smtClean="0">
                <a:latin typeface="Arial" charset="0"/>
              </a:rPr>
              <a:t>   </a:t>
            </a:r>
            <a:r>
              <a:rPr lang="tr-TR" sz="2000" smtClean="0"/>
              <a:t>sadece klorofilli hücrelerde ve ışıklı ortamlarda gerçekleşir.</a:t>
            </a:r>
            <a:br>
              <a:rPr lang="tr-TR" sz="2000" smtClean="0"/>
            </a:br>
            <a:r>
              <a:rPr lang="tr-TR" sz="2000" smtClean="0"/>
              <a:t/>
            </a:r>
            <a:br>
              <a:rPr lang="tr-TR" sz="2000" smtClean="0"/>
            </a:br>
            <a:r>
              <a:rPr lang="tr-TR" sz="2000" b="1" smtClean="0"/>
              <a:t> FOTOSENTEZ REAKSİYONLARI</a:t>
            </a:r>
            <a:r>
              <a:rPr lang="tr-TR" sz="2000" smtClean="0"/>
              <a:t/>
            </a:r>
            <a:br>
              <a:rPr lang="tr-TR" sz="2000" smtClean="0"/>
            </a:br>
            <a:endParaRPr lang="tr-TR" sz="2000" smtClean="0">
              <a:latin typeface="Arial" charset="0"/>
            </a:endParaRPr>
          </a:p>
          <a:p>
            <a:pPr>
              <a:lnSpc>
                <a:spcPct val="80000"/>
              </a:lnSpc>
              <a:buFont typeface="Arial" charset="0"/>
              <a:buNone/>
            </a:pPr>
            <a:r>
              <a:rPr lang="tr-TR" sz="2000" smtClean="0"/>
              <a:t>Bu reaksiyonlar iki kademeden oluşur. </a:t>
            </a:r>
            <a:endParaRPr lang="tr-TR" sz="2000" smtClean="0">
              <a:latin typeface="Arial" charset="0"/>
            </a:endParaRPr>
          </a:p>
          <a:p>
            <a:pPr>
              <a:lnSpc>
                <a:spcPct val="80000"/>
              </a:lnSpc>
              <a:buFont typeface="Arial" charset="0"/>
              <a:buNone/>
            </a:pPr>
            <a:r>
              <a:rPr lang="tr-TR" sz="2000" smtClean="0"/>
              <a:t>Birinci kademede ışık kullanılarak, </a:t>
            </a:r>
            <a:endParaRPr lang="tr-TR" sz="2000" smtClean="0">
              <a:latin typeface="Arial" charset="0"/>
            </a:endParaRPr>
          </a:p>
          <a:p>
            <a:pPr>
              <a:lnSpc>
                <a:spcPct val="80000"/>
              </a:lnSpc>
              <a:buFont typeface="Arial" charset="0"/>
              <a:buNone/>
            </a:pPr>
            <a:r>
              <a:rPr lang="tr-TR" sz="2000" smtClean="0">
                <a:latin typeface="Arial" charset="0"/>
              </a:rPr>
              <a:t>İ</a:t>
            </a:r>
            <a:r>
              <a:rPr lang="tr-TR" sz="2000" smtClean="0"/>
              <a:t>kinci kademe için gerekli olan ATP ve NADPH2 ler üretilir.</a:t>
            </a:r>
            <a:br>
              <a:rPr lang="tr-TR" sz="2000" smtClean="0"/>
            </a:br>
            <a:r>
              <a:rPr lang="tr-TR" sz="2000" smtClean="0"/>
              <a:t/>
            </a:r>
            <a:br>
              <a:rPr lang="tr-TR" sz="2000" smtClean="0"/>
            </a:br>
            <a:endParaRPr lang="tr-TR" sz="2000" smtClean="0"/>
          </a:p>
          <a:p>
            <a:pPr>
              <a:lnSpc>
                <a:spcPct val="80000"/>
              </a:lnSpc>
            </a:pPr>
            <a:endParaRPr lang="tr-TR" sz="200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p:nvPr>
        </p:nvSpPr>
        <p:spPr/>
        <p:txBody>
          <a:bodyPr/>
          <a:lstStyle/>
          <a:p>
            <a:endParaRPr lang="tr-TR" smtClean="0"/>
          </a:p>
        </p:txBody>
      </p:sp>
      <p:sp>
        <p:nvSpPr>
          <p:cNvPr id="36866" name="Rectangle 3"/>
          <p:cNvSpPr>
            <a:spLocks noGrp="1"/>
          </p:cNvSpPr>
          <p:nvPr>
            <p:ph type="body" idx="1"/>
          </p:nvPr>
        </p:nvSpPr>
        <p:spPr/>
        <p:txBody>
          <a:bodyPr/>
          <a:lstStyle/>
          <a:p>
            <a:pPr>
              <a:lnSpc>
                <a:spcPct val="80000"/>
              </a:lnSpc>
            </a:pPr>
            <a:endParaRPr lang="tr-TR" sz="2000" b="1" smtClean="0">
              <a:latin typeface="Arial" charset="0"/>
            </a:endParaRPr>
          </a:p>
          <a:p>
            <a:pPr>
              <a:lnSpc>
                <a:spcPct val="80000"/>
              </a:lnSpc>
            </a:pPr>
            <a:r>
              <a:rPr lang="tr-TR" sz="2000" b="1" smtClean="0">
                <a:latin typeface="Times New Roman" pitchFamily="18" charset="0"/>
              </a:rPr>
              <a:t>1.(Aydınlık) Işıklı Devre Reaksiyonları</a:t>
            </a:r>
            <a:r>
              <a:rPr lang="tr-TR" sz="2000" smtClean="0">
                <a:latin typeface="Times New Roman" pitchFamily="18" charset="0"/>
              </a:rPr>
              <a:t/>
            </a:r>
            <a:br>
              <a:rPr lang="tr-TR" sz="2000" smtClean="0">
                <a:latin typeface="Times New Roman" pitchFamily="18" charset="0"/>
              </a:rPr>
            </a:br>
            <a:endParaRPr lang="tr-TR" sz="2000" smtClean="0">
              <a:latin typeface="Times New Roman" pitchFamily="18" charset="0"/>
            </a:endParaRPr>
          </a:p>
          <a:p>
            <a:pPr>
              <a:lnSpc>
                <a:spcPct val="80000"/>
              </a:lnSpc>
            </a:pPr>
            <a:r>
              <a:rPr lang="tr-TR" sz="2000" smtClean="0">
                <a:latin typeface="Times New Roman" pitchFamily="18" charset="0"/>
              </a:rPr>
              <a:t>Bu devre kloroplastın zar katmanları içinde yani granalar’da gerçekleşir. Işık mutlaka gereklidir ve iki şekilde meydana gelir.</a:t>
            </a:r>
            <a:br>
              <a:rPr lang="tr-TR" sz="2000" smtClean="0">
                <a:latin typeface="Times New Roman" pitchFamily="18" charset="0"/>
              </a:rPr>
            </a:br>
            <a:endParaRPr lang="tr-TR" sz="2000" smtClean="0">
              <a:latin typeface="Times New Roman" pitchFamily="18" charset="0"/>
            </a:endParaRPr>
          </a:p>
          <a:p>
            <a:pPr>
              <a:lnSpc>
                <a:spcPct val="80000"/>
              </a:lnSpc>
            </a:pPr>
            <a:r>
              <a:rPr lang="tr-TR" sz="2000" b="1" smtClean="0">
                <a:latin typeface="Times New Roman" pitchFamily="18" charset="0"/>
              </a:rPr>
              <a:t>Devirli fotofosforilasyonda; </a:t>
            </a:r>
            <a:r>
              <a:rPr lang="tr-TR" sz="2000" smtClean="0">
                <a:latin typeface="Times New Roman" pitchFamily="18" charset="0"/>
              </a:rPr>
              <a:t>sadece 2 ATP sentezlenir. Herhangi bir madde tüketimi görülmez. Elektronlar aynı klorofile geri döner.</a:t>
            </a:r>
            <a:br>
              <a:rPr lang="tr-TR" sz="2000" smtClean="0">
                <a:latin typeface="Times New Roman" pitchFamily="18" charset="0"/>
              </a:rPr>
            </a:br>
            <a:endParaRPr lang="tr-TR" sz="2000" smtClean="0">
              <a:latin typeface="Times New Roman" pitchFamily="18" charset="0"/>
            </a:endParaRPr>
          </a:p>
          <a:p>
            <a:pPr>
              <a:lnSpc>
                <a:spcPct val="80000"/>
              </a:lnSpc>
            </a:pPr>
            <a:r>
              <a:rPr lang="tr-TR" sz="2000" b="1" smtClean="0">
                <a:latin typeface="Times New Roman" pitchFamily="18" charset="0"/>
              </a:rPr>
              <a:t>Devirsiz fotofosforilasyonda; </a:t>
            </a:r>
            <a:r>
              <a:rPr lang="tr-TR" sz="2000" smtClean="0">
                <a:latin typeface="Times New Roman" pitchFamily="18" charset="0"/>
              </a:rPr>
              <a:t>hem klorofil-a hem de klorofil-b görev yapar. H2O parçalanır (fotoliz olayı). Devirsiz fotofosforilasyonda bir defa elektronların aktarılması sonucunda 1 ATP, 2 NADPH2 ve 1 O2 molekülü oluşur.</a:t>
            </a:r>
            <a:br>
              <a:rPr lang="tr-TR" sz="2000" smtClean="0">
                <a:latin typeface="Times New Roman" pitchFamily="18" charset="0"/>
              </a:rPr>
            </a:br>
            <a:endParaRPr lang="tr-TR" sz="200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p:txBody>
          <a:bodyPr/>
          <a:lstStyle/>
          <a:p>
            <a:endParaRPr lang="tr-TR" smtClean="0"/>
          </a:p>
        </p:txBody>
      </p:sp>
      <p:sp>
        <p:nvSpPr>
          <p:cNvPr id="69635" name="Rectangle 3"/>
          <p:cNvSpPr>
            <a:spLocks noGrp="1"/>
          </p:cNvSpPr>
          <p:nvPr>
            <p:ph type="body" idx="1"/>
          </p:nvPr>
        </p:nvSpPr>
        <p:spPr/>
        <p:txBody>
          <a:bodyPr/>
          <a:lstStyle/>
          <a:p>
            <a:pPr>
              <a:lnSpc>
                <a:spcPct val="80000"/>
              </a:lnSpc>
            </a:pPr>
            <a:r>
              <a:rPr lang="tr-TR" sz="1800" b="1" smtClean="0">
                <a:latin typeface="Times New Roman" pitchFamily="18" charset="0"/>
              </a:rPr>
              <a:t>2. Karanlık Devre</a:t>
            </a:r>
            <a:r>
              <a:rPr lang="tr-TR" sz="1800" b="1" smtClean="0">
                <a:latin typeface="Arial" charset="0"/>
              </a:rPr>
              <a:t> </a:t>
            </a:r>
            <a:r>
              <a:rPr lang="tr-TR" sz="1800" b="1" smtClean="0">
                <a:latin typeface="Times New Roman" pitchFamily="18" charset="0"/>
              </a:rPr>
              <a:t>Reaksiyonları</a:t>
            </a:r>
          </a:p>
          <a:p>
            <a:pPr>
              <a:lnSpc>
                <a:spcPct val="80000"/>
              </a:lnSpc>
            </a:pPr>
            <a:r>
              <a:rPr lang="tr-TR" sz="1800" smtClean="0">
                <a:latin typeface="Times New Roman" pitchFamily="18" charset="0"/>
              </a:rPr>
              <a:t>Işığın kullanılmadığı, enzimatik reaksiyonlar evresidir. Bundan dolayı karanlık devre denir. </a:t>
            </a:r>
          </a:p>
          <a:p>
            <a:pPr>
              <a:lnSpc>
                <a:spcPct val="80000"/>
              </a:lnSpc>
            </a:pPr>
            <a:r>
              <a:rPr lang="tr-TR" sz="1800" smtClean="0">
                <a:latin typeface="Times New Roman" pitchFamily="18" charset="0"/>
              </a:rPr>
              <a:t>Yine de, reaksiyonlar ışıklı ortamda gerçekleşir, zünkü ışıklı devreye bağlıdır.</a:t>
            </a:r>
            <a:br>
              <a:rPr lang="tr-TR" sz="1800" smtClean="0">
                <a:latin typeface="Times New Roman" pitchFamily="18" charset="0"/>
              </a:rPr>
            </a:br>
            <a:r>
              <a:rPr lang="tr-TR" sz="1800" smtClean="0">
                <a:latin typeface="Times New Roman" pitchFamily="18" charset="0"/>
              </a:rPr>
              <a:t>Kloroplastın sıvı kısmında gerçekleşen bir karbon döngüsüdür. Işıklı devreden elde edilen hidrojenlerle CO2 indirgenir ve organik bileşikler sentezlenir. Gerekli aktivasyon enerjisi ise, yine ışıklı devreden gelen ATP lerle sağlanır. </a:t>
            </a:r>
            <a:br>
              <a:rPr lang="tr-TR" sz="1800" smtClean="0">
                <a:latin typeface="Times New Roman" pitchFamily="18" charset="0"/>
              </a:rPr>
            </a:br>
            <a:r>
              <a:rPr lang="tr-TR" sz="1800" smtClean="0">
                <a:latin typeface="Times New Roman" pitchFamily="18" charset="0"/>
              </a:rPr>
              <a:t>Karanlık devre reaksiyonlarında mutlaka CO2 gerekli olup, bu evre sıcaklık değişmelerine karşı hassastır. Çünkü enzimler katalizör olarak görev yapar.</a:t>
            </a:r>
            <a:br>
              <a:rPr lang="tr-TR" sz="1800" smtClean="0">
                <a:latin typeface="Times New Roman" pitchFamily="18" charset="0"/>
              </a:rPr>
            </a:br>
            <a:r>
              <a:rPr lang="tr-TR" sz="1800" smtClean="0">
                <a:latin typeface="Times New Roman" pitchFamily="18" charset="0"/>
              </a:rPr>
              <a:t>Bir molekül glukozun sentezlenebilmesi için 6 molekül CO2 nin tutulması gerekir.</a:t>
            </a:r>
          </a:p>
          <a:p>
            <a:pPr>
              <a:lnSpc>
                <a:spcPct val="80000"/>
              </a:lnSpc>
            </a:pPr>
            <a:r>
              <a:rPr lang="tr-TR" sz="1800" smtClean="0">
                <a:latin typeface="Times New Roman" pitchFamily="18" charset="0"/>
              </a:rPr>
              <a:t> 1 CO2 için 3 ATP ve 2 NADPH2 gerekli olduğuna göre;</a:t>
            </a:r>
          </a:p>
          <a:p>
            <a:pPr>
              <a:lnSpc>
                <a:spcPct val="80000"/>
              </a:lnSpc>
            </a:pPr>
            <a:r>
              <a:rPr lang="tr-TR" sz="1800" smtClean="0">
                <a:latin typeface="Times New Roman" pitchFamily="18" charset="0"/>
              </a:rPr>
              <a:t> 1  mol glukoz için 18 ATP ve 12 NADPH2 gerekir. Bunun için ise, ışıklı devre olaylarının 6 defa tekrarlanması gerekir.</a:t>
            </a:r>
            <a:br>
              <a:rPr lang="tr-TR" sz="1800" smtClean="0">
                <a:latin typeface="Times New Roman" pitchFamily="18" charset="0"/>
              </a:rPr>
            </a:br>
            <a:endParaRPr lang="tr-TR" sz="1800" smtClean="0">
              <a:latin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p:nvPr>
        </p:nvSpPr>
        <p:spPr>
          <a:xfrm>
            <a:off x="457200" y="274638"/>
            <a:ext cx="8229600" cy="922337"/>
          </a:xfrm>
        </p:spPr>
        <p:txBody>
          <a:bodyPr/>
          <a:lstStyle/>
          <a:p>
            <a:r>
              <a:rPr lang="tr-TR" sz="4000" b="1" smtClean="0"/>
              <a:t>FOTOSENTEZ HIZINI ETKİLEYEN FAKTÖRLER</a:t>
            </a:r>
          </a:p>
        </p:txBody>
      </p:sp>
      <p:sp>
        <p:nvSpPr>
          <p:cNvPr id="37890" name="Rectangle 3"/>
          <p:cNvSpPr>
            <a:spLocks noGrp="1"/>
          </p:cNvSpPr>
          <p:nvPr>
            <p:ph type="body" idx="1"/>
          </p:nvPr>
        </p:nvSpPr>
        <p:spPr>
          <a:xfrm>
            <a:off x="457200" y="1341438"/>
            <a:ext cx="8229600" cy="5183187"/>
          </a:xfrm>
        </p:spPr>
        <p:txBody>
          <a:bodyPr/>
          <a:lstStyle/>
          <a:p>
            <a:pPr>
              <a:lnSpc>
                <a:spcPct val="80000"/>
              </a:lnSpc>
            </a:pPr>
            <a:r>
              <a:rPr lang="tr-TR" sz="1800" b="1" smtClean="0"/>
              <a:t>. FOTOSENTEZ HIZINI ETKİLEYEN FAKTÖRLER</a:t>
            </a:r>
            <a:r>
              <a:rPr lang="tr-TR" sz="1800" smtClean="0"/>
              <a:t/>
            </a:r>
            <a:br>
              <a:rPr lang="tr-TR" sz="1800" smtClean="0"/>
            </a:br>
            <a:r>
              <a:rPr lang="tr-TR" sz="1800" b="1" smtClean="0"/>
              <a:t>1. Dış Faktörler</a:t>
            </a:r>
            <a:r>
              <a:rPr lang="tr-TR" sz="1800" smtClean="0"/>
              <a:t/>
            </a:r>
            <a:br>
              <a:rPr lang="tr-TR" sz="1800" smtClean="0"/>
            </a:br>
            <a:r>
              <a:rPr lang="tr-TR" sz="1800" b="1" smtClean="0"/>
              <a:t>a. Işık Şiddeti : </a:t>
            </a:r>
            <a:r>
              <a:rPr lang="tr-TR" sz="1800" smtClean="0"/>
              <a:t>Karanlık ortamda bitki klorofil taşısa bile fotosentez yapamaz. Işık seven bitkilerin fotosentezi ışık şiddeti arttıkça artar, gölge bitkilerinde de ışık şiddeti arttıkça fotosentez hızı biraz artar, ancak ışık bitkilerine oranla artış daha azdır.</a:t>
            </a:r>
            <a:br>
              <a:rPr lang="tr-TR" sz="1800" smtClean="0"/>
            </a:br>
            <a:r>
              <a:rPr lang="tr-TR" sz="1800" b="1" smtClean="0"/>
              <a:t>b. Işığın Dalga Boyu : </a:t>
            </a:r>
            <a:r>
              <a:rPr lang="tr-TR" sz="1800" smtClean="0"/>
              <a:t>Beyaz ışık birden fazla ışığın birleşmesi sonucunda oluşur. Bitkiler ışığın bazı dalga boylarını emerken (soğururken) bazılarını yansıtırlar. Fotosentezde en çok kırmızı ve mor ışık, en az ise yeşil ışık soğrulur.</a:t>
            </a:r>
            <a:br>
              <a:rPr lang="tr-TR" sz="1800" smtClean="0"/>
            </a:br>
            <a:r>
              <a:rPr lang="tr-TR" sz="1800" b="1" smtClean="0"/>
              <a:t>c. Ortamın Sıcaklığı : </a:t>
            </a:r>
            <a:r>
              <a:rPr lang="tr-TR" sz="1800" smtClean="0"/>
              <a:t>Fotosentez enzimler sayesinde gerçekleştirilir. Proteinler ısıdan etkilenirler. Bundan dolayı fotosentez sıcaklıktan enzimler gibi etkilenir.</a:t>
            </a:r>
            <a:br>
              <a:rPr lang="tr-TR" sz="1800" smtClean="0"/>
            </a:br>
            <a:r>
              <a:rPr lang="tr-TR" sz="1800" b="1" smtClean="0"/>
              <a:t>d. CO2 Yoğunluğu : </a:t>
            </a:r>
            <a:r>
              <a:rPr lang="tr-TR" sz="1800" smtClean="0"/>
              <a:t>Bitkilerde CO</a:t>
            </a:r>
            <a:r>
              <a:rPr lang="tr-TR" sz="1800" baseline="-25000" smtClean="0"/>
              <a:t>2</a:t>
            </a:r>
            <a:r>
              <a:rPr lang="tr-TR" sz="1800" smtClean="0"/>
              <a:t> yi devreye sokan fotosentez enzimleridir. Enzimlerin hız kapasitesi sabittir. Bundan dolayı CO</a:t>
            </a:r>
            <a:r>
              <a:rPr lang="tr-TR" sz="1800" baseline="-25000" smtClean="0"/>
              <a:t>2</a:t>
            </a:r>
            <a:r>
              <a:rPr lang="tr-TR" sz="1800" smtClean="0"/>
              <a:t> miktarı arttıkça fotosentez hızı artar, fakat belli bir noktadan sonra sabit kalır.</a:t>
            </a:r>
            <a:br>
              <a:rPr lang="tr-TR" sz="1800" smtClean="0"/>
            </a:br>
            <a:r>
              <a:rPr lang="tr-TR" sz="1800" b="1" smtClean="0"/>
              <a:t>e. Mineral Tuzlar</a:t>
            </a:r>
            <a:r>
              <a:rPr lang="tr-TR" sz="1800" smtClean="0"/>
              <a:t> </a:t>
            </a:r>
            <a:br>
              <a:rPr lang="tr-TR" sz="1800" smtClean="0"/>
            </a:br>
            <a:r>
              <a:rPr lang="tr-TR" sz="1800" b="1" smtClean="0"/>
              <a:t>Mg :</a:t>
            </a:r>
            <a:r>
              <a:rPr lang="tr-TR" sz="1800" smtClean="0"/>
              <a:t> Klorofilin yapısında olduğundan dolayı çok fazla olması fotosentezi hızlandırır.</a:t>
            </a:r>
            <a:br>
              <a:rPr lang="tr-TR" sz="1800" smtClean="0"/>
            </a:br>
            <a:r>
              <a:rPr lang="tr-TR" sz="1800" b="1" smtClean="0"/>
              <a:t>P ve Ca : </a:t>
            </a:r>
            <a:r>
              <a:rPr lang="tr-TR" sz="1800" smtClean="0"/>
              <a:t>Enzimleri aktive ettiklerinden dolayı bunların artması fotosentezi hızlandırır.</a:t>
            </a:r>
            <a:br>
              <a:rPr lang="tr-TR" sz="1800" smtClean="0"/>
            </a:br>
            <a:r>
              <a:rPr lang="tr-TR" sz="1800" b="1" smtClean="0"/>
              <a:t>Fe : </a:t>
            </a:r>
            <a:r>
              <a:rPr lang="tr-TR" sz="1800" smtClean="0"/>
              <a:t>ETS elemanlarının yapısına girdiğinden ve klorofil sentezinin ara reaksiyonlarında kullanıldığından dolayı demirin çok olması fotosentezi hızlandırır.</a:t>
            </a:r>
            <a:br>
              <a:rPr lang="tr-TR" sz="1800" smtClean="0"/>
            </a:br>
            <a:r>
              <a:rPr lang="tr-TR" sz="1800" smtClean="0"/>
              <a:t>Ayrıca; amino asit, vitamin ve organik baz gibi moleküllerin sentezinde mineraller harcandığı için, yetersiz mineral ortamında bitki gelişmesi yavaşlar.</a:t>
            </a:r>
            <a:br>
              <a:rPr lang="tr-TR" sz="1800" smtClean="0"/>
            </a:br>
            <a:r>
              <a:rPr lang="tr-TR" sz="1800" smtClean="0"/>
              <a:t/>
            </a:r>
            <a:br>
              <a:rPr lang="tr-TR" sz="1800" smtClean="0"/>
            </a:br>
            <a:endParaRPr lang="tr-TR" sz="180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p:txBody>
          <a:bodyPr/>
          <a:lstStyle/>
          <a:p>
            <a:r>
              <a:rPr lang="tr-TR" smtClean="0">
                <a:latin typeface="Arial" charset="0"/>
              </a:rPr>
              <a:t> </a:t>
            </a:r>
          </a:p>
        </p:txBody>
      </p:sp>
      <p:sp>
        <p:nvSpPr>
          <p:cNvPr id="38914" name="Rectangle 3"/>
          <p:cNvSpPr>
            <a:spLocks noGrp="1"/>
          </p:cNvSpPr>
          <p:nvPr>
            <p:ph type="body" idx="1"/>
          </p:nvPr>
        </p:nvSpPr>
        <p:spPr>
          <a:xfrm>
            <a:off x="395288" y="476250"/>
            <a:ext cx="8229600" cy="4525963"/>
          </a:xfrm>
        </p:spPr>
        <p:txBody>
          <a:bodyPr/>
          <a:lstStyle/>
          <a:p>
            <a:r>
              <a:rPr lang="tr-TR" smtClean="0">
                <a:latin typeface="Arial" charset="0"/>
              </a:rPr>
              <a:t>Şekil FI</a:t>
            </a:r>
          </a:p>
        </p:txBody>
      </p:sp>
      <p:pic>
        <p:nvPicPr>
          <p:cNvPr id="38915" name="Picture 4" descr="Resim 004"/>
          <p:cNvPicPr>
            <a:picLocks noChangeAspect="1" noChangeArrowheads="1"/>
          </p:cNvPicPr>
          <p:nvPr/>
        </p:nvPicPr>
        <p:blipFill>
          <a:blip r:embed="rId2" cstate="print"/>
          <a:srcRect/>
          <a:stretch>
            <a:fillRect/>
          </a:stretch>
        </p:blipFill>
        <p:spPr bwMode="auto">
          <a:xfrm>
            <a:off x="827088" y="1341438"/>
            <a:ext cx="7345362" cy="4572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title"/>
          </p:nvPr>
        </p:nvSpPr>
        <p:spPr/>
        <p:txBody>
          <a:bodyPr/>
          <a:lstStyle/>
          <a:p>
            <a:r>
              <a:rPr lang="tr-TR" smtClean="0">
                <a:latin typeface="Arial" charset="0"/>
              </a:rPr>
              <a:t> </a:t>
            </a:r>
          </a:p>
        </p:txBody>
      </p:sp>
      <p:sp>
        <p:nvSpPr>
          <p:cNvPr id="39938" name="Rectangle 3"/>
          <p:cNvSpPr>
            <a:spLocks noGrp="1"/>
          </p:cNvSpPr>
          <p:nvPr>
            <p:ph type="body" idx="1"/>
          </p:nvPr>
        </p:nvSpPr>
        <p:spPr>
          <a:xfrm>
            <a:off x="539750" y="620713"/>
            <a:ext cx="8229600" cy="4525962"/>
          </a:xfrm>
        </p:spPr>
        <p:txBody>
          <a:bodyPr/>
          <a:lstStyle/>
          <a:p>
            <a:r>
              <a:rPr lang="tr-TR" smtClean="0">
                <a:latin typeface="Arial" charset="0"/>
              </a:rPr>
              <a:t>Döngüsel olmayan fotofosforilasyon</a:t>
            </a:r>
          </a:p>
        </p:txBody>
      </p:sp>
      <p:pic>
        <p:nvPicPr>
          <p:cNvPr id="39939" name="Picture 4" descr="Resim 005"/>
          <p:cNvPicPr>
            <a:picLocks noChangeAspect="1" noChangeArrowheads="1"/>
          </p:cNvPicPr>
          <p:nvPr/>
        </p:nvPicPr>
        <p:blipFill>
          <a:blip r:embed="rId2" cstate="print"/>
          <a:srcRect/>
          <a:stretch>
            <a:fillRect/>
          </a:stretch>
        </p:blipFill>
        <p:spPr bwMode="auto">
          <a:xfrm>
            <a:off x="900113" y="1125538"/>
            <a:ext cx="7058025" cy="5472112"/>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title"/>
          </p:nvPr>
        </p:nvSpPr>
        <p:spPr/>
        <p:txBody>
          <a:bodyPr/>
          <a:lstStyle/>
          <a:p>
            <a:r>
              <a:rPr lang="tr-TR" smtClean="0">
                <a:latin typeface="Arial" charset="0"/>
              </a:rPr>
              <a:t> </a:t>
            </a:r>
          </a:p>
        </p:txBody>
      </p:sp>
      <p:sp>
        <p:nvSpPr>
          <p:cNvPr id="40962" name="Rectangle 3"/>
          <p:cNvSpPr>
            <a:spLocks noGrp="1"/>
          </p:cNvSpPr>
          <p:nvPr>
            <p:ph type="body" idx="1"/>
          </p:nvPr>
        </p:nvSpPr>
        <p:spPr>
          <a:xfrm>
            <a:off x="323850" y="333375"/>
            <a:ext cx="8229600" cy="4525963"/>
          </a:xfrm>
        </p:spPr>
        <p:txBody>
          <a:bodyPr/>
          <a:lstStyle/>
          <a:p>
            <a:r>
              <a:rPr lang="tr-TR" smtClean="0">
                <a:latin typeface="Arial" charset="0"/>
              </a:rPr>
              <a:t>Döngüsel fotofosforilasyon</a:t>
            </a:r>
          </a:p>
        </p:txBody>
      </p:sp>
      <p:pic>
        <p:nvPicPr>
          <p:cNvPr id="40963" name="Picture 4" descr="Resim 006"/>
          <p:cNvPicPr>
            <a:picLocks noChangeAspect="1" noChangeArrowheads="1"/>
          </p:cNvPicPr>
          <p:nvPr/>
        </p:nvPicPr>
        <p:blipFill>
          <a:blip r:embed="rId2" cstate="print"/>
          <a:srcRect/>
          <a:stretch>
            <a:fillRect/>
          </a:stretch>
        </p:blipFill>
        <p:spPr bwMode="auto">
          <a:xfrm>
            <a:off x="1403350" y="981075"/>
            <a:ext cx="5308600" cy="5688013"/>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Başlık"/>
          <p:cNvSpPr>
            <a:spLocks noGrp="1"/>
          </p:cNvSpPr>
          <p:nvPr>
            <p:ph type="title"/>
          </p:nvPr>
        </p:nvSpPr>
        <p:spPr/>
        <p:txBody>
          <a:bodyPr/>
          <a:lstStyle/>
          <a:p>
            <a:pPr eaLnBrk="1" hangingPunct="1"/>
            <a:r>
              <a:rPr lang="tr-TR" sz="4000" smtClean="0"/>
              <a:t/>
            </a:r>
            <a:br>
              <a:rPr lang="tr-TR" sz="4000" smtClean="0"/>
            </a:br>
            <a:r>
              <a:rPr lang="tr-TR" sz="4000" smtClean="0"/>
              <a:t>Gibbs </a:t>
            </a:r>
            <a:r>
              <a:rPr lang="tr-TR" sz="4000" smtClean="0">
                <a:latin typeface="Arial" charset="0"/>
              </a:rPr>
              <a:t>S</a:t>
            </a:r>
            <a:r>
              <a:rPr lang="tr-TR" sz="4000" smtClean="0"/>
              <a:t>erbest </a:t>
            </a:r>
            <a:r>
              <a:rPr lang="tr-TR" sz="4000" smtClean="0">
                <a:latin typeface="Arial" charset="0"/>
              </a:rPr>
              <a:t>E</a:t>
            </a:r>
            <a:r>
              <a:rPr lang="tr-TR" sz="4000" smtClean="0"/>
              <a:t>nerji</a:t>
            </a:r>
            <a:br>
              <a:rPr lang="tr-TR" sz="4000" smtClean="0"/>
            </a:br>
            <a:endParaRPr lang="tr-TR" sz="4000" smtClean="0"/>
          </a:p>
        </p:txBody>
      </p:sp>
      <p:sp>
        <p:nvSpPr>
          <p:cNvPr id="41986" name="2 İçerik Yer Tutucusu"/>
          <p:cNvSpPr>
            <a:spLocks noGrp="1"/>
          </p:cNvSpPr>
          <p:nvPr>
            <p:ph idx="1"/>
          </p:nvPr>
        </p:nvSpPr>
        <p:spPr/>
        <p:txBody>
          <a:bodyPr/>
          <a:lstStyle/>
          <a:p>
            <a:pPr eaLnBrk="1" hangingPunct="1"/>
            <a:endParaRPr lang="tr-TR" smtClean="0"/>
          </a:p>
          <a:p>
            <a:pPr eaLnBrk="1" hangingPunct="1"/>
            <a:endParaRPr lang="tr-TR" smtClean="0"/>
          </a:p>
          <a:p>
            <a:pPr eaLnBrk="1" hangingPunct="1"/>
            <a:r>
              <a:rPr lang="tr-TR" smtClean="0"/>
              <a:t>Biyokimyasal reaksiyonların enerjisi termodinamik fonksiyonları terimi olan G-</a:t>
            </a:r>
          </a:p>
          <a:p>
            <a:pPr eaLnBrk="1" hangingPunct="1"/>
            <a:r>
              <a:rPr lang="tr-TR" smtClean="0"/>
              <a:t>Gibbs Serbest Enerji ifadesi ile tanımlanmaktadır.</a:t>
            </a:r>
          </a:p>
          <a:p>
            <a:pPr eaLnBrk="1" hangingPunct="1"/>
            <a:endParaRPr lang="tr-TR"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rtlCol="0">
            <a:normAutofit fontScale="90000"/>
          </a:bodyPr>
          <a:lstStyle/>
          <a:p>
            <a:pPr eaLnBrk="1" fontAlgn="auto" hangingPunct="1">
              <a:spcAft>
                <a:spcPts val="0"/>
              </a:spcAft>
              <a:defRPr/>
            </a:pPr>
            <a:r>
              <a:rPr lang="tr-TR" dirty="0" smtClean="0"/>
              <a:t>Bir reaksiyondaki serbest enerji değişimi -  ∆ G</a:t>
            </a:r>
            <a:endParaRPr lang="tr-TR" dirty="0"/>
          </a:p>
        </p:txBody>
      </p:sp>
      <p:sp>
        <p:nvSpPr>
          <p:cNvPr id="43010" name="2 İçerik Yer Tutucusu"/>
          <p:cNvSpPr>
            <a:spLocks noGrp="1"/>
          </p:cNvSpPr>
          <p:nvPr>
            <p:ph idx="1"/>
          </p:nvPr>
        </p:nvSpPr>
        <p:spPr/>
        <p:txBody>
          <a:bodyPr/>
          <a:lstStyle/>
          <a:p>
            <a:pPr eaLnBrk="1" hangingPunct="1">
              <a:buFont typeface="Arial" charset="0"/>
              <a:buNone/>
            </a:pPr>
            <a:r>
              <a:rPr lang="tr-TR" smtClean="0"/>
              <a:t> </a:t>
            </a:r>
          </a:p>
          <a:p>
            <a:pPr eaLnBrk="1" hangingPunct="1"/>
            <a:r>
              <a:rPr lang="tr-TR" smtClean="0"/>
              <a:t>Entalpideki ve Entropideki  değişikliklerin etkisini kombine eder  ve reaksiyonun enerji açısından verimli olup olmadığını ifade  eder. </a:t>
            </a:r>
          </a:p>
          <a:p>
            <a:pPr eaLnBrk="1" hangingPunct="1"/>
            <a:r>
              <a:rPr lang="tr-TR" smtClean="0"/>
              <a:t>ENTALPİ: Bir kimyasal reaksiyon sırasında abzorbe edilen veya açığa çıkan ENERJİ’dir.</a:t>
            </a:r>
          </a:p>
          <a:p>
            <a:pPr eaLnBrk="1" hangingPunct="1"/>
            <a:r>
              <a:rPr lang="tr-TR" smtClean="0"/>
              <a:t>ENTROPİ: Bir reaksiyona bağlı olarak meydana gelen düzensizliğin derecesi.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p:txBody>
          <a:bodyPr/>
          <a:lstStyle/>
          <a:p>
            <a:pPr eaLnBrk="1" hangingPunct="1"/>
            <a:r>
              <a:rPr lang="tr-TR" sz="4000" smtClean="0">
                <a:latin typeface="Arial" charset="0"/>
              </a:rPr>
              <a:t>KOMÜNİTE</a:t>
            </a:r>
            <a:br>
              <a:rPr lang="tr-TR" sz="4000" smtClean="0">
                <a:latin typeface="Arial" charset="0"/>
              </a:rPr>
            </a:br>
            <a:r>
              <a:rPr lang="tr-TR" sz="4000" smtClean="0">
                <a:latin typeface="Arial" charset="0"/>
              </a:rPr>
              <a:t>(</a:t>
            </a:r>
            <a:r>
              <a:rPr lang="tr-TR" sz="3200" smtClean="0">
                <a:latin typeface="Arial" charset="0"/>
              </a:rPr>
              <a:t>Aynı habitatı paylaşan populasyon</a:t>
            </a:r>
            <a:r>
              <a:rPr lang="tr-TR" sz="4000" smtClean="0">
                <a:latin typeface="Arial" charset="0"/>
              </a:rPr>
              <a:t>)</a:t>
            </a:r>
          </a:p>
        </p:txBody>
      </p:sp>
      <p:sp>
        <p:nvSpPr>
          <p:cNvPr id="16386" name="Rectangle 3"/>
          <p:cNvSpPr>
            <a:spLocks noGrp="1"/>
          </p:cNvSpPr>
          <p:nvPr>
            <p:ph type="body" idx="1"/>
          </p:nvPr>
        </p:nvSpPr>
        <p:spPr/>
        <p:txBody>
          <a:bodyPr/>
          <a:lstStyle/>
          <a:p>
            <a:pPr eaLnBrk="1" hangingPunct="1"/>
            <a:r>
              <a:rPr lang="tr-TR" smtClean="0">
                <a:latin typeface="Arial" charset="0"/>
              </a:rPr>
              <a:t>Canlılar;</a:t>
            </a:r>
          </a:p>
          <a:p>
            <a:pPr eaLnBrk="1" hangingPunct="1"/>
            <a:r>
              <a:rPr lang="tr-TR" sz="2000" smtClean="0">
                <a:latin typeface="Arial" charset="0"/>
              </a:rPr>
              <a:t>1- ÜRETİCİLER</a:t>
            </a:r>
          </a:p>
          <a:p>
            <a:pPr eaLnBrk="1" hangingPunct="1"/>
            <a:r>
              <a:rPr lang="tr-TR" sz="2000" smtClean="0">
                <a:latin typeface="Arial" charset="0"/>
              </a:rPr>
              <a:t>A- Fotoototrof</a:t>
            </a:r>
          </a:p>
          <a:p>
            <a:pPr eaLnBrk="1" hangingPunct="1"/>
            <a:r>
              <a:rPr lang="tr-TR" sz="2000" smtClean="0">
                <a:latin typeface="Arial" charset="0"/>
              </a:rPr>
              <a:t>B- Kemoototrof</a:t>
            </a:r>
          </a:p>
          <a:p>
            <a:pPr eaLnBrk="1" hangingPunct="1"/>
            <a:r>
              <a:rPr lang="tr-TR" sz="2000" smtClean="0">
                <a:latin typeface="Arial" charset="0"/>
              </a:rPr>
              <a:t>2- TÜKETİCİLER</a:t>
            </a:r>
          </a:p>
          <a:p>
            <a:pPr eaLnBrk="1" hangingPunct="1"/>
            <a:r>
              <a:rPr lang="tr-TR" sz="2000" smtClean="0">
                <a:latin typeface="Arial" charset="0"/>
              </a:rPr>
              <a:t>Herbivor… BİTKİ ile beslenenler</a:t>
            </a:r>
          </a:p>
          <a:p>
            <a:pPr eaLnBrk="1" hangingPunct="1"/>
            <a:r>
              <a:rPr lang="tr-TR" sz="2000" smtClean="0">
                <a:latin typeface="Arial" charset="0"/>
              </a:rPr>
              <a:t>Karnivor… HAYVAN ile beslenenler</a:t>
            </a:r>
          </a:p>
          <a:p>
            <a:pPr eaLnBrk="1" hangingPunct="1"/>
            <a:r>
              <a:rPr lang="tr-TR" sz="2000" smtClean="0">
                <a:latin typeface="Arial" charset="0"/>
              </a:rPr>
              <a:t>Omnivor… Her çeşit besin ile beslenenler</a:t>
            </a:r>
          </a:p>
          <a:p>
            <a:pPr eaLnBrk="1" hangingPunct="1"/>
            <a:r>
              <a:rPr lang="tr-TR" sz="2000" smtClean="0">
                <a:latin typeface="Arial" charset="0"/>
              </a:rPr>
              <a:t>3- PARÇALAYICILAR</a:t>
            </a:r>
          </a:p>
          <a:p>
            <a:pPr eaLnBrk="1" hangingPunct="1"/>
            <a:r>
              <a:rPr lang="tr-TR" sz="2000" smtClean="0">
                <a:latin typeface="Arial" charset="0"/>
              </a:rPr>
              <a:t>Genellikle BAKTERİ VE MANTARLAR  dır.</a:t>
            </a:r>
          </a:p>
          <a:p>
            <a:pPr eaLnBrk="1" hangingPunct="1"/>
            <a:endParaRPr lang="tr-TR" sz="2000" smtClean="0">
              <a:latin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Başlık"/>
          <p:cNvSpPr>
            <a:spLocks noGrp="1"/>
          </p:cNvSpPr>
          <p:nvPr>
            <p:ph type="title"/>
          </p:nvPr>
        </p:nvSpPr>
        <p:spPr/>
        <p:txBody>
          <a:bodyPr/>
          <a:lstStyle/>
          <a:p>
            <a:pPr eaLnBrk="1" hangingPunct="1"/>
            <a:r>
              <a:rPr lang="tr-TR" smtClean="0"/>
              <a:t>Bütün kimyasal reaksiyonlar;</a:t>
            </a:r>
          </a:p>
        </p:txBody>
      </p:sp>
      <p:sp>
        <p:nvSpPr>
          <p:cNvPr id="44034" name="2 İçerik Yer Tutucusu"/>
          <p:cNvSpPr>
            <a:spLocks noGrp="1"/>
          </p:cNvSpPr>
          <p:nvPr>
            <p:ph idx="1"/>
          </p:nvPr>
        </p:nvSpPr>
        <p:spPr/>
        <p:txBody>
          <a:bodyPr/>
          <a:lstStyle/>
          <a:p>
            <a:pPr eaLnBrk="1" hangingPunct="1"/>
            <a:endParaRPr lang="tr-TR" smtClean="0"/>
          </a:p>
          <a:p>
            <a:pPr eaLnBrk="1" hangingPunct="1"/>
            <a:endParaRPr lang="tr-TR" smtClean="0"/>
          </a:p>
          <a:p>
            <a:pPr eaLnBrk="1" hangingPunct="1"/>
            <a:r>
              <a:rPr lang="tr-TR" smtClean="0"/>
              <a:t>Spontan olarak (kendiliğinden) enerji açısından uygun olan (VERİMLİ- AVANTAJLI) yöne doğru ilerler ve buna serbest enerjideki azalma (∆G &lt; 0) eşlik eder.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1 Başlık"/>
          <p:cNvSpPr>
            <a:spLocks noGrp="1"/>
          </p:cNvSpPr>
          <p:nvPr>
            <p:ph type="title"/>
          </p:nvPr>
        </p:nvSpPr>
        <p:spPr/>
        <p:txBody>
          <a:bodyPr/>
          <a:lstStyle/>
          <a:p>
            <a:pPr eaLnBrk="1" hangingPunct="1"/>
            <a:r>
              <a:rPr lang="tr-TR" smtClean="0"/>
              <a:t>Örneğin,</a:t>
            </a:r>
          </a:p>
        </p:txBody>
      </p:sp>
      <p:sp>
        <p:nvSpPr>
          <p:cNvPr id="3" name="2 İçerik Yer Tutucusu"/>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None/>
              <a:defRPr/>
            </a:pPr>
            <a:endParaRPr lang="tr-TR" dirty="0"/>
          </a:p>
          <a:p>
            <a:pPr eaLnBrk="1" fontAlgn="auto" hangingPunct="1">
              <a:spcAft>
                <a:spcPts val="0"/>
              </a:spcAft>
              <a:buFont typeface="Arial" pitchFamily="34" charset="0"/>
              <a:buNone/>
              <a:defRPr/>
            </a:pPr>
            <a:r>
              <a:rPr lang="tr-TR" dirty="0" smtClean="0"/>
              <a:t>                                    A ↔B</a:t>
            </a:r>
          </a:p>
          <a:p>
            <a:pPr eaLnBrk="1" fontAlgn="auto" hangingPunct="1">
              <a:spcAft>
                <a:spcPts val="0"/>
              </a:spcAft>
              <a:buFont typeface="Arial" pitchFamily="34" charset="0"/>
              <a:buChar char="•"/>
              <a:defRPr/>
            </a:pPr>
            <a:r>
              <a:rPr lang="tr-TR" dirty="0" smtClean="0"/>
              <a:t>Reaksiyonunda;</a:t>
            </a:r>
          </a:p>
          <a:p>
            <a:pPr eaLnBrk="1" fontAlgn="auto" hangingPunct="1">
              <a:spcAft>
                <a:spcPts val="0"/>
              </a:spcAft>
              <a:buFont typeface="Arial" pitchFamily="34" charset="0"/>
              <a:buChar char="•"/>
              <a:defRPr/>
            </a:pPr>
            <a:r>
              <a:rPr lang="tr-TR" dirty="0" smtClean="0"/>
              <a:t>∆ G &lt; 0 ise,</a:t>
            </a:r>
          </a:p>
          <a:p>
            <a:pPr eaLnBrk="1" fontAlgn="auto" hangingPunct="1">
              <a:spcAft>
                <a:spcPts val="0"/>
              </a:spcAft>
              <a:buFont typeface="Arial" pitchFamily="34" charset="0"/>
              <a:buChar char="•"/>
              <a:defRPr/>
            </a:pPr>
            <a:r>
              <a:rPr lang="tr-TR" dirty="0" smtClean="0"/>
              <a:t> reaksiyon ileri doğru gidecek ve</a:t>
            </a:r>
          </a:p>
          <a:p>
            <a:pPr eaLnBrk="1" fontAlgn="auto" hangingPunct="1">
              <a:spcAft>
                <a:spcPts val="0"/>
              </a:spcAft>
              <a:buFont typeface="Arial" pitchFamily="34" charset="0"/>
              <a:buChar char="•"/>
              <a:defRPr/>
            </a:pPr>
            <a:r>
              <a:rPr lang="tr-TR" dirty="0" smtClean="0"/>
              <a:t> A maddesinden B maddesi oluşacaktır,</a:t>
            </a:r>
          </a:p>
          <a:p>
            <a:pPr eaLnBrk="1" fontAlgn="auto" hangingPunct="1">
              <a:spcAft>
                <a:spcPts val="0"/>
              </a:spcAft>
              <a:buFont typeface="Arial" pitchFamily="34" charset="0"/>
              <a:buChar char="•"/>
              <a:defRPr/>
            </a:pPr>
            <a:r>
              <a:rPr lang="tr-TR" dirty="0" smtClean="0"/>
              <a:t>∆ G &gt; 0 ise,</a:t>
            </a:r>
          </a:p>
          <a:p>
            <a:pPr eaLnBrk="1" fontAlgn="auto" hangingPunct="1">
              <a:spcAft>
                <a:spcPts val="0"/>
              </a:spcAft>
              <a:buFont typeface="Arial" pitchFamily="34" charset="0"/>
              <a:buChar char="•"/>
              <a:defRPr/>
            </a:pPr>
            <a:r>
              <a:rPr lang="tr-TR" dirty="0" smtClean="0"/>
              <a:t>Reaksiyon ters yönde devam edecek, ve</a:t>
            </a:r>
          </a:p>
          <a:p>
            <a:pPr eaLnBrk="1" fontAlgn="auto" hangingPunct="1">
              <a:spcAft>
                <a:spcPts val="0"/>
              </a:spcAft>
              <a:buFont typeface="Arial" pitchFamily="34" charset="0"/>
              <a:buChar char="•"/>
              <a:defRPr/>
            </a:pPr>
            <a:r>
              <a:rPr lang="tr-TR" dirty="0" smtClean="0"/>
              <a:t>B maddesinden A </a:t>
            </a:r>
            <a:r>
              <a:rPr lang="tr-TR" smtClean="0"/>
              <a:t>maddesi oluşacaktır</a:t>
            </a:r>
            <a:r>
              <a:rPr lang="tr-TR" dirty="0" smtClean="0"/>
              <a:t>.</a:t>
            </a:r>
            <a:endParaRPr lang="tr-T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1 Başlık"/>
          <p:cNvSpPr>
            <a:spLocks noGrp="1"/>
          </p:cNvSpPr>
          <p:nvPr>
            <p:ph type="title"/>
          </p:nvPr>
        </p:nvSpPr>
        <p:spPr/>
        <p:txBody>
          <a:bodyPr/>
          <a:lstStyle/>
          <a:p>
            <a:pPr eaLnBrk="1" hangingPunct="1"/>
            <a:r>
              <a:rPr lang="tr-TR" smtClean="0"/>
              <a:t>ENZİMLER</a:t>
            </a:r>
          </a:p>
        </p:txBody>
      </p:sp>
      <p:sp>
        <p:nvSpPr>
          <p:cNvPr id="46082" name="2 İçerik Yer Tutucusu"/>
          <p:cNvSpPr>
            <a:spLocks noGrp="1"/>
          </p:cNvSpPr>
          <p:nvPr>
            <p:ph idx="1"/>
          </p:nvPr>
        </p:nvSpPr>
        <p:spPr/>
        <p:txBody>
          <a:bodyPr/>
          <a:lstStyle/>
          <a:p>
            <a:pPr eaLnBrk="1" hangingPunct="1"/>
            <a:endParaRPr lang="tr-TR" smtClean="0"/>
          </a:p>
          <a:p>
            <a:pPr eaLnBrk="1" hangingPunct="1"/>
            <a:endParaRPr lang="tr-TR" smtClean="0"/>
          </a:p>
          <a:p>
            <a:pPr eaLnBrk="1" hangingPunct="1"/>
            <a:r>
              <a:rPr lang="tr-TR" smtClean="0"/>
              <a:t>Tüm reaksiyonların yürütülmesini koordine ederler</a:t>
            </a:r>
            <a:r>
              <a:rPr lang="tr-TR" smtClean="0">
                <a:latin typeface="Arial" charset="0"/>
              </a:rPr>
              <a:t> (Katalizlerler)</a:t>
            </a:r>
            <a:r>
              <a:rPr lang="tr-TR" smtClean="0"/>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Başlık"/>
          <p:cNvSpPr>
            <a:spLocks noGrp="1"/>
          </p:cNvSpPr>
          <p:nvPr>
            <p:ph type="title"/>
          </p:nvPr>
        </p:nvSpPr>
        <p:spPr/>
        <p:txBody>
          <a:bodyPr/>
          <a:lstStyle/>
          <a:p>
            <a:pPr eaLnBrk="1" hangingPunct="1"/>
            <a:r>
              <a:rPr lang="tr-TR" smtClean="0"/>
              <a:t>Hücrede,</a:t>
            </a:r>
          </a:p>
        </p:txBody>
      </p:sp>
      <p:sp>
        <p:nvSpPr>
          <p:cNvPr id="47106" name="2 İçerik Yer Tutucusu"/>
          <p:cNvSpPr>
            <a:spLocks noGrp="1"/>
          </p:cNvSpPr>
          <p:nvPr>
            <p:ph idx="1"/>
          </p:nvPr>
        </p:nvSpPr>
        <p:spPr/>
        <p:txBody>
          <a:bodyPr/>
          <a:lstStyle/>
          <a:p>
            <a:pPr eaLnBrk="1" hangingPunct="1"/>
            <a:r>
              <a:rPr lang="tr-TR" smtClean="0"/>
              <a:t>Makromoleküllerin sentezi gibi birçok reaksiyon hücre koşullarında termodinamik olarak elverişli değildir  (∆G &gt; 0). Bu reaksiyonların devam edebilmesi için  ilave enerji kaynağı gereklidir. </a:t>
            </a:r>
          </a:p>
          <a:p>
            <a:pPr eaLnBrk="1" hangingPunct="1"/>
            <a:r>
              <a:rPr lang="tr-TR" smtClean="0"/>
              <a:t>Burada kritik rol oynayan molekül, hücredeki serbest enerji kaynağı olan ATP- Adenozin tri fosfat’tır.</a:t>
            </a:r>
          </a:p>
          <a:p>
            <a:pPr eaLnBrk="1" hangingPunct="1"/>
            <a:endParaRPr lang="tr-TR"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Başlık"/>
          <p:cNvSpPr>
            <a:spLocks noGrp="1"/>
          </p:cNvSpPr>
          <p:nvPr>
            <p:ph type="title"/>
          </p:nvPr>
        </p:nvSpPr>
        <p:spPr/>
        <p:txBody>
          <a:bodyPr/>
          <a:lstStyle/>
          <a:p>
            <a:pPr eaLnBrk="1" hangingPunct="1"/>
            <a:endParaRPr lang="tr-TR" smtClean="0"/>
          </a:p>
        </p:txBody>
      </p:sp>
      <p:pic>
        <p:nvPicPr>
          <p:cNvPr id="48130" name="Picture 2" descr="An external file that holds a picture, illustration, etc., usually as some form of binary object. The name of referred object is ch2f31.jpg. "/>
          <p:cNvPicPr>
            <a:picLocks noGrp="1" noChangeAspect="1" noChangeArrowheads="1"/>
          </p:cNvPicPr>
          <p:nvPr>
            <p:ph idx="1"/>
          </p:nvPr>
        </p:nvPicPr>
        <p:blipFill>
          <a:blip r:embed="rId2" cstate="print"/>
          <a:srcRect/>
          <a:stretch>
            <a:fillRect/>
          </a:stretch>
        </p:blipFill>
        <p:spPr>
          <a:xfrm>
            <a:off x="428625" y="357188"/>
            <a:ext cx="8158163" cy="6072187"/>
          </a:xfrm>
        </p:spPr>
      </p:pic>
      <p:sp>
        <p:nvSpPr>
          <p:cNvPr id="48131" name="4 Dikdörtgen"/>
          <p:cNvSpPr>
            <a:spLocks noChangeArrowheads="1"/>
          </p:cNvSpPr>
          <p:nvPr/>
        </p:nvSpPr>
        <p:spPr bwMode="auto">
          <a:xfrm>
            <a:off x="357188" y="6303963"/>
            <a:ext cx="4572000" cy="554037"/>
          </a:xfrm>
          <a:prstGeom prst="rect">
            <a:avLst/>
          </a:prstGeom>
          <a:noFill/>
          <a:ln w="9525">
            <a:noFill/>
            <a:miter lim="800000"/>
            <a:headEnd/>
            <a:tailEnd/>
          </a:ln>
        </p:spPr>
        <p:txBody>
          <a:bodyPr>
            <a:spAutoFit/>
          </a:bodyPr>
          <a:lstStyle/>
          <a:p>
            <a:r>
              <a:rPr lang="en-US" sz="1000">
                <a:latin typeface="Calibri" pitchFamily="34" charset="0"/>
                <a:hlinkClick r:id="rId3" action="ppaction://hlinkfile"/>
              </a:rPr>
              <a:t>The Cell - A Molecular Approach</a:t>
            </a:r>
            <a:endParaRPr lang="en-US" sz="1000">
              <a:latin typeface="Calibri" pitchFamily="34" charset="0"/>
            </a:endParaRPr>
          </a:p>
          <a:p>
            <a:r>
              <a:rPr lang="en-US" sz="1000">
                <a:latin typeface="Calibri" pitchFamily="34" charset="0"/>
              </a:rPr>
              <a:t>Cooper, Geoffrey M.</a:t>
            </a:r>
          </a:p>
          <a:p>
            <a:r>
              <a:rPr lang="en-US" sz="1000">
                <a:latin typeface="Calibri" pitchFamily="34" charset="0"/>
              </a:rPr>
              <a:t>Sunderland (MA): </a:t>
            </a:r>
            <a:r>
              <a:rPr lang="en-US" sz="1000">
                <a:latin typeface="Calibri" pitchFamily="34" charset="0"/>
                <a:hlinkClick r:id="rId4"/>
              </a:rPr>
              <a:t>Sinauer Associates, Inc.</a:t>
            </a:r>
            <a:r>
              <a:rPr lang="en-US" sz="1000">
                <a:latin typeface="Calibri" pitchFamily="34" charset="0"/>
              </a:rPr>
              <a:t>; c2000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Başlık"/>
          <p:cNvSpPr>
            <a:spLocks noGrp="1"/>
          </p:cNvSpPr>
          <p:nvPr>
            <p:ph type="title"/>
          </p:nvPr>
        </p:nvSpPr>
        <p:spPr/>
        <p:txBody>
          <a:bodyPr/>
          <a:lstStyle/>
          <a:p>
            <a:pPr eaLnBrk="1" hangingPunct="1"/>
            <a:r>
              <a:rPr lang="tr-TR" smtClean="0"/>
              <a:t>ATP</a:t>
            </a:r>
          </a:p>
        </p:txBody>
      </p:sp>
      <p:sp>
        <p:nvSpPr>
          <p:cNvPr id="49154" name="2 İçerik Yer Tutucusu"/>
          <p:cNvSpPr>
            <a:spLocks noGrp="1"/>
          </p:cNvSpPr>
          <p:nvPr>
            <p:ph idx="1"/>
          </p:nvPr>
        </p:nvSpPr>
        <p:spPr/>
        <p:txBody>
          <a:bodyPr/>
          <a:lstStyle/>
          <a:p>
            <a:pPr eaLnBrk="1" hangingPunct="1"/>
            <a:r>
              <a:rPr lang="tr-TR" smtClean="0"/>
              <a:t>Bu molekülde yüksek enerji veren Fosfat molekülleri arasındaki YÜKSEK ENERJİ BAĞLARI dır. </a:t>
            </a:r>
          </a:p>
          <a:p>
            <a:pPr eaLnBrk="1" hangingPunct="1"/>
            <a:r>
              <a:rPr lang="tr-TR" smtClean="0"/>
              <a:t>Hücre içerisinde hidrolize olduklarında,</a:t>
            </a:r>
          </a:p>
          <a:p>
            <a:pPr eaLnBrk="1" hangingPunct="1"/>
            <a:endParaRPr lang="tr-TR" smtClean="0"/>
          </a:p>
          <a:p>
            <a:pPr eaLnBrk="1" hangingPunct="1">
              <a:buFont typeface="Arial" charset="0"/>
              <a:buNone/>
            </a:pPr>
            <a:r>
              <a:rPr lang="tr-TR" smtClean="0"/>
              <a:t>                       7.3 kkal/mol</a:t>
            </a:r>
          </a:p>
          <a:p>
            <a:pPr eaLnBrk="1" hangingPunct="1">
              <a:buFont typeface="Arial" charset="0"/>
              <a:buNone/>
            </a:pPr>
            <a:r>
              <a:rPr lang="tr-TR" smtClean="0"/>
              <a:t>            kadar enerji açığa çıkmaktadır.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1 Başlık"/>
          <p:cNvSpPr>
            <a:spLocks noGrp="1"/>
          </p:cNvSpPr>
          <p:nvPr>
            <p:ph type="title"/>
          </p:nvPr>
        </p:nvSpPr>
        <p:spPr/>
        <p:txBody>
          <a:bodyPr/>
          <a:lstStyle/>
          <a:p>
            <a:pPr eaLnBrk="1" hangingPunct="1"/>
            <a:r>
              <a:rPr lang="tr-TR" smtClean="0"/>
              <a:t>Hücresel enerjinin,</a:t>
            </a:r>
          </a:p>
        </p:txBody>
      </p:sp>
      <p:sp>
        <p:nvSpPr>
          <p:cNvPr id="3" name="2 İçerik Yer Tutucusu"/>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tr-TR" dirty="0" smtClean="0"/>
              <a:t>Başlıca kaynağı </a:t>
            </a:r>
            <a:r>
              <a:rPr lang="tr-TR" dirty="0" err="1" smtClean="0"/>
              <a:t>karbohidratların</a:t>
            </a:r>
            <a:r>
              <a:rPr lang="tr-TR" dirty="0" smtClean="0"/>
              <a:t> ve de özellikle </a:t>
            </a:r>
            <a:r>
              <a:rPr lang="tr-TR" dirty="0" err="1" smtClean="0"/>
              <a:t>GLUKOZ’un</a:t>
            </a:r>
            <a:r>
              <a:rPr lang="tr-TR" dirty="0" smtClean="0"/>
              <a:t> yıkımıdır.</a:t>
            </a:r>
          </a:p>
          <a:p>
            <a:pPr eaLnBrk="1" fontAlgn="auto" hangingPunct="1">
              <a:spcAft>
                <a:spcPts val="0"/>
              </a:spcAft>
              <a:buFont typeface="Arial" pitchFamily="34" charset="0"/>
              <a:buChar char="•"/>
              <a:defRPr/>
            </a:pPr>
            <a:endParaRPr lang="tr-TR" dirty="0" smtClean="0"/>
          </a:p>
          <a:p>
            <a:pPr eaLnBrk="1" fontAlgn="auto" hangingPunct="1">
              <a:spcAft>
                <a:spcPts val="0"/>
              </a:spcAft>
              <a:buFont typeface="Arial" pitchFamily="34" charset="0"/>
              <a:buChar char="•"/>
              <a:defRPr/>
            </a:pPr>
            <a:r>
              <a:rPr lang="tr-TR" dirty="0" smtClean="0"/>
              <a:t>İlk </a:t>
            </a:r>
            <a:r>
              <a:rPr lang="tr-TR" dirty="0" err="1" smtClean="0"/>
              <a:t>metabolik</a:t>
            </a:r>
            <a:r>
              <a:rPr lang="tr-TR" dirty="0" smtClean="0"/>
              <a:t> yol olan </a:t>
            </a:r>
            <a:r>
              <a:rPr lang="tr-TR" dirty="0" err="1" smtClean="0"/>
              <a:t>glikoliz</a:t>
            </a:r>
            <a:r>
              <a:rPr lang="tr-TR" dirty="0" smtClean="0"/>
              <a:t>; </a:t>
            </a:r>
            <a:r>
              <a:rPr lang="tr-TR" dirty="0" err="1" smtClean="0"/>
              <a:t>glukozun</a:t>
            </a:r>
            <a:r>
              <a:rPr lang="tr-TR" dirty="0" smtClean="0"/>
              <a:t> başlangıç yıkım işlemleri olup, tüm canlılardaki hücreler için ortaktır.</a:t>
            </a:r>
          </a:p>
          <a:p>
            <a:pPr eaLnBrk="1" fontAlgn="auto" hangingPunct="1">
              <a:spcAft>
                <a:spcPts val="0"/>
              </a:spcAft>
              <a:buFont typeface="Arial" pitchFamily="34" charset="0"/>
              <a:buChar char="•"/>
              <a:defRPr/>
            </a:pPr>
            <a:r>
              <a:rPr lang="tr-TR" dirty="0" err="1" smtClean="0"/>
              <a:t>Glikoliz</a:t>
            </a:r>
            <a:r>
              <a:rPr lang="tr-TR" dirty="0" smtClean="0"/>
              <a:t> reaksiyonları, </a:t>
            </a:r>
            <a:r>
              <a:rPr lang="tr-TR" dirty="0" err="1" smtClean="0"/>
              <a:t>glukozun</a:t>
            </a:r>
            <a:r>
              <a:rPr lang="tr-TR" dirty="0" smtClean="0"/>
              <a:t> </a:t>
            </a:r>
            <a:r>
              <a:rPr lang="tr-TR" dirty="0" err="1" smtClean="0"/>
              <a:t>piruvat</a:t>
            </a:r>
            <a:r>
              <a:rPr lang="tr-TR" dirty="0" smtClean="0"/>
              <a:t> molekülüne parçalanması ile sonlanır ve sonuçta net 2 ATP molekülü elde edilir. </a:t>
            </a:r>
            <a:endParaRPr lang="tr-T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1 Başlık"/>
          <p:cNvSpPr>
            <a:spLocks noGrp="1"/>
          </p:cNvSpPr>
          <p:nvPr>
            <p:ph type="title"/>
          </p:nvPr>
        </p:nvSpPr>
        <p:spPr/>
        <p:txBody>
          <a:bodyPr/>
          <a:lstStyle/>
          <a:p>
            <a:pPr eaLnBrk="1" hangingPunct="1"/>
            <a:r>
              <a:rPr lang="tr-TR" smtClean="0"/>
              <a:t>Glikolizin ilk reaksiyonlarında;</a:t>
            </a:r>
          </a:p>
        </p:txBody>
      </p:sp>
      <p:sp>
        <p:nvSpPr>
          <p:cNvPr id="3" name="2 İçerik Yer Tutucusu"/>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tr-TR" dirty="0" smtClean="0"/>
              <a:t>ATP KULLANILARAK </a:t>
            </a:r>
          </a:p>
          <a:p>
            <a:pPr eaLnBrk="1" fontAlgn="auto" hangingPunct="1">
              <a:spcAft>
                <a:spcPts val="0"/>
              </a:spcAft>
              <a:buFont typeface="Arial" pitchFamily="34" charset="0"/>
              <a:buChar char="•"/>
              <a:defRPr/>
            </a:pPr>
            <a:r>
              <a:rPr lang="tr-TR" dirty="0" err="1" smtClean="0"/>
              <a:t>Glukoz</a:t>
            </a:r>
            <a:r>
              <a:rPr lang="tr-TR" dirty="0" smtClean="0"/>
              <a:t> 6 fosfat </a:t>
            </a:r>
          </a:p>
          <a:p>
            <a:pPr eaLnBrk="1" fontAlgn="auto" hangingPunct="1">
              <a:spcAft>
                <a:spcPts val="0"/>
              </a:spcAft>
              <a:buFont typeface="Arial" pitchFamily="34" charset="0"/>
              <a:buChar char="•"/>
              <a:defRPr/>
            </a:pPr>
            <a:r>
              <a:rPr lang="tr-TR" dirty="0" smtClean="0"/>
              <a:t>Ve </a:t>
            </a:r>
            <a:r>
              <a:rPr lang="tr-TR" dirty="0" err="1" smtClean="0"/>
              <a:t>fruktoz</a:t>
            </a:r>
            <a:r>
              <a:rPr lang="tr-TR" dirty="0" smtClean="0"/>
              <a:t> 1,6 </a:t>
            </a:r>
            <a:r>
              <a:rPr lang="tr-TR" dirty="0" err="1" smtClean="0"/>
              <a:t>bifosfat</a:t>
            </a:r>
            <a:endParaRPr lang="tr-TR" dirty="0" smtClean="0"/>
          </a:p>
          <a:p>
            <a:pPr eaLnBrk="1" fontAlgn="auto" hangingPunct="1">
              <a:spcAft>
                <a:spcPts val="0"/>
              </a:spcAft>
              <a:buFont typeface="Arial" pitchFamily="34" charset="0"/>
              <a:buChar char="•"/>
              <a:defRPr/>
            </a:pPr>
            <a:r>
              <a:rPr lang="tr-TR" dirty="0" smtClean="0"/>
              <a:t>elde edilir, bu reaksiyonları katalizleyen enzimler olan;</a:t>
            </a:r>
          </a:p>
          <a:p>
            <a:pPr eaLnBrk="1" fontAlgn="auto" hangingPunct="1">
              <a:spcAft>
                <a:spcPts val="0"/>
              </a:spcAft>
              <a:buFont typeface="Arial" pitchFamily="34" charset="0"/>
              <a:buChar char="•"/>
              <a:defRPr/>
            </a:pPr>
            <a:r>
              <a:rPr lang="tr-TR" dirty="0" smtClean="0"/>
              <a:t>HEKZOKİNAZ ve FOSFOFRUKTOKİNAZ</a:t>
            </a:r>
          </a:p>
          <a:p>
            <a:pPr eaLnBrk="1" fontAlgn="auto" hangingPunct="1">
              <a:spcAft>
                <a:spcPts val="0"/>
              </a:spcAft>
              <a:buFont typeface="Arial" pitchFamily="34" charset="0"/>
              <a:buChar char="•"/>
              <a:defRPr/>
            </a:pPr>
            <a:r>
              <a:rPr lang="tr-TR" dirty="0" err="1" smtClean="0"/>
              <a:t>Glikolitik</a:t>
            </a:r>
            <a:r>
              <a:rPr lang="tr-TR" dirty="0" smtClean="0"/>
              <a:t> yolun önemli düzenleyici noktalarıdır;</a:t>
            </a:r>
          </a:p>
          <a:p>
            <a:pPr eaLnBrk="1" fontAlgn="auto" hangingPunct="1">
              <a:spcAft>
                <a:spcPts val="0"/>
              </a:spcAft>
              <a:buFont typeface="Arial" pitchFamily="34" charset="0"/>
              <a:buNone/>
              <a:defRPr/>
            </a:pPr>
            <a:r>
              <a:rPr lang="tr-TR" dirty="0" smtClean="0"/>
              <a:t>   ŞÖYLE Kİ,</a:t>
            </a:r>
          </a:p>
          <a:p>
            <a:pPr eaLnBrk="1" fontAlgn="auto" hangingPunct="1">
              <a:spcAft>
                <a:spcPts val="0"/>
              </a:spcAft>
              <a:buFont typeface="Arial" pitchFamily="34" charset="0"/>
              <a:buChar char="•"/>
              <a:defRPr/>
            </a:pPr>
            <a:r>
              <a:rPr lang="tr-TR" dirty="0" smtClean="0"/>
              <a:t>ATP konsantrasyonu yükseldiğinde </a:t>
            </a:r>
            <a:r>
              <a:rPr lang="tr-TR" dirty="0" err="1" smtClean="0"/>
              <a:t>inhibe</a:t>
            </a:r>
            <a:r>
              <a:rPr lang="tr-TR" dirty="0" smtClean="0"/>
              <a:t> olurlar ve </a:t>
            </a:r>
            <a:r>
              <a:rPr lang="tr-TR" dirty="0" err="1" smtClean="0"/>
              <a:t>glukoz</a:t>
            </a:r>
            <a:r>
              <a:rPr lang="tr-TR" dirty="0" smtClean="0"/>
              <a:t> yıkımı durur.</a:t>
            </a:r>
            <a:endParaRPr lang="tr-T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An external file that holds a picture, illustration, etc., usually as some form of binary object. The name of referred object is ch2f32.jpg. "/>
          <p:cNvPicPr>
            <a:picLocks noChangeAspect="1" noChangeArrowheads="1"/>
          </p:cNvPicPr>
          <p:nvPr/>
        </p:nvPicPr>
        <p:blipFill>
          <a:blip r:embed="rId2" cstate="print"/>
          <a:srcRect/>
          <a:stretch>
            <a:fillRect/>
          </a:stretch>
        </p:blipFill>
        <p:spPr bwMode="auto">
          <a:xfrm>
            <a:off x="1292225" y="127000"/>
            <a:ext cx="6429375" cy="6572250"/>
          </a:xfrm>
          <a:prstGeom prst="rect">
            <a:avLst/>
          </a:prstGeom>
          <a:noFill/>
          <a:ln w="9525">
            <a:noFill/>
            <a:miter lim="800000"/>
            <a:headEnd/>
            <a:tailEnd/>
          </a:ln>
        </p:spPr>
      </p:pic>
      <p:sp>
        <p:nvSpPr>
          <p:cNvPr id="52226" name="2 Dikdörtgen"/>
          <p:cNvSpPr>
            <a:spLocks noChangeArrowheads="1"/>
          </p:cNvSpPr>
          <p:nvPr/>
        </p:nvSpPr>
        <p:spPr bwMode="auto">
          <a:xfrm>
            <a:off x="285750" y="6303963"/>
            <a:ext cx="4572000" cy="554037"/>
          </a:xfrm>
          <a:prstGeom prst="rect">
            <a:avLst/>
          </a:prstGeom>
          <a:noFill/>
          <a:ln w="9525">
            <a:noFill/>
            <a:miter lim="800000"/>
            <a:headEnd/>
            <a:tailEnd/>
          </a:ln>
        </p:spPr>
        <p:txBody>
          <a:bodyPr>
            <a:spAutoFit/>
          </a:bodyPr>
          <a:lstStyle/>
          <a:p>
            <a:r>
              <a:rPr lang="en-US" sz="1000">
                <a:latin typeface="Calibri" pitchFamily="34" charset="0"/>
                <a:hlinkClick r:id="rId3" action="ppaction://hlinkfile"/>
              </a:rPr>
              <a:t>The Cell - A Molecular Approach</a:t>
            </a:r>
            <a:endParaRPr lang="en-US" sz="1000">
              <a:latin typeface="Calibri" pitchFamily="34" charset="0"/>
            </a:endParaRPr>
          </a:p>
          <a:p>
            <a:r>
              <a:rPr lang="en-US" sz="1000">
                <a:latin typeface="Calibri" pitchFamily="34" charset="0"/>
              </a:rPr>
              <a:t>Cooper, Geoffrey M.</a:t>
            </a:r>
          </a:p>
          <a:p>
            <a:r>
              <a:rPr lang="en-US" sz="1000">
                <a:latin typeface="Calibri" pitchFamily="34" charset="0"/>
              </a:rPr>
              <a:t>Sunderland (MA): </a:t>
            </a:r>
            <a:r>
              <a:rPr lang="en-US" sz="1000">
                <a:latin typeface="Calibri" pitchFamily="34" charset="0"/>
                <a:hlinkClick r:id="rId4"/>
              </a:rPr>
              <a:t>Sinauer Associates, Inc.</a:t>
            </a:r>
            <a:r>
              <a:rPr lang="en-US" sz="1000">
                <a:latin typeface="Calibri" pitchFamily="34" charset="0"/>
              </a:rPr>
              <a:t>; c2000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rtlCol="0">
            <a:normAutofit fontScale="90000"/>
          </a:bodyPr>
          <a:lstStyle/>
          <a:p>
            <a:pPr eaLnBrk="1" fontAlgn="auto" hangingPunct="1">
              <a:spcAft>
                <a:spcPts val="0"/>
              </a:spcAft>
              <a:defRPr/>
            </a:pPr>
            <a:r>
              <a:rPr lang="tr-TR" dirty="0" smtClean="0"/>
              <a:t>ANAEROBİK (OKSİJENSİZ) KOŞULLARDA;</a:t>
            </a:r>
            <a:endParaRPr lang="tr-TR" dirty="0"/>
          </a:p>
        </p:txBody>
      </p:sp>
      <p:sp>
        <p:nvSpPr>
          <p:cNvPr id="53250" name="2 İçerik Yer Tutucusu"/>
          <p:cNvSpPr>
            <a:spLocks noGrp="1"/>
          </p:cNvSpPr>
          <p:nvPr>
            <p:ph idx="1"/>
          </p:nvPr>
        </p:nvSpPr>
        <p:spPr/>
        <p:txBody>
          <a:bodyPr/>
          <a:lstStyle/>
          <a:p>
            <a:pPr eaLnBrk="1" hangingPunct="1"/>
            <a:endParaRPr lang="tr-TR" smtClean="0"/>
          </a:p>
          <a:p>
            <a:pPr eaLnBrk="1" hangingPunct="1"/>
            <a:endParaRPr lang="tr-TR" smtClean="0"/>
          </a:p>
          <a:p>
            <a:pPr eaLnBrk="1" hangingPunct="1"/>
            <a:r>
              <a:rPr lang="tr-TR" smtClean="0"/>
              <a:t>            KAS’ ta ……….Laktik asit</a:t>
            </a:r>
          </a:p>
          <a:p>
            <a:pPr eaLnBrk="1" hangingPunct="1">
              <a:buFont typeface="Arial" charset="0"/>
              <a:buNone/>
            </a:pPr>
            <a:r>
              <a:rPr lang="tr-TR" smtClean="0"/>
              <a:t> Fermentasyon yapan canlılarda ise; ETANOL</a:t>
            </a:r>
          </a:p>
          <a:p>
            <a:pPr eaLnBrk="1" hangingPunct="1">
              <a:buFont typeface="Arial" charset="0"/>
              <a:buNone/>
            </a:pPr>
            <a:endParaRPr lang="tr-TR" smtClean="0"/>
          </a:p>
          <a:p>
            <a:pPr eaLnBrk="1" hangingPunct="1">
              <a:buFont typeface="Arial" charset="0"/>
              <a:buNone/>
            </a:pPr>
            <a:r>
              <a:rPr lang="tr-TR" smtClean="0"/>
              <a:t>                  meydana gelmektedir.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tr-TR" smtClean="0">
                <a:latin typeface="Arial" charset="0"/>
              </a:rPr>
              <a:t>EKOSİSTEM</a:t>
            </a:r>
          </a:p>
        </p:txBody>
      </p:sp>
      <p:sp>
        <p:nvSpPr>
          <p:cNvPr id="17410" name="Rectangle 3"/>
          <p:cNvSpPr>
            <a:spLocks noGrp="1"/>
          </p:cNvSpPr>
          <p:nvPr>
            <p:ph type="body" idx="1"/>
          </p:nvPr>
        </p:nvSpPr>
        <p:spPr/>
        <p:txBody>
          <a:bodyPr/>
          <a:lstStyle/>
          <a:p>
            <a:pPr>
              <a:lnSpc>
                <a:spcPct val="80000"/>
              </a:lnSpc>
            </a:pPr>
            <a:r>
              <a:rPr lang="tr-TR" sz="2000" smtClean="0">
                <a:latin typeface="Arial" charset="0"/>
              </a:rPr>
              <a:t>Komünite (Aynı habitatı paylaşan populasyonlar) ve içerisinde </a:t>
            </a:r>
          </a:p>
          <a:p>
            <a:pPr>
              <a:lnSpc>
                <a:spcPct val="80000"/>
              </a:lnSpc>
              <a:buFont typeface="Arial" charset="0"/>
              <a:buNone/>
            </a:pPr>
            <a:r>
              <a:rPr lang="tr-TR" sz="2000" smtClean="0">
                <a:latin typeface="Arial" charset="0"/>
              </a:rPr>
              <a:t>   bulunduğu fiziksel ve kimyasal sistemden (Çevre) oluşmaktadır.</a:t>
            </a:r>
          </a:p>
          <a:p>
            <a:pPr>
              <a:lnSpc>
                <a:spcPct val="80000"/>
              </a:lnSpc>
              <a:buFont typeface="Arial" charset="0"/>
              <a:buNone/>
            </a:pPr>
            <a:r>
              <a:rPr lang="tr-TR" sz="2000" smtClean="0">
                <a:latin typeface="Arial" charset="0"/>
              </a:rPr>
              <a:t>Çevre’deki Cansız (ABİYOTİK) Bileşenler;</a:t>
            </a:r>
          </a:p>
          <a:p>
            <a:pPr>
              <a:lnSpc>
                <a:spcPct val="80000"/>
              </a:lnSpc>
              <a:buFontTx/>
              <a:buChar char="-"/>
            </a:pPr>
            <a:r>
              <a:rPr lang="tr-TR" sz="2000" smtClean="0">
                <a:latin typeface="Arial" charset="0"/>
              </a:rPr>
              <a:t>Toprak</a:t>
            </a:r>
          </a:p>
          <a:p>
            <a:pPr>
              <a:lnSpc>
                <a:spcPct val="80000"/>
              </a:lnSpc>
              <a:buFontTx/>
              <a:buChar char="-"/>
            </a:pPr>
            <a:r>
              <a:rPr lang="tr-TR" sz="2000" smtClean="0">
                <a:latin typeface="Arial" charset="0"/>
              </a:rPr>
              <a:t>Güneş ışığı</a:t>
            </a:r>
          </a:p>
          <a:p>
            <a:pPr>
              <a:lnSpc>
                <a:spcPct val="80000"/>
              </a:lnSpc>
              <a:buFontTx/>
              <a:buChar char="-"/>
            </a:pPr>
            <a:r>
              <a:rPr lang="tr-TR" sz="2000" smtClean="0">
                <a:latin typeface="Arial" charset="0"/>
              </a:rPr>
              <a:t>Sıcaklık</a:t>
            </a:r>
          </a:p>
          <a:p>
            <a:pPr>
              <a:lnSpc>
                <a:spcPct val="80000"/>
              </a:lnSpc>
              <a:buFontTx/>
              <a:buChar char="-"/>
            </a:pPr>
            <a:r>
              <a:rPr lang="tr-TR" sz="2000" smtClean="0">
                <a:latin typeface="Arial" charset="0"/>
              </a:rPr>
              <a:t>Nem</a:t>
            </a:r>
          </a:p>
          <a:p>
            <a:pPr>
              <a:lnSpc>
                <a:spcPct val="80000"/>
              </a:lnSpc>
              <a:buFontTx/>
              <a:buChar char="-"/>
            </a:pPr>
            <a:r>
              <a:rPr lang="tr-TR" sz="2000" smtClean="0">
                <a:latin typeface="Arial" charset="0"/>
              </a:rPr>
              <a:t>Basınç</a:t>
            </a:r>
          </a:p>
          <a:p>
            <a:pPr>
              <a:lnSpc>
                <a:spcPct val="80000"/>
              </a:lnSpc>
              <a:buFontTx/>
              <a:buChar char="-"/>
            </a:pPr>
            <a:r>
              <a:rPr lang="tr-TR" sz="2000" smtClean="0">
                <a:latin typeface="Arial" charset="0"/>
              </a:rPr>
              <a:t>Yağmur</a:t>
            </a:r>
          </a:p>
          <a:p>
            <a:pPr>
              <a:lnSpc>
                <a:spcPct val="80000"/>
              </a:lnSpc>
              <a:buFontTx/>
              <a:buChar char="-"/>
            </a:pPr>
            <a:r>
              <a:rPr lang="tr-TR" sz="2000" smtClean="0">
                <a:latin typeface="Arial" charset="0"/>
              </a:rPr>
              <a:t>Organik Bileşikler</a:t>
            </a:r>
          </a:p>
          <a:p>
            <a:pPr>
              <a:lnSpc>
                <a:spcPct val="80000"/>
              </a:lnSpc>
              <a:buFontTx/>
              <a:buNone/>
            </a:pPr>
            <a:r>
              <a:rPr lang="tr-TR" sz="2000" smtClean="0">
                <a:latin typeface="Arial" charset="0"/>
              </a:rPr>
              <a:t>                                      dir.</a:t>
            </a:r>
          </a:p>
          <a:p>
            <a:pPr>
              <a:lnSpc>
                <a:spcPct val="80000"/>
              </a:lnSpc>
            </a:pPr>
            <a:endParaRPr lang="tr-TR" sz="2000" smtClean="0">
              <a:latin typeface="Arial"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1 Başlık"/>
          <p:cNvSpPr>
            <a:spLocks noGrp="1"/>
          </p:cNvSpPr>
          <p:nvPr>
            <p:ph type="title"/>
          </p:nvPr>
        </p:nvSpPr>
        <p:spPr/>
        <p:txBody>
          <a:bodyPr/>
          <a:lstStyle/>
          <a:p>
            <a:pPr eaLnBrk="1" hangingPunct="1"/>
            <a:r>
              <a:rPr lang="tr-TR" smtClean="0"/>
              <a:t>AEROBİK KOŞULLARDA (0ksijenli)</a:t>
            </a:r>
          </a:p>
        </p:txBody>
      </p:sp>
      <p:sp>
        <p:nvSpPr>
          <p:cNvPr id="54274" name="2 İçerik Yer Tutucusu"/>
          <p:cNvSpPr>
            <a:spLocks noGrp="1"/>
          </p:cNvSpPr>
          <p:nvPr>
            <p:ph idx="1"/>
          </p:nvPr>
        </p:nvSpPr>
        <p:spPr/>
        <p:txBody>
          <a:bodyPr/>
          <a:lstStyle/>
          <a:p>
            <a:pPr eaLnBrk="1" hangingPunct="1"/>
            <a:endParaRPr lang="tr-TR" smtClean="0"/>
          </a:p>
          <a:p>
            <a:pPr eaLnBrk="1" hangingPunct="1"/>
            <a:endParaRPr lang="tr-TR" smtClean="0"/>
          </a:p>
          <a:p>
            <a:pPr eaLnBrk="1" hangingPunct="1"/>
            <a:r>
              <a:rPr lang="tr-TR" smtClean="0"/>
              <a:t>Piruvik asit Asetil koenzim-A molekülüne dönüşür ve SİTRİK ASİT (Krebs ) Siklusuna girer.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An external file that holds a picture, illustration, etc., usually as some form of binary object. The name of referred object is ch2f33.jpg. "/>
          <p:cNvPicPr>
            <a:picLocks noChangeAspect="1" noChangeArrowheads="1"/>
          </p:cNvPicPr>
          <p:nvPr/>
        </p:nvPicPr>
        <p:blipFill>
          <a:blip r:embed="rId2" cstate="print"/>
          <a:srcRect/>
          <a:stretch>
            <a:fillRect/>
          </a:stretch>
        </p:blipFill>
        <p:spPr bwMode="auto">
          <a:xfrm>
            <a:off x="1000125" y="1071563"/>
            <a:ext cx="6981825" cy="4286250"/>
          </a:xfrm>
          <a:prstGeom prst="rect">
            <a:avLst/>
          </a:prstGeom>
          <a:noFill/>
          <a:ln w="9525">
            <a:noFill/>
            <a:miter lim="800000"/>
            <a:headEnd/>
            <a:tailEnd/>
          </a:ln>
        </p:spPr>
      </p:pic>
      <p:sp>
        <p:nvSpPr>
          <p:cNvPr id="55298" name="2 Dikdörtgen"/>
          <p:cNvSpPr>
            <a:spLocks noChangeArrowheads="1"/>
          </p:cNvSpPr>
          <p:nvPr/>
        </p:nvSpPr>
        <p:spPr bwMode="auto">
          <a:xfrm>
            <a:off x="5929313" y="6303963"/>
            <a:ext cx="4572000" cy="554037"/>
          </a:xfrm>
          <a:prstGeom prst="rect">
            <a:avLst/>
          </a:prstGeom>
          <a:noFill/>
          <a:ln w="9525">
            <a:noFill/>
            <a:miter lim="800000"/>
            <a:headEnd/>
            <a:tailEnd/>
          </a:ln>
        </p:spPr>
        <p:txBody>
          <a:bodyPr>
            <a:spAutoFit/>
          </a:bodyPr>
          <a:lstStyle/>
          <a:p>
            <a:r>
              <a:rPr lang="en-US" sz="1000">
                <a:latin typeface="Calibri" pitchFamily="34" charset="0"/>
                <a:hlinkClick r:id="rId3" action="ppaction://hlinkfile"/>
              </a:rPr>
              <a:t>The Cell - A Molecular Approach</a:t>
            </a:r>
            <a:endParaRPr lang="en-US" sz="1000">
              <a:latin typeface="Calibri" pitchFamily="34" charset="0"/>
            </a:endParaRPr>
          </a:p>
          <a:p>
            <a:r>
              <a:rPr lang="en-US" sz="1000">
                <a:latin typeface="Calibri" pitchFamily="34" charset="0"/>
              </a:rPr>
              <a:t>Cooper, Geoffrey M.</a:t>
            </a:r>
          </a:p>
          <a:p>
            <a:r>
              <a:rPr lang="en-US" sz="1000">
                <a:latin typeface="Calibri" pitchFamily="34" charset="0"/>
              </a:rPr>
              <a:t>Sunderland (MA): </a:t>
            </a:r>
            <a:r>
              <a:rPr lang="en-US" sz="1000">
                <a:latin typeface="Calibri" pitchFamily="34" charset="0"/>
                <a:hlinkClick r:id="rId4"/>
              </a:rPr>
              <a:t>Sinauer Associates, Inc.</a:t>
            </a:r>
            <a:r>
              <a:rPr lang="en-US" sz="1000">
                <a:latin typeface="Calibri" pitchFamily="34" charset="0"/>
              </a:rPr>
              <a:t>; c2000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1 Başlık"/>
          <p:cNvSpPr>
            <a:spLocks noGrp="1"/>
          </p:cNvSpPr>
          <p:nvPr>
            <p:ph type="title"/>
          </p:nvPr>
        </p:nvSpPr>
        <p:spPr/>
        <p:txBody>
          <a:bodyPr/>
          <a:lstStyle/>
          <a:p>
            <a:pPr eaLnBrk="1" hangingPunct="1"/>
            <a:r>
              <a:rPr lang="tr-TR" smtClean="0"/>
              <a:t>Ökaryotik hücrelerde</a:t>
            </a:r>
          </a:p>
        </p:txBody>
      </p:sp>
      <p:sp>
        <p:nvSpPr>
          <p:cNvPr id="56322" name="2 İçerik Yer Tutucusu"/>
          <p:cNvSpPr>
            <a:spLocks noGrp="1"/>
          </p:cNvSpPr>
          <p:nvPr>
            <p:ph idx="1"/>
          </p:nvPr>
        </p:nvSpPr>
        <p:spPr/>
        <p:txBody>
          <a:bodyPr/>
          <a:lstStyle/>
          <a:p>
            <a:pPr eaLnBrk="1" hangingPunct="1"/>
            <a:r>
              <a:rPr lang="tr-TR" smtClean="0"/>
              <a:t>           Glikoliz………………….. Sitoplazmada</a:t>
            </a:r>
          </a:p>
          <a:p>
            <a:pPr eaLnBrk="1" hangingPunct="1">
              <a:buFont typeface="Arial" charset="0"/>
              <a:buNone/>
            </a:pPr>
            <a:r>
              <a:rPr lang="tr-TR" smtClean="0"/>
              <a:t>              meydana gelir,</a:t>
            </a:r>
          </a:p>
          <a:p>
            <a:pPr eaLnBrk="1" hangingPunct="1">
              <a:buFont typeface="Arial" charset="0"/>
              <a:buNone/>
            </a:pPr>
            <a:r>
              <a:rPr lang="tr-TR" smtClean="0"/>
              <a:t>              PİRUVAT………………Mitokondriye geçer,</a:t>
            </a:r>
          </a:p>
          <a:p>
            <a:pPr eaLnBrk="1" hangingPunct="1">
              <a:buFont typeface="Arial" charset="0"/>
              <a:buNone/>
            </a:pPr>
            <a:r>
              <a:rPr lang="tr-TR" smtClean="0"/>
              <a:t>                ve burada </a:t>
            </a:r>
          </a:p>
          <a:p>
            <a:pPr eaLnBrk="1" hangingPunct="1">
              <a:buFontTx/>
              <a:buChar char="-"/>
            </a:pPr>
            <a:r>
              <a:rPr lang="tr-TR" smtClean="0"/>
              <a:t>SU</a:t>
            </a:r>
          </a:p>
          <a:p>
            <a:pPr eaLnBrk="1" hangingPunct="1">
              <a:buFontTx/>
              <a:buChar char="-"/>
            </a:pPr>
            <a:r>
              <a:rPr lang="tr-TR" smtClean="0"/>
              <a:t>KARBONDİOKSİT</a:t>
            </a:r>
          </a:p>
          <a:p>
            <a:pPr eaLnBrk="1" hangingPunct="1">
              <a:buFontTx/>
              <a:buChar char="-"/>
            </a:pPr>
            <a:r>
              <a:rPr lang="tr-TR" smtClean="0"/>
              <a:t>ÇOK  sayıda ATP  oluşur.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An external file that holds a picture, illustration, etc., usually as some form of binary object. The name of referred object is ch2f34.jpg. "/>
          <p:cNvPicPr>
            <a:picLocks noChangeAspect="1" noChangeArrowheads="1"/>
          </p:cNvPicPr>
          <p:nvPr/>
        </p:nvPicPr>
        <p:blipFill>
          <a:blip r:embed="rId2" cstate="print"/>
          <a:srcRect/>
          <a:stretch>
            <a:fillRect/>
          </a:stretch>
        </p:blipFill>
        <p:spPr bwMode="auto">
          <a:xfrm>
            <a:off x="1000125" y="209550"/>
            <a:ext cx="6667500" cy="6648450"/>
          </a:xfrm>
          <a:prstGeom prst="rect">
            <a:avLst/>
          </a:prstGeom>
          <a:noFill/>
          <a:ln w="9525">
            <a:noFill/>
            <a:miter lim="800000"/>
            <a:headEnd/>
            <a:tailEnd/>
          </a:ln>
        </p:spPr>
      </p:pic>
      <p:sp>
        <p:nvSpPr>
          <p:cNvPr id="57346" name="2 Dikdörtgen"/>
          <p:cNvSpPr>
            <a:spLocks noChangeArrowheads="1"/>
          </p:cNvSpPr>
          <p:nvPr/>
        </p:nvSpPr>
        <p:spPr bwMode="auto">
          <a:xfrm>
            <a:off x="6143625" y="6303963"/>
            <a:ext cx="4572000" cy="554037"/>
          </a:xfrm>
          <a:prstGeom prst="rect">
            <a:avLst/>
          </a:prstGeom>
          <a:noFill/>
          <a:ln w="9525">
            <a:noFill/>
            <a:miter lim="800000"/>
            <a:headEnd/>
            <a:tailEnd/>
          </a:ln>
        </p:spPr>
        <p:txBody>
          <a:bodyPr>
            <a:spAutoFit/>
          </a:bodyPr>
          <a:lstStyle/>
          <a:p>
            <a:r>
              <a:rPr lang="en-US" sz="1000">
                <a:latin typeface="Calibri" pitchFamily="34" charset="0"/>
                <a:hlinkClick r:id="rId3" action="ppaction://hlinkfile"/>
              </a:rPr>
              <a:t>The Cell - A Molecular Approach</a:t>
            </a:r>
            <a:endParaRPr lang="en-US" sz="1000">
              <a:latin typeface="Calibri" pitchFamily="34" charset="0"/>
            </a:endParaRPr>
          </a:p>
          <a:p>
            <a:r>
              <a:rPr lang="en-US" sz="1000">
                <a:latin typeface="Calibri" pitchFamily="34" charset="0"/>
              </a:rPr>
              <a:t>Cooper, Geoffrey M.</a:t>
            </a:r>
          </a:p>
          <a:p>
            <a:r>
              <a:rPr lang="en-US" sz="1000">
                <a:latin typeface="Calibri" pitchFamily="34" charset="0"/>
              </a:rPr>
              <a:t>Sunderland (MA): </a:t>
            </a:r>
            <a:r>
              <a:rPr lang="en-US" sz="1000">
                <a:latin typeface="Calibri" pitchFamily="34" charset="0"/>
                <a:hlinkClick r:id="rId4"/>
              </a:rPr>
              <a:t>Sinauer Associates, Inc.</a:t>
            </a:r>
            <a:r>
              <a:rPr lang="en-US" sz="1000">
                <a:latin typeface="Calibri" pitchFamily="34" charset="0"/>
              </a:rPr>
              <a:t>; c2000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1 Başlık"/>
          <p:cNvSpPr>
            <a:spLocks noGrp="1"/>
          </p:cNvSpPr>
          <p:nvPr>
            <p:ph type="title"/>
          </p:nvPr>
        </p:nvSpPr>
        <p:spPr/>
        <p:txBody>
          <a:bodyPr/>
          <a:lstStyle/>
          <a:p>
            <a:pPr eaLnBrk="1" hangingPunct="1"/>
            <a:r>
              <a:rPr lang="tr-TR" smtClean="0"/>
              <a:t>PİRUVAT METABOLİZMASINDA</a:t>
            </a:r>
          </a:p>
        </p:txBody>
      </p:sp>
      <p:sp>
        <p:nvSpPr>
          <p:cNvPr id="58370" name="2 İçerik Yer Tutucusu"/>
          <p:cNvSpPr>
            <a:spLocks noGrp="1"/>
          </p:cNvSpPr>
          <p:nvPr>
            <p:ph idx="1"/>
          </p:nvPr>
        </p:nvSpPr>
        <p:spPr/>
        <p:txBody>
          <a:bodyPr/>
          <a:lstStyle/>
          <a:p>
            <a:pPr eaLnBrk="1" hangingPunct="1"/>
            <a:r>
              <a:rPr lang="tr-TR" smtClean="0"/>
              <a:t>Sonraki BASAMAK; Piruvattan , KOENZİM-A İLE Asetil Koenzim-A’nın oluşmasıdır ve ve işlem sırasında ;</a:t>
            </a:r>
          </a:p>
          <a:p>
            <a:pPr eaLnBrk="1" hangingPunct="1"/>
            <a:r>
              <a:rPr lang="tr-TR" smtClean="0"/>
              <a:t>1 mol Karbondioksit  oluşur ve yanısıra,</a:t>
            </a:r>
          </a:p>
          <a:p>
            <a:pPr eaLnBrk="1" hangingPunct="1"/>
            <a:r>
              <a:rPr lang="tr-TR" smtClean="0"/>
              <a:t>1 mol NAD</a:t>
            </a:r>
            <a:r>
              <a:rPr lang="tr-TR" baseline="30000" smtClean="0"/>
              <a:t>+</a:t>
            </a:r>
            <a:r>
              <a:rPr lang="tr-TR" smtClean="0"/>
              <a:t> …………..NADH ’ a redükte   olur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rtlCol="0">
            <a:normAutofit fontScale="90000"/>
          </a:bodyPr>
          <a:lstStyle/>
          <a:p>
            <a:pPr eaLnBrk="1" fontAlgn="auto" hangingPunct="1">
              <a:spcAft>
                <a:spcPts val="0"/>
              </a:spcAft>
              <a:defRPr/>
            </a:pPr>
            <a:r>
              <a:rPr lang="tr-TR" dirty="0" smtClean="0"/>
              <a:t>GLUKOZUN PARÇALANMASI SIRASINDA</a:t>
            </a:r>
            <a:endParaRPr lang="tr-TR" dirty="0"/>
          </a:p>
        </p:txBody>
      </p:sp>
      <p:sp>
        <p:nvSpPr>
          <p:cNvPr id="59394" name="2 İçerik Yer Tutucusu"/>
          <p:cNvSpPr>
            <a:spLocks noGrp="1"/>
          </p:cNvSpPr>
          <p:nvPr>
            <p:ph idx="1"/>
          </p:nvPr>
        </p:nvSpPr>
        <p:spPr/>
        <p:txBody>
          <a:bodyPr/>
          <a:lstStyle/>
          <a:p>
            <a:pPr eaLnBrk="1" hangingPunct="1"/>
            <a:endParaRPr lang="tr-TR" smtClean="0"/>
          </a:p>
          <a:p>
            <a:pPr eaLnBrk="1" hangingPunct="1"/>
            <a:r>
              <a:rPr lang="tr-TR" smtClean="0"/>
              <a:t>NADH ve FADH</a:t>
            </a:r>
            <a:r>
              <a:rPr lang="tr-TR" baseline="-25000" smtClean="0"/>
              <a:t>2 </a:t>
            </a:r>
            <a:r>
              <a:rPr lang="tr-TR" baseline="-25000" smtClean="0">
                <a:latin typeface="Arial" charset="0"/>
              </a:rPr>
              <a:t>‘</a:t>
            </a:r>
            <a:r>
              <a:rPr lang="tr-TR" baseline="-25000" smtClean="0"/>
              <a:t>  </a:t>
            </a:r>
            <a:r>
              <a:rPr lang="tr-TR" smtClean="0"/>
              <a:t>nin ELEKTRON TRANSPORT SİSTEMİNDEN (ETS) transport edilerek Oksijen ve Su oluşması sırasında da ENERJİ  ortaya çıkmaktadır. </a:t>
            </a:r>
          </a:p>
          <a:p>
            <a:pPr eaLnBrk="1" hangingPunct="1"/>
            <a:r>
              <a:rPr lang="tr-TR" smtClean="0"/>
              <a:t>ETS mitokondrinin iç membranında yerleşmiştir.</a:t>
            </a:r>
          </a:p>
          <a:p>
            <a:pPr eaLnBrk="1" hangingPunct="1"/>
            <a:endParaRPr lang="tr-TR" smtClean="0"/>
          </a:p>
          <a:p>
            <a:pPr eaLnBrk="1" hangingPunct="1"/>
            <a:endParaRPr lang="tr-TR" smtClean="0"/>
          </a:p>
          <a:p>
            <a:pPr eaLnBrk="1" hangingPunct="1"/>
            <a:endParaRPr lang="tr-TR"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1 Başlık"/>
          <p:cNvSpPr>
            <a:spLocks noGrp="1"/>
          </p:cNvSpPr>
          <p:nvPr>
            <p:ph type="title"/>
          </p:nvPr>
        </p:nvSpPr>
        <p:spPr/>
        <p:txBody>
          <a:bodyPr/>
          <a:lstStyle/>
          <a:p>
            <a:pPr eaLnBrk="1" hangingPunct="1"/>
            <a:r>
              <a:rPr lang="tr-TR" smtClean="0">
                <a:latin typeface="Arial" charset="0"/>
              </a:rPr>
              <a:t> </a:t>
            </a:r>
          </a:p>
        </p:txBody>
      </p:sp>
      <p:pic>
        <p:nvPicPr>
          <p:cNvPr id="60418" name="Picture 2" descr="An external file that holds a picture, illustration, etc., usually as some form of binary object. The name of referred object is ch2f35.jpg. "/>
          <p:cNvPicPr>
            <a:picLocks noChangeAspect="1" noChangeArrowheads="1"/>
          </p:cNvPicPr>
          <p:nvPr/>
        </p:nvPicPr>
        <p:blipFill>
          <a:blip r:embed="rId2" cstate="print"/>
          <a:srcRect/>
          <a:stretch>
            <a:fillRect/>
          </a:stretch>
        </p:blipFill>
        <p:spPr bwMode="auto">
          <a:xfrm>
            <a:off x="1928813" y="214313"/>
            <a:ext cx="4408487" cy="6167437"/>
          </a:xfrm>
          <a:prstGeom prst="rect">
            <a:avLst/>
          </a:prstGeom>
          <a:noFill/>
          <a:ln w="9525">
            <a:noFill/>
            <a:miter lim="800000"/>
            <a:headEnd/>
            <a:tailEnd/>
          </a:ln>
        </p:spPr>
      </p:pic>
      <p:sp>
        <p:nvSpPr>
          <p:cNvPr id="60419" name="4 Dikdörtgen"/>
          <p:cNvSpPr>
            <a:spLocks noChangeArrowheads="1"/>
          </p:cNvSpPr>
          <p:nvPr/>
        </p:nvSpPr>
        <p:spPr bwMode="auto">
          <a:xfrm>
            <a:off x="5929313" y="6303963"/>
            <a:ext cx="4572000" cy="554037"/>
          </a:xfrm>
          <a:prstGeom prst="rect">
            <a:avLst/>
          </a:prstGeom>
          <a:noFill/>
          <a:ln w="9525">
            <a:noFill/>
            <a:miter lim="800000"/>
            <a:headEnd/>
            <a:tailEnd/>
          </a:ln>
        </p:spPr>
        <p:txBody>
          <a:bodyPr>
            <a:spAutoFit/>
          </a:bodyPr>
          <a:lstStyle/>
          <a:p>
            <a:r>
              <a:rPr lang="en-US" sz="1000">
                <a:latin typeface="Calibri" pitchFamily="34" charset="0"/>
                <a:hlinkClick r:id="rId3" action="ppaction://hlinkfile"/>
              </a:rPr>
              <a:t>The Cell - A Molecular Approach</a:t>
            </a:r>
            <a:endParaRPr lang="en-US" sz="1000">
              <a:latin typeface="Calibri" pitchFamily="34" charset="0"/>
            </a:endParaRPr>
          </a:p>
          <a:p>
            <a:r>
              <a:rPr lang="en-US" sz="1000">
                <a:latin typeface="Calibri" pitchFamily="34" charset="0"/>
              </a:rPr>
              <a:t>Cooper, Geoffrey M.</a:t>
            </a:r>
          </a:p>
          <a:p>
            <a:r>
              <a:rPr lang="en-US" sz="1000">
                <a:latin typeface="Calibri" pitchFamily="34" charset="0"/>
              </a:rPr>
              <a:t>Sunderland (MA): </a:t>
            </a:r>
            <a:r>
              <a:rPr lang="en-US" sz="1000">
                <a:latin typeface="Calibri" pitchFamily="34" charset="0"/>
                <a:hlinkClick r:id="rId4"/>
              </a:rPr>
              <a:t>Sinauer Associates, Inc.</a:t>
            </a:r>
            <a:r>
              <a:rPr lang="en-US" sz="1000">
                <a:latin typeface="Calibri" pitchFamily="34" charset="0"/>
              </a:rPr>
              <a:t>; c2000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rtlCol="0">
            <a:normAutofit fontScale="90000"/>
          </a:bodyPr>
          <a:lstStyle/>
          <a:p>
            <a:pPr eaLnBrk="1" fontAlgn="auto" hangingPunct="1">
              <a:spcAft>
                <a:spcPts val="0"/>
              </a:spcAft>
              <a:defRPr/>
            </a:pPr>
            <a:r>
              <a:rPr lang="tr-TR" dirty="0" smtClean="0"/>
              <a:t>Sonuçta;</a:t>
            </a:r>
            <a:br>
              <a:rPr lang="tr-TR" dirty="0" smtClean="0"/>
            </a:br>
            <a:endParaRPr lang="tr-TR" dirty="0"/>
          </a:p>
        </p:txBody>
      </p:sp>
      <p:sp>
        <p:nvSpPr>
          <p:cNvPr id="61442" name="2 İçerik Yer Tutucusu"/>
          <p:cNvSpPr>
            <a:spLocks noGrp="1"/>
          </p:cNvSpPr>
          <p:nvPr>
            <p:ph idx="1"/>
          </p:nvPr>
        </p:nvSpPr>
        <p:spPr/>
        <p:txBody>
          <a:bodyPr/>
          <a:lstStyle/>
          <a:p>
            <a:pPr eaLnBrk="1" hangingPunct="1"/>
            <a:endParaRPr lang="tr-TR" smtClean="0"/>
          </a:p>
          <a:p>
            <a:pPr eaLnBrk="1" hangingPunct="1"/>
            <a:endParaRPr lang="tr-TR" smtClean="0"/>
          </a:p>
          <a:p>
            <a:pPr eaLnBrk="1" hangingPunct="1"/>
            <a:r>
              <a:rPr lang="tr-TR" smtClean="0"/>
              <a:t>1 Mol glukozdan net olarak 38 ATP elde                         edilmiş olur.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1 Başlık"/>
          <p:cNvSpPr>
            <a:spLocks noGrp="1"/>
          </p:cNvSpPr>
          <p:nvPr>
            <p:ph type="title"/>
          </p:nvPr>
        </p:nvSpPr>
        <p:spPr/>
        <p:txBody>
          <a:bodyPr/>
          <a:lstStyle/>
          <a:p>
            <a:pPr eaLnBrk="1" hangingPunct="1"/>
            <a:r>
              <a:rPr lang="tr-TR" smtClean="0"/>
              <a:t>Karbohidratların dışında;</a:t>
            </a:r>
          </a:p>
        </p:txBody>
      </p:sp>
      <p:sp>
        <p:nvSpPr>
          <p:cNvPr id="62466" name="2 İçerik Yer Tutucusu"/>
          <p:cNvSpPr>
            <a:spLocks noGrp="1"/>
          </p:cNvSpPr>
          <p:nvPr>
            <p:ph idx="1"/>
          </p:nvPr>
        </p:nvSpPr>
        <p:spPr/>
        <p:txBody>
          <a:bodyPr/>
          <a:lstStyle/>
          <a:p>
            <a:pPr eaLnBrk="1" hangingPunct="1"/>
            <a:endParaRPr lang="tr-TR" smtClean="0"/>
          </a:p>
          <a:p>
            <a:pPr eaLnBrk="1" hangingPunct="1"/>
            <a:r>
              <a:rPr lang="tr-TR" smtClean="0"/>
              <a:t>- Yağlar</a:t>
            </a:r>
          </a:p>
          <a:p>
            <a:pPr eaLnBrk="1" hangingPunct="1"/>
            <a:r>
              <a:rPr lang="tr-TR" smtClean="0"/>
              <a:t>- Proteinler</a:t>
            </a:r>
          </a:p>
          <a:p>
            <a:pPr eaLnBrk="1" hangingPunct="1"/>
            <a:r>
              <a:rPr lang="tr-TR" smtClean="0"/>
              <a:t>- Nükleik asitler</a:t>
            </a:r>
          </a:p>
          <a:p>
            <a:pPr eaLnBrk="1" hangingPunct="1"/>
            <a:endParaRPr lang="tr-TR" smtClean="0"/>
          </a:p>
          <a:p>
            <a:pPr eaLnBrk="1" hangingPunct="1"/>
            <a:r>
              <a:rPr lang="tr-TR" smtClean="0"/>
              <a:t>de parçalanmak suretiyle ENERJİ veririler.</a:t>
            </a:r>
          </a:p>
          <a:p>
            <a:pPr eaLnBrk="1" hangingPunct="1"/>
            <a:endParaRPr lang="tr-TR"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An external file that holds a picture, illustration, etc., usually as some form of binary object. The name of referred object is ch2f36.jpg. "/>
          <p:cNvPicPr>
            <a:picLocks noChangeAspect="1" noChangeArrowheads="1"/>
          </p:cNvPicPr>
          <p:nvPr/>
        </p:nvPicPr>
        <p:blipFill>
          <a:blip r:embed="rId2" cstate="print"/>
          <a:srcRect/>
          <a:stretch>
            <a:fillRect/>
          </a:stretch>
        </p:blipFill>
        <p:spPr bwMode="auto">
          <a:xfrm>
            <a:off x="2357438" y="214313"/>
            <a:ext cx="3357562" cy="6129337"/>
          </a:xfrm>
          <a:prstGeom prst="rect">
            <a:avLst/>
          </a:prstGeom>
          <a:noFill/>
          <a:ln w="9525">
            <a:noFill/>
            <a:miter lim="800000"/>
            <a:headEnd/>
            <a:tailEnd/>
          </a:ln>
        </p:spPr>
      </p:pic>
      <p:sp>
        <p:nvSpPr>
          <p:cNvPr id="63490" name="2 Dikdörtgen"/>
          <p:cNvSpPr>
            <a:spLocks noChangeArrowheads="1"/>
          </p:cNvSpPr>
          <p:nvPr/>
        </p:nvSpPr>
        <p:spPr bwMode="auto">
          <a:xfrm>
            <a:off x="6215063" y="6027738"/>
            <a:ext cx="4572000" cy="830262"/>
          </a:xfrm>
          <a:prstGeom prst="rect">
            <a:avLst/>
          </a:prstGeom>
          <a:noFill/>
          <a:ln w="9525">
            <a:noFill/>
            <a:miter lim="800000"/>
            <a:headEnd/>
            <a:tailEnd/>
          </a:ln>
        </p:spPr>
        <p:txBody>
          <a:bodyPr>
            <a:spAutoFit/>
          </a:bodyPr>
          <a:lstStyle/>
          <a:p>
            <a:endParaRPr lang="en-US">
              <a:latin typeface="Calibri" pitchFamily="34" charset="0"/>
            </a:endParaRPr>
          </a:p>
          <a:p>
            <a:r>
              <a:rPr lang="en-US" sz="1000">
                <a:latin typeface="Calibri" pitchFamily="34" charset="0"/>
                <a:hlinkClick r:id="rId3" action="ppaction://hlinkfile"/>
              </a:rPr>
              <a:t>The Cell - A Molecular Approach</a:t>
            </a:r>
            <a:endParaRPr lang="en-US" sz="1000">
              <a:latin typeface="Calibri" pitchFamily="34" charset="0"/>
            </a:endParaRPr>
          </a:p>
          <a:p>
            <a:r>
              <a:rPr lang="en-US" sz="1000">
                <a:latin typeface="Calibri" pitchFamily="34" charset="0"/>
              </a:rPr>
              <a:t>Cooper, Geoffrey M.</a:t>
            </a:r>
          </a:p>
          <a:p>
            <a:r>
              <a:rPr lang="en-US" sz="1000">
                <a:latin typeface="Calibri" pitchFamily="34" charset="0"/>
              </a:rPr>
              <a:t>Sunderland (MA): </a:t>
            </a:r>
            <a:r>
              <a:rPr lang="en-US" sz="1000">
                <a:latin typeface="Calibri" pitchFamily="34" charset="0"/>
                <a:hlinkClick r:id="rId4"/>
              </a:rPr>
              <a:t>Sinauer Associates, Inc.</a:t>
            </a:r>
            <a:r>
              <a:rPr lang="en-US" sz="1000">
                <a:latin typeface="Calibri" pitchFamily="34" charset="0"/>
              </a:rPr>
              <a:t>; c2000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p:txBody>
          <a:bodyPr/>
          <a:lstStyle/>
          <a:p>
            <a:r>
              <a:rPr lang="tr-TR" smtClean="0">
                <a:latin typeface="Arial" charset="0"/>
              </a:rPr>
              <a:t> </a:t>
            </a:r>
          </a:p>
        </p:txBody>
      </p:sp>
      <p:sp>
        <p:nvSpPr>
          <p:cNvPr id="18434" name="Rectangle 3"/>
          <p:cNvSpPr>
            <a:spLocks noGrp="1"/>
          </p:cNvSpPr>
          <p:nvPr>
            <p:ph type="body" idx="1"/>
          </p:nvPr>
        </p:nvSpPr>
        <p:spPr/>
        <p:txBody>
          <a:bodyPr/>
          <a:lstStyle/>
          <a:p>
            <a:endParaRPr lang="tr-TR" smtClean="0">
              <a:latin typeface="Arial" charset="0"/>
            </a:endParaRPr>
          </a:p>
          <a:p>
            <a:r>
              <a:rPr lang="tr-TR" smtClean="0">
                <a:latin typeface="Arial" charset="0"/>
              </a:rPr>
              <a:t>HABİTAT: Bir populasyonun yaşadığı bölgeye denir.</a:t>
            </a:r>
          </a:p>
          <a:p>
            <a:endParaRPr lang="tr-TR" smtClean="0">
              <a:latin typeface="Arial" charset="0"/>
            </a:endParaRPr>
          </a:p>
          <a:p>
            <a:endParaRPr lang="tr-TR" smtClean="0">
              <a:latin typeface="Arial" charset="0"/>
            </a:endParaRPr>
          </a:p>
          <a:p>
            <a:r>
              <a:rPr lang="tr-TR" smtClean="0">
                <a:latin typeface="Arial" charset="0"/>
              </a:rPr>
              <a:t>NİŞ: Organizmaların populasyon içerisinde yaptıkları İŞ (GÖREV) tir.</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rtlCol="0">
            <a:normAutofit fontScale="90000"/>
          </a:bodyPr>
          <a:lstStyle/>
          <a:p>
            <a:pPr eaLnBrk="1" fontAlgn="auto" hangingPunct="1">
              <a:spcAft>
                <a:spcPts val="0"/>
              </a:spcAft>
              <a:defRPr/>
            </a:pPr>
            <a:r>
              <a:rPr lang="tr-TR" dirty="0" smtClean="0"/>
              <a:t>Besinler enerji vermek üzere 3 basamakta parçalanırlar</a:t>
            </a:r>
            <a:endParaRPr lang="tr-TR" dirty="0"/>
          </a:p>
        </p:txBody>
      </p:sp>
      <p:sp>
        <p:nvSpPr>
          <p:cNvPr id="64514" name="2 İçerik Yer Tutucusu"/>
          <p:cNvSpPr>
            <a:spLocks noGrp="1"/>
          </p:cNvSpPr>
          <p:nvPr>
            <p:ph idx="1"/>
          </p:nvPr>
        </p:nvSpPr>
        <p:spPr/>
        <p:txBody>
          <a:bodyPr/>
          <a:lstStyle/>
          <a:p>
            <a:pPr eaLnBrk="1" hangingPunct="1"/>
            <a:r>
              <a:rPr lang="tr-TR" smtClean="0"/>
              <a:t>I. EVRE  : Büyük moleküller kendilerini oluşturan yapı taşlarına parçalanırlar.</a:t>
            </a:r>
          </a:p>
          <a:p>
            <a:pPr eaLnBrk="1" hangingPunct="1">
              <a:buFont typeface="Arial" charset="0"/>
              <a:buNone/>
            </a:pPr>
            <a:r>
              <a:rPr lang="tr-TR" smtClean="0"/>
              <a:t>    Ör. Polisakkaritler… Hekzos ve Pentoz’ lara</a:t>
            </a:r>
          </a:p>
          <a:p>
            <a:pPr eaLnBrk="1" hangingPunct="1">
              <a:buFont typeface="Arial" charset="0"/>
              <a:buNone/>
            </a:pPr>
            <a:r>
              <a:rPr lang="tr-TR" smtClean="0"/>
              <a:t>          Lipidler…… Yağ asidi ve Gliserole</a:t>
            </a:r>
          </a:p>
          <a:p>
            <a:pPr eaLnBrk="1" hangingPunct="1">
              <a:buFont typeface="Arial" charset="0"/>
              <a:buNone/>
            </a:pPr>
            <a:r>
              <a:rPr lang="tr-TR" smtClean="0"/>
              <a:t>          Proteinler… Aminoasitlere dönüşürler.</a:t>
            </a:r>
          </a:p>
          <a:p>
            <a:pPr eaLnBrk="1" hangingPunct="1">
              <a:buFont typeface="Arial" charset="0"/>
              <a:buNone/>
            </a:pPr>
            <a:endParaRPr lang="tr-TR" smtClean="0"/>
          </a:p>
          <a:p>
            <a:pPr eaLnBrk="1" hangingPunct="1">
              <a:buFont typeface="Arial" charset="0"/>
              <a:buNone/>
            </a:pPr>
            <a:r>
              <a:rPr lang="tr-TR" smtClean="0"/>
              <a:t>Bu evre SİNDİRİM adını alır ve salgılanan enzimlerin varlığında Bağırsak’ta gerçekleşir.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1 Başlık"/>
          <p:cNvSpPr>
            <a:spLocks noGrp="1"/>
          </p:cNvSpPr>
          <p:nvPr>
            <p:ph type="title"/>
          </p:nvPr>
        </p:nvSpPr>
        <p:spPr/>
        <p:txBody>
          <a:bodyPr/>
          <a:lstStyle/>
          <a:p>
            <a:pPr eaLnBrk="1" hangingPunct="1"/>
            <a:r>
              <a:rPr lang="tr-TR" smtClean="0"/>
              <a:t>II. Evre</a:t>
            </a:r>
          </a:p>
        </p:txBody>
      </p:sp>
      <p:sp>
        <p:nvSpPr>
          <p:cNvPr id="65538" name="2 İçerik Yer Tutucusu"/>
          <p:cNvSpPr>
            <a:spLocks noGrp="1"/>
          </p:cNvSpPr>
          <p:nvPr>
            <p:ph idx="1"/>
          </p:nvPr>
        </p:nvSpPr>
        <p:spPr/>
        <p:txBody>
          <a:bodyPr/>
          <a:lstStyle/>
          <a:p>
            <a:pPr eaLnBrk="1" hangingPunct="1"/>
            <a:r>
              <a:rPr lang="tr-TR" smtClean="0"/>
              <a:t>I. Evrede meydana gelen küçük moleküllerin hücrelere girmesi ile başlar ve sitoplazmada gerçekleşir.</a:t>
            </a:r>
          </a:p>
          <a:p>
            <a:pPr eaLnBrk="1" hangingPunct="1"/>
            <a:r>
              <a:rPr lang="tr-TR" smtClean="0"/>
              <a:t>Şekerlerdeki Karbon ve Hidrojen atomlarının çoğu PİRUVAT’a dönüşür ve MİTOKONDRİYE geçer. Burada Asetil-Koenzim A ya dönüşür.</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1 Başlık"/>
          <p:cNvSpPr>
            <a:spLocks noGrp="1"/>
          </p:cNvSpPr>
          <p:nvPr>
            <p:ph type="title"/>
          </p:nvPr>
        </p:nvSpPr>
        <p:spPr/>
        <p:txBody>
          <a:bodyPr/>
          <a:lstStyle/>
          <a:p>
            <a:pPr eaLnBrk="1" hangingPunct="1"/>
            <a:r>
              <a:rPr lang="tr-TR" smtClean="0"/>
              <a:t>III.EVRE</a:t>
            </a:r>
          </a:p>
        </p:txBody>
      </p:sp>
      <p:sp>
        <p:nvSpPr>
          <p:cNvPr id="66562" name="2 İçerik Yer Tutucusu"/>
          <p:cNvSpPr>
            <a:spLocks noGrp="1"/>
          </p:cNvSpPr>
          <p:nvPr>
            <p:ph idx="1"/>
          </p:nvPr>
        </p:nvSpPr>
        <p:spPr/>
        <p:txBody>
          <a:bodyPr/>
          <a:lstStyle/>
          <a:p>
            <a:pPr eaLnBrk="1" hangingPunct="1"/>
            <a:r>
              <a:rPr lang="tr-TR" smtClean="0"/>
              <a:t>MİTOKONDRİDE; Asetil-Koenzim A’  nın </a:t>
            </a:r>
          </a:p>
          <a:p>
            <a:pPr eaLnBrk="1" hangingPunct="1"/>
            <a:r>
              <a:rPr lang="tr-TR" smtClean="0"/>
              <a:t>                 ASETİL GRUBU tamamen</a:t>
            </a:r>
          </a:p>
          <a:p>
            <a:pPr eaLnBrk="1" hangingPunct="1">
              <a:buFont typeface="Arial" charset="0"/>
              <a:buNone/>
            </a:pPr>
            <a:r>
              <a:rPr lang="tr-TR" smtClean="0"/>
              <a:t>                                 ↓</a:t>
            </a:r>
          </a:p>
          <a:p>
            <a:pPr eaLnBrk="1" hangingPunct="1"/>
            <a:r>
              <a:rPr lang="tr-TR" smtClean="0"/>
              <a:t>KARBON DİOKSİT  ve SU ya parçalanır.</a:t>
            </a:r>
          </a:p>
          <a:p>
            <a:pPr eaLnBrk="1" hangingPunct="1"/>
            <a:endParaRPr lang="tr-TR" smtClean="0"/>
          </a:p>
          <a:p>
            <a:pPr eaLnBrk="1" hangingPunct="1"/>
            <a:r>
              <a:rPr lang="tr-TR" smtClean="0"/>
              <a:t>Bu son evrede en fazla ATP sentezi gerçekleşmektedir.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1 Başlık"/>
          <p:cNvSpPr>
            <a:spLocks noGrp="1"/>
          </p:cNvSpPr>
          <p:nvPr>
            <p:ph type="title"/>
          </p:nvPr>
        </p:nvSpPr>
        <p:spPr/>
        <p:txBody>
          <a:bodyPr/>
          <a:lstStyle/>
          <a:p>
            <a:pPr eaLnBrk="1" hangingPunct="1"/>
            <a:r>
              <a:rPr lang="tr-TR" smtClean="0">
                <a:latin typeface="Arial" charset="0"/>
              </a:rPr>
              <a:t> </a:t>
            </a:r>
          </a:p>
        </p:txBody>
      </p:sp>
      <p:pic>
        <p:nvPicPr>
          <p:cNvPr id="67586" name="Picture 2" descr="An external file that holds a picture, illustration, etc., usually as some form of binary object. The name of referred object is ch2f70.jpg. "/>
          <p:cNvPicPr>
            <a:picLocks noChangeAspect="1" noChangeArrowheads="1"/>
          </p:cNvPicPr>
          <p:nvPr/>
        </p:nvPicPr>
        <p:blipFill>
          <a:blip r:embed="rId2" cstate="print"/>
          <a:srcRect/>
          <a:stretch>
            <a:fillRect/>
          </a:stretch>
        </p:blipFill>
        <p:spPr bwMode="auto">
          <a:xfrm>
            <a:off x="1500188" y="571500"/>
            <a:ext cx="5572125" cy="5510213"/>
          </a:xfrm>
          <a:prstGeom prst="rect">
            <a:avLst/>
          </a:prstGeom>
          <a:noFill/>
          <a:ln w="9525">
            <a:noFill/>
            <a:miter lim="800000"/>
            <a:headEnd/>
            <a:tailEnd/>
          </a:ln>
        </p:spPr>
      </p:pic>
      <p:sp>
        <p:nvSpPr>
          <p:cNvPr id="67587" name="4 Dikdörtgen"/>
          <p:cNvSpPr>
            <a:spLocks noChangeArrowheads="1"/>
          </p:cNvSpPr>
          <p:nvPr/>
        </p:nvSpPr>
        <p:spPr bwMode="auto">
          <a:xfrm>
            <a:off x="6357938" y="6000750"/>
            <a:ext cx="2643187" cy="708025"/>
          </a:xfrm>
          <a:prstGeom prst="rect">
            <a:avLst/>
          </a:prstGeom>
          <a:noFill/>
          <a:ln w="9525">
            <a:noFill/>
            <a:miter lim="800000"/>
            <a:headEnd/>
            <a:tailEnd/>
          </a:ln>
        </p:spPr>
        <p:txBody>
          <a:bodyPr>
            <a:spAutoFit/>
          </a:bodyPr>
          <a:lstStyle/>
          <a:p>
            <a:r>
              <a:rPr lang="en-US" sz="1000">
                <a:latin typeface="Calibri" pitchFamily="34" charset="0"/>
              </a:rPr>
              <a:t>Molecular Biology of the Cell</a:t>
            </a:r>
            <a:r>
              <a:rPr lang="tr-TR" sz="1000">
                <a:latin typeface="Calibri" pitchFamily="34" charset="0"/>
              </a:rPr>
              <a:t> :</a:t>
            </a:r>
            <a:r>
              <a:rPr lang="en-US" sz="1000">
                <a:latin typeface="Calibri" pitchFamily="34" charset="0"/>
              </a:rPr>
              <a:t>Alberts, Bruce; Johnson, Alexander; Lewis, Julian; Raff, Martin; Roberts, Keith; Walter, Peter</a:t>
            </a:r>
            <a:r>
              <a:rPr lang="tr-TR" sz="1000">
                <a:latin typeface="Calibri" pitchFamily="34" charset="0"/>
              </a:rPr>
              <a:t>. </a:t>
            </a:r>
            <a:r>
              <a:rPr lang="en-US" sz="1000">
                <a:latin typeface="Calibri" pitchFamily="34" charset="0"/>
              </a:rPr>
              <a:t>New York and London: Garland Science; c2002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p:cNvSpPr>
          <p:nvPr>
            <p:ph type="title"/>
          </p:nvPr>
        </p:nvSpPr>
        <p:spPr/>
        <p:txBody>
          <a:bodyPr/>
          <a:lstStyle/>
          <a:p>
            <a:r>
              <a:rPr lang="tr-TR" smtClean="0">
                <a:latin typeface="Arial" charset="0"/>
              </a:rPr>
              <a:t> </a:t>
            </a:r>
          </a:p>
        </p:txBody>
      </p:sp>
      <p:sp>
        <p:nvSpPr>
          <p:cNvPr id="68610" name="Rectangle 3"/>
          <p:cNvSpPr>
            <a:spLocks noGrp="1"/>
          </p:cNvSpPr>
          <p:nvPr>
            <p:ph type="body" idx="1"/>
          </p:nvPr>
        </p:nvSpPr>
        <p:spPr/>
        <p:txBody>
          <a:bodyPr/>
          <a:lstStyle/>
          <a:p>
            <a:pPr>
              <a:buFont typeface="Arial" charset="0"/>
              <a:buNone/>
            </a:pPr>
            <a:r>
              <a:rPr lang="tr-TR" smtClean="0">
                <a:latin typeface="Arial" charset="0"/>
              </a:rPr>
              <a:t>  </a:t>
            </a:r>
          </a:p>
        </p:txBody>
      </p:sp>
      <p:pic>
        <p:nvPicPr>
          <p:cNvPr id="68611" name="Picture 4" descr="Resim2"/>
          <p:cNvPicPr>
            <a:picLocks noChangeAspect="1" noChangeArrowheads="1"/>
          </p:cNvPicPr>
          <p:nvPr/>
        </p:nvPicPr>
        <p:blipFill>
          <a:blip r:embed="rId2" cstate="print"/>
          <a:srcRect/>
          <a:stretch>
            <a:fillRect/>
          </a:stretch>
        </p:blipFill>
        <p:spPr bwMode="auto">
          <a:xfrm>
            <a:off x="755650" y="207963"/>
            <a:ext cx="7848600" cy="662463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p:txBody>
          <a:bodyPr/>
          <a:lstStyle/>
          <a:p>
            <a:r>
              <a:rPr lang="tr-TR" smtClean="0">
                <a:latin typeface="Arial" charset="0"/>
              </a:rPr>
              <a:t> </a:t>
            </a:r>
          </a:p>
        </p:txBody>
      </p:sp>
      <p:sp>
        <p:nvSpPr>
          <p:cNvPr id="19458" name="Rectangle 3"/>
          <p:cNvSpPr>
            <a:spLocks noGrp="1"/>
          </p:cNvSpPr>
          <p:nvPr>
            <p:ph type="body" idx="1"/>
          </p:nvPr>
        </p:nvSpPr>
        <p:spPr/>
        <p:txBody>
          <a:bodyPr/>
          <a:lstStyle/>
          <a:p>
            <a:r>
              <a:rPr lang="tr-TR" smtClean="0">
                <a:latin typeface="Arial" charset="0"/>
              </a:rPr>
              <a:t>BİYOSFER: Üzerinde canlıların yaşadığı yeryüzü parçasıdır.</a:t>
            </a:r>
          </a:p>
          <a:p>
            <a:endParaRPr lang="tr-TR" smtClean="0">
              <a:latin typeface="Arial" charset="0"/>
            </a:endParaRPr>
          </a:p>
          <a:p>
            <a:r>
              <a:rPr lang="tr-TR" smtClean="0">
                <a:latin typeface="Arial" charset="0"/>
              </a:rPr>
              <a:t>           Biyosferde sürekli olarak </a:t>
            </a:r>
          </a:p>
          <a:p>
            <a:r>
              <a:rPr lang="tr-TR" smtClean="0">
                <a:latin typeface="Arial" charset="0"/>
              </a:rPr>
              <a:t>ENERJİ AKIŞI VE MADDE ÇEVRİMİ </a:t>
            </a:r>
          </a:p>
          <a:p>
            <a:r>
              <a:rPr lang="tr-TR" smtClean="0">
                <a:latin typeface="Arial" charset="0"/>
              </a:rPr>
              <a:t>gerçekleşmektedir.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p:txBody>
          <a:bodyPr/>
          <a:lstStyle/>
          <a:p>
            <a:r>
              <a:rPr lang="tr-TR" sz="4000" smtClean="0">
                <a:latin typeface="Arial" charset="0"/>
              </a:rPr>
              <a:t>DOĞADAKİ MADDE DÖNGÜSÜ</a:t>
            </a:r>
          </a:p>
        </p:txBody>
      </p:sp>
      <p:sp>
        <p:nvSpPr>
          <p:cNvPr id="20482" name="Rectangle 3"/>
          <p:cNvSpPr>
            <a:spLocks noGrp="1"/>
          </p:cNvSpPr>
          <p:nvPr>
            <p:ph type="body" idx="1"/>
          </p:nvPr>
        </p:nvSpPr>
        <p:spPr/>
        <p:txBody>
          <a:bodyPr/>
          <a:lstStyle/>
          <a:p>
            <a:r>
              <a:rPr lang="tr-TR" smtClean="0">
                <a:latin typeface="Arial" charset="0"/>
              </a:rPr>
              <a:t>Yeryüzünde bulunan tüm maddeler canlılardan abiyotik çevreye geçerler ve daha sonra da tekrar geri dönen bir döngüye sahiptirler.</a:t>
            </a:r>
          </a:p>
          <a:p>
            <a:r>
              <a:rPr lang="tr-TR" smtClean="0">
                <a:latin typeface="Arial" charset="0"/>
              </a:rPr>
              <a:t>Dolayısıyla her MADDE’nin biyosferde kendine özgü bir DÖNGÜ’sü vardır.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p:txBody>
          <a:bodyPr/>
          <a:lstStyle/>
          <a:p>
            <a:r>
              <a:rPr lang="tr-TR" sz="4000" smtClean="0">
                <a:latin typeface="Arial" charset="0"/>
              </a:rPr>
              <a:t>DOĞADAKİ MADDE DÖNGÜSÜ </a:t>
            </a:r>
          </a:p>
        </p:txBody>
      </p:sp>
      <p:sp>
        <p:nvSpPr>
          <p:cNvPr id="21506" name="Rectangle 3"/>
          <p:cNvSpPr>
            <a:spLocks noGrp="1"/>
          </p:cNvSpPr>
          <p:nvPr>
            <p:ph type="body" idx="1"/>
          </p:nvPr>
        </p:nvSpPr>
        <p:spPr>
          <a:xfrm>
            <a:off x="468313" y="2332038"/>
            <a:ext cx="8229600" cy="4525962"/>
          </a:xfrm>
        </p:spPr>
        <p:txBody>
          <a:bodyPr/>
          <a:lstStyle/>
          <a:p>
            <a:pPr>
              <a:lnSpc>
                <a:spcPct val="80000"/>
              </a:lnSpc>
            </a:pPr>
            <a:endParaRPr lang="tr-TR" sz="2400" smtClean="0">
              <a:latin typeface="Arial" charset="0"/>
            </a:endParaRPr>
          </a:p>
          <a:p>
            <a:pPr>
              <a:lnSpc>
                <a:spcPct val="80000"/>
              </a:lnSpc>
            </a:pPr>
            <a:endParaRPr lang="tr-TR" sz="2400" smtClean="0">
              <a:latin typeface="Arial" charset="0"/>
            </a:endParaRPr>
          </a:p>
          <a:p>
            <a:pPr>
              <a:lnSpc>
                <a:spcPct val="80000"/>
              </a:lnSpc>
            </a:pPr>
            <a:endParaRPr lang="tr-TR" sz="2400" smtClean="0">
              <a:latin typeface="Arial" charset="0"/>
            </a:endParaRPr>
          </a:p>
          <a:p>
            <a:pPr>
              <a:lnSpc>
                <a:spcPct val="80000"/>
              </a:lnSpc>
            </a:pPr>
            <a:endParaRPr lang="tr-TR" sz="2400" smtClean="0">
              <a:latin typeface="Arial" charset="0"/>
            </a:endParaRPr>
          </a:p>
          <a:p>
            <a:pPr>
              <a:lnSpc>
                <a:spcPct val="80000"/>
              </a:lnSpc>
            </a:pPr>
            <a:endParaRPr lang="tr-TR" sz="2400" smtClean="0">
              <a:latin typeface="Arial" charset="0"/>
            </a:endParaRPr>
          </a:p>
          <a:p>
            <a:pPr>
              <a:lnSpc>
                <a:spcPct val="80000"/>
              </a:lnSpc>
            </a:pPr>
            <a:endParaRPr lang="tr-TR" sz="2400" smtClean="0">
              <a:latin typeface="Arial" charset="0"/>
            </a:endParaRPr>
          </a:p>
          <a:p>
            <a:pPr>
              <a:lnSpc>
                <a:spcPct val="80000"/>
              </a:lnSpc>
            </a:pPr>
            <a:endParaRPr lang="tr-TR" sz="2400" smtClean="0">
              <a:latin typeface="Arial" charset="0"/>
            </a:endParaRPr>
          </a:p>
          <a:p>
            <a:pPr>
              <a:lnSpc>
                <a:spcPct val="80000"/>
              </a:lnSpc>
              <a:buFont typeface="Arial" charset="0"/>
              <a:buNone/>
            </a:pPr>
            <a:endParaRPr lang="tr-TR" sz="1200" smtClean="0">
              <a:latin typeface="Arial" charset="0"/>
            </a:endParaRPr>
          </a:p>
          <a:p>
            <a:pPr>
              <a:lnSpc>
                <a:spcPct val="80000"/>
              </a:lnSpc>
              <a:buFont typeface="Arial" charset="0"/>
              <a:buNone/>
            </a:pPr>
            <a:endParaRPr lang="tr-TR" sz="1200" smtClean="0">
              <a:latin typeface="Arial" charset="0"/>
            </a:endParaRPr>
          </a:p>
          <a:p>
            <a:pPr>
              <a:lnSpc>
                <a:spcPct val="80000"/>
              </a:lnSpc>
              <a:buFont typeface="Arial" charset="0"/>
              <a:buNone/>
            </a:pPr>
            <a:endParaRPr lang="tr-TR" sz="1200" smtClean="0">
              <a:latin typeface="Arial" charset="0"/>
            </a:endParaRPr>
          </a:p>
          <a:p>
            <a:pPr>
              <a:lnSpc>
                <a:spcPct val="80000"/>
              </a:lnSpc>
              <a:buFont typeface="Arial" charset="0"/>
              <a:buNone/>
            </a:pPr>
            <a:endParaRPr lang="tr-TR" sz="1200" smtClean="0">
              <a:latin typeface="Arial" charset="0"/>
            </a:endParaRPr>
          </a:p>
          <a:p>
            <a:pPr>
              <a:lnSpc>
                <a:spcPct val="80000"/>
              </a:lnSpc>
              <a:buFont typeface="Arial" charset="0"/>
              <a:buNone/>
            </a:pPr>
            <a:endParaRPr lang="tr-TR" sz="1200" smtClean="0">
              <a:latin typeface="Arial" charset="0"/>
            </a:endParaRPr>
          </a:p>
          <a:p>
            <a:pPr>
              <a:lnSpc>
                <a:spcPct val="80000"/>
              </a:lnSpc>
              <a:buFont typeface="Arial" charset="0"/>
              <a:buNone/>
            </a:pPr>
            <a:endParaRPr lang="tr-TR" sz="1200" smtClean="0">
              <a:latin typeface="Arial" charset="0"/>
            </a:endParaRPr>
          </a:p>
          <a:p>
            <a:pPr>
              <a:lnSpc>
                <a:spcPct val="80000"/>
              </a:lnSpc>
              <a:buFont typeface="Arial" charset="0"/>
              <a:buNone/>
            </a:pPr>
            <a:endParaRPr lang="tr-TR" sz="1200" smtClean="0">
              <a:latin typeface="Arial" charset="0"/>
            </a:endParaRPr>
          </a:p>
          <a:p>
            <a:pPr>
              <a:lnSpc>
                <a:spcPct val="80000"/>
              </a:lnSpc>
              <a:buFont typeface="Arial" charset="0"/>
              <a:buNone/>
            </a:pPr>
            <a:r>
              <a:rPr lang="tr-TR" sz="1200" smtClean="0">
                <a:latin typeface="Arial" charset="0"/>
              </a:rPr>
              <a:t>Şekil 1: Doğadaki Maddelerin Döngüsü</a:t>
            </a:r>
            <a:endParaRPr lang="tr-TR" sz="800" smtClean="0">
              <a:latin typeface="Arial" charset="0"/>
            </a:endParaRPr>
          </a:p>
          <a:p>
            <a:pPr>
              <a:lnSpc>
                <a:spcPct val="80000"/>
              </a:lnSpc>
              <a:buFont typeface="Arial" charset="0"/>
              <a:buNone/>
            </a:pPr>
            <a:r>
              <a:rPr lang="tr-TR" sz="800" smtClean="0">
                <a:latin typeface="Arial" charset="0"/>
              </a:rPr>
              <a:t>Kay.Mülkiye Kasap ve ark</a:t>
            </a:r>
            <a:r>
              <a:rPr lang="tr-TR" sz="2400" smtClean="0">
                <a:latin typeface="Arial" charset="0"/>
              </a:rPr>
              <a:t>.</a:t>
            </a:r>
          </a:p>
          <a:p>
            <a:pPr>
              <a:lnSpc>
                <a:spcPct val="80000"/>
              </a:lnSpc>
            </a:pPr>
            <a:endParaRPr lang="tr-TR" sz="2400" smtClean="0">
              <a:latin typeface="Arial" charset="0"/>
            </a:endParaRPr>
          </a:p>
        </p:txBody>
      </p:sp>
      <p:pic>
        <p:nvPicPr>
          <p:cNvPr id="21507" name="Picture 4" descr="Resim"/>
          <p:cNvPicPr>
            <a:picLocks noChangeAspect="1" noChangeArrowheads="1"/>
          </p:cNvPicPr>
          <p:nvPr/>
        </p:nvPicPr>
        <p:blipFill>
          <a:blip r:embed="rId2" cstate="print"/>
          <a:srcRect/>
          <a:stretch>
            <a:fillRect/>
          </a:stretch>
        </p:blipFill>
        <p:spPr bwMode="auto">
          <a:xfrm>
            <a:off x="1187450" y="1196975"/>
            <a:ext cx="6840538" cy="490378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p:txBody>
          <a:bodyPr/>
          <a:lstStyle/>
          <a:p>
            <a:r>
              <a:rPr lang="tr-TR" sz="4000" smtClean="0">
                <a:latin typeface="Arial" charset="0"/>
              </a:rPr>
              <a:t>Canlıların yapısında bulunan başlıca elementler</a:t>
            </a:r>
          </a:p>
        </p:txBody>
      </p:sp>
      <p:sp>
        <p:nvSpPr>
          <p:cNvPr id="22530" name="Rectangle 3"/>
          <p:cNvSpPr>
            <a:spLocks noGrp="1"/>
          </p:cNvSpPr>
          <p:nvPr>
            <p:ph type="body" idx="1"/>
          </p:nvPr>
        </p:nvSpPr>
        <p:spPr/>
        <p:txBody>
          <a:bodyPr/>
          <a:lstStyle/>
          <a:p>
            <a:pPr>
              <a:lnSpc>
                <a:spcPct val="90000"/>
              </a:lnSpc>
            </a:pPr>
            <a:r>
              <a:rPr lang="tr-TR" sz="2400" smtClean="0">
                <a:latin typeface="Arial" charset="0"/>
              </a:rPr>
              <a:t>_ Karbon (C)</a:t>
            </a:r>
          </a:p>
          <a:p>
            <a:pPr>
              <a:lnSpc>
                <a:spcPct val="90000"/>
              </a:lnSpc>
            </a:pPr>
            <a:r>
              <a:rPr lang="tr-TR" sz="2400" smtClean="0">
                <a:latin typeface="Arial" charset="0"/>
              </a:rPr>
              <a:t>_ Oksijen (O)</a:t>
            </a:r>
          </a:p>
          <a:p>
            <a:pPr>
              <a:lnSpc>
                <a:spcPct val="90000"/>
              </a:lnSpc>
            </a:pPr>
            <a:r>
              <a:rPr lang="tr-TR" sz="2400" smtClean="0">
                <a:latin typeface="Arial" charset="0"/>
              </a:rPr>
              <a:t>_ Hidrojen (H)</a:t>
            </a:r>
          </a:p>
          <a:p>
            <a:pPr>
              <a:lnSpc>
                <a:spcPct val="90000"/>
              </a:lnSpc>
            </a:pPr>
            <a:r>
              <a:rPr lang="tr-TR" sz="2400" smtClean="0">
                <a:latin typeface="Arial" charset="0"/>
              </a:rPr>
              <a:t>_ Nitrojen (N)</a:t>
            </a:r>
          </a:p>
          <a:p>
            <a:pPr>
              <a:lnSpc>
                <a:spcPct val="90000"/>
              </a:lnSpc>
              <a:buFont typeface="Arial" charset="0"/>
              <a:buNone/>
            </a:pPr>
            <a:r>
              <a:rPr lang="tr-TR" sz="2400" smtClean="0">
                <a:latin typeface="Arial" charset="0"/>
              </a:rPr>
              <a:t>                                        VE </a:t>
            </a:r>
          </a:p>
          <a:p>
            <a:pPr>
              <a:lnSpc>
                <a:spcPct val="90000"/>
              </a:lnSpc>
            </a:pPr>
            <a:r>
              <a:rPr lang="tr-TR" sz="2400" smtClean="0">
                <a:latin typeface="Arial" charset="0"/>
              </a:rPr>
              <a:t>S Sülfür</a:t>
            </a:r>
          </a:p>
          <a:p>
            <a:pPr>
              <a:lnSpc>
                <a:spcPct val="90000"/>
              </a:lnSpc>
            </a:pPr>
            <a:r>
              <a:rPr lang="tr-TR" sz="2400" smtClean="0">
                <a:latin typeface="Arial" charset="0"/>
              </a:rPr>
              <a:t>Na Sodyum</a:t>
            </a:r>
          </a:p>
          <a:p>
            <a:pPr>
              <a:lnSpc>
                <a:spcPct val="90000"/>
              </a:lnSpc>
            </a:pPr>
            <a:r>
              <a:rPr lang="tr-TR" sz="2400" smtClean="0">
                <a:latin typeface="Arial" charset="0"/>
              </a:rPr>
              <a:t>K Potasyum</a:t>
            </a:r>
          </a:p>
          <a:p>
            <a:pPr>
              <a:lnSpc>
                <a:spcPct val="90000"/>
              </a:lnSpc>
            </a:pPr>
            <a:r>
              <a:rPr lang="tr-TR" sz="2400" smtClean="0">
                <a:latin typeface="Arial" charset="0"/>
              </a:rPr>
              <a:t>Ca Kalsiyum</a:t>
            </a:r>
          </a:p>
          <a:p>
            <a:pPr>
              <a:lnSpc>
                <a:spcPct val="90000"/>
              </a:lnSpc>
            </a:pPr>
            <a:r>
              <a:rPr lang="tr-TR" sz="2400" smtClean="0">
                <a:latin typeface="Arial" charset="0"/>
              </a:rPr>
              <a:t>Mg Magnezyum</a:t>
            </a:r>
          </a:p>
          <a:p>
            <a:pPr>
              <a:lnSpc>
                <a:spcPct val="90000"/>
              </a:lnSpc>
            </a:pPr>
            <a:r>
              <a:rPr lang="tr-TR" sz="2400" smtClean="0">
                <a:latin typeface="Arial" charset="0"/>
              </a:rPr>
              <a:t>Cl Klor </a:t>
            </a: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970</TotalTime>
  <Words>1445</Words>
  <Application>Microsoft Office PowerPoint</Application>
  <PresentationFormat>Ekran Gösterisi (4:3)</PresentationFormat>
  <Paragraphs>324</Paragraphs>
  <Slides>54</Slides>
  <Notes>1</Notes>
  <HiddenSlides>0</HiddenSlides>
  <MMClips>0</MMClips>
  <ScaleCrop>false</ScaleCrop>
  <HeadingPairs>
    <vt:vector size="4" baseType="variant">
      <vt:variant>
        <vt:lpstr>Tema</vt:lpstr>
      </vt:variant>
      <vt:variant>
        <vt:i4>1</vt:i4>
      </vt:variant>
      <vt:variant>
        <vt:lpstr>Slayt Başlıkları</vt:lpstr>
      </vt:variant>
      <vt:variant>
        <vt:i4>54</vt:i4>
      </vt:variant>
    </vt:vector>
  </HeadingPairs>
  <TitlesOfParts>
    <vt:vector size="55" baseType="lpstr">
      <vt:lpstr>Ofis Teması</vt:lpstr>
      <vt:lpstr>CANLILARIN GELİŞİM SÜRECİNDE  ENERJİ DÖNÜŞÜMÜ</vt:lpstr>
      <vt:lpstr>CANLILAR </vt:lpstr>
      <vt:lpstr>KOMÜNİTE (Aynı habitatı paylaşan populasyon)</vt:lpstr>
      <vt:lpstr>EKOSİSTEM</vt:lpstr>
      <vt:lpstr> </vt:lpstr>
      <vt:lpstr> </vt:lpstr>
      <vt:lpstr>DOĞADAKİ MADDE DÖNGÜSÜ</vt:lpstr>
      <vt:lpstr>DOĞADAKİ MADDE DÖNGÜSÜ </vt:lpstr>
      <vt:lpstr>Canlıların yapısında bulunan başlıca elementler</vt:lpstr>
      <vt:lpstr> </vt:lpstr>
      <vt:lpstr>DOĞADAKİ BİYOENERJİ AKIŞI</vt:lpstr>
      <vt:lpstr>Enerji kaynağı GÜNEŞ’ ten</vt:lpstr>
      <vt:lpstr>KEMOSENTEZ</vt:lpstr>
      <vt:lpstr>AZOT (N) DÖNGÜSÜ</vt:lpstr>
      <vt:lpstr>AZOT DÖNGÜSÜ</vt:lpstr>
      <vt:lpstr>Slayt 16</vt:lpstr>
      <vt:lpstr>Azot Döngüsü</vt:lpstr>
      <vt:lpstr>KARBON DÖNGÜSÜ</vt:lpstr>
      <vt:lpstr>Doğada bulunduğu FORM</vt:lpstr>
      <vt:lpstr>Bitkiler</vt:lpstr>
      <vt:lpstr>FOTOSENTEZ</vt:lpstr>
      <vt:lpstr>Slayt 22</vt:lpstr>
      <vt:lpstr>Slayt 23</vt:lpstr>
      <vt:lpstr>FOTOSENTEZ HIZINI ETKİLEYEN FAKTÖRLER</vt:lpstr>
      <vt:lpstr> </vt:lpstr>
      <vt:lpstr> </vt:lpstr>
      <vt:lpstr> </vt:lpstr>
      <vt:lpstr> Gibbs Serbest Enerji </vt:lpstr>
      <vt:lpstr>Bir reaksiyondaki serbest enerji değişimi -  ∆ G</vt:lpstr>
      <vt:lpstr>Bütün kimyasal reaksiyonlar;</vt:lpstr>
      <vt:lpstr>Örneğin,</vt:lpstr>
      <vt:lpstr>ENZİMLER</vt:lpstr>
      <vt:lpstr>Hücrede,</vt:lpstr>
      <vt:lpstr>Slayt 34</vt:lpstr>
      <vt:lpstr>ATP</vt:lpstr>
      <vt:lpstr>Hücresel enerjinin,</vt:lpstr>
      <vt:lpstr>Glikolizin ilk reaksiyonlarında;</vt:lpstr>
      <vt:lpstr>Slayt 38</vt:lpstr>
      <vt:lpstr>ANAEROBİK (OKSİJENSİZ) KOŞULLARDA;</vt:lpstr>
      <vt:lpstr>AEROBİK KOŞULLARDA (0ksijenli)</vt:lpstr>
      <vt:lpstr>Slayt 41</vt:lpstr>
      <vt:lpstr>Ökaryotik hücrelerde</vt:lpstr>
      <vt:lpstr>Slayt 43</vt:lpstr>
      <vt:lpstr>PİRUVAT METABOLİZMASINDA</vt:lpstr>
      <vt:lpstr>GLUKOZUN PARÇALANMASI SIRASINDA</vt:lpstr>
      <vt:lpstr> </vt:lpstr>
      <vt:lpstr>Sonuçta; </vt:lpstr>
      <vt:lpstr>Karbohidratların dışında;</vt:lpstr>
      <vt:lpstr>Slayt 49</vt:lpstr>
      <vt:lpstr>Besinler enerji vermek üzere 3 basamakta parçalanırlar</vt:lpstr>
      <vt:lpstr>II. Evre</vt:lpstr>
      <vt:lpstr>III.EVRE</vt:lpstr>
      <vt:lpstr>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HÜCRENİN ENERJİ METABOLİZMASI</dc:title>
  <dc:creator>tek</dc:creator>
  <cp:lastModifiedBy>yeter pc</cp:lastModifiedBy>
  <cp:revision>137</cp:revision>
  <dcterms:created xsi:type="dcterms:W3CDTF">2010-01-06T23:47:03Z</dcterms:created>
  <dcterms:modified xsi:type="dcterms:W3CDTF">2018-03-22T21:29:39Z</dcterms:modified>
</cp:coreProperties>
</file>