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64" r:id="rId3"/>
    <p:sldId id="265" r:id="rId4"/>
    <p:sldId id="266" r:id="rId5"/>
    <p:sldId id="267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12" d="100"/>
          <a:sy n="112" d="100"/>
        </p:scale>
        <p:origin x="-131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interSettings" Target="printerSettings/printerSettings1.bin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Click to edit Master text styles</a:t>
            </a:r>
          </a:p>
          <a:p>
            <a:pPr lvl="1" eaLnBrk="1" latinLnBrk="0" hangingPunct="1"/>
            <a:r>
              <a:rPr lang="tr-TR" smtClean="0"/>
              <a:t>Second level</a:t>
            </a:r>
          </a:p>
          <a:p>
            <a:pPr lvl="2" eaLnBrk="1" latinLnBrk="0" hangingPunct="1"/>
            <a:r>
              <a:rPr lang="tr-TR" smtClean="0"/>
              <a:t>Third level</a:t>
            </a:r>
          </a:p>
          <a:p>
            <a:pPr lvl="3" eaLnBrk="1" latinLnBrk="0" hangingPunct="1"/>
            <a:r>
              <a:rPr lang="tr-TR" smtClean="0"/>
              <a:t>Fourth level</a:t>
            </a:r>
          </a:p>
          <a:p>
            <a:pPr lvl="4" eaLnBrk="1" latinLnBrk="0" hangingPunct="1"/>
            <a:r>
              <a:rPr lang="tr-TR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4AB02A5-4FE5-49D9-9E24-09F23B90C450}" type="datetimeFigureOut">
              <a:rPr lang="en-US" smtClean="0"/>
              <a:t>21.09.19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6294C92D-0306-4E69-9CD3-20855E849650}" type="slidenum">
              <a:rPr kumimoji="0" lang="en-US" smtClean="0"/>
              <a:t>‹#›</a:t>
            </a:fld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Drag picture to placeholder or click icon to add</a:t>
            </a:r>
            <a:endParaRPr kumimoji="0" lang="en-US" dirty="0"/>
          </a:p>
        </p:txBody>
      </p:sp>
      <p:sp>
        <p:nvSpPr>
          <p:cNvPr id="9" name="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00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Click to edit Master text styles</a:t>
            </a:r>
          </a:p>
          <a:p>
            <a:pPr lvl="1" eaLnBrk="1" latinLnBrk="0" hangingPunct="1"/>
            <a:r>
              <a:rPr kumimoji="0" lang="tr-TR" smtClean="0"/>
              <a:t>Second level</a:t>
            </a:r>
          </a:p>
          <a:p>
            <a:pPr lvl="2" eaLnBrk="1" latinLnBrk="0" hangingPunct="1"/>
            <a:r>
              <a:rPr kumimoji="0" lang="tr-TR" smtClean="0"/>
              <a:t>Third level</a:t>
            </a:r>
          </a:p>
          <a:p>
            <a:pPr lvl="3" eaLnBrk="1" latinLnBrk="0" hangingPunct="1"/>
            <a:r>
              <a:rPr kumimoji="0" lang="tr-TR" smtClean="0"/>
              <a:t>Fourth level</a:t>
            </a:r>
          </a:p>
          <a:p>
            <a:pPr lvl="4" eaLnBrk="1" latinLnBrk="0" hangingPunct="1"/>
            <a:r>
              <a:rPr kumimoji="0" lang="tr-TR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pPr algn="r" eaLnBrk="1" latinLnBrk="0" hangingPunct="1"/>
            <a:fld id="{54AB02A5-4FE5-49D9-9E24-09F23B90C450}" type="datetimeFigureOut">
              <a:rPr lang="en-US" smtClean="0"/>
              <a:t>21.09.19</a:t>
            </a:fld>
            <a:endParaRPr lang="en-US" sz="1200">
              <a:solidFill>
                <a:schemeClr val="bg2">
                  <a:shade val="50000"/>
                </a:schemeClr>
              </a:solidFill>
            </a:endParaRP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pPr algn="ctr" eaLnBrk="1" latinLnBrk="0" hangingPunct="1"/>
            <a:fld id="{6294C92D-0306-4E69-9CD3-20855E849650}" type="slidenum">
              <a:rPr kumimoji="0" lang="en-US" smtClean="0"/>
              <a:t>‹#›</a:t>
            </a:fld>
            <a:endParaRPr kumimoji="0" lang="en-US" sz="1200">
              <a:solidFill>
                <a:schemeClr val="bg2">
                  <a:shade val="50000"/>
                </a:schemeClr>
              </a:solidFill>
              <a:effectLst/>
            </a:endParaRPr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4000" dirty="0" smtClean="0">
                <a:solidFill>
                  <a:srgbClr val="660066"/>
                </a:solidFill>
              </a:rPr>
              <a:t>TÜRK DIŞ POLİTİKASI I (</a:t>
            </a:r>
            <a:r>
              <a:rPr lang="en-US" sz="4000" smtClean="0">
                <a:solidFill>
                  <a:srgbClr val="660066"/>
                </a:solidFill>
              </a:rPr>
              <a:t>GÜZ </a:t>
            </a:r>
            <a:r>
              <a:rPr lang="en-US" sz="4000" smtClean="0">
                <a:solidFill>
                  <a:srgbClr val="660066"/>
                </a:solidFill>
              </a:rPr>
              <a:t>2019-2020)</a:t>
            </a:r>
            <a:endParaRPr lang="en-US" sz="4000" dirty="0">
              <a:solidFill>
                <a:srgbClr val="660066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endParaRPr lang="en-US" sz="2400" dirty="0" smtClean="0">
              <a:solidFill>
                <a:srgbClr val="660066"/>
              </a:solidFill>
            </a:endParaRPr>
          </a:p>
          <a:p>
            <a:pPr algn="ctr"/>
            <a:endParaRPr lang="en-US" sz="2400" dirty="0">
              <a:solidFill>
                <a:srgbClr val="660066"/>
              </a:solidFill>
            </a:endParaRPr>
          </a:p>
          <a:p>
            <a:pPr algn="ctr"/>
            <a:r>
              <a:rPr lang="en-US" sz="2400" dirty="0" smtClean="0">
                <a:solidFill>
                  <a:srgbClr val="660066"/>
                </a:solidFill>
              </a:rPr>
              <a:t>13. </a:t>
            </a:r>
            <a:r>
              <a:rPr lang="en-US" sz="2400" dirty="0" err="1">
                <a:solidFill>
                  <a:srgbClr val="660066"/>
                </a:solidFill>
              </a:rPr>
              <a:t>Hafta</a:t>
            </a:r>
            <a:r>
              <a:rPr lang="en-US" sz="2400" dirty="0">
                <a:solidFill>
                  <a:srgbClr val="660066"/>
                </a:solidFill>
              </a:rPr>
              <a:t>: </a:t>
            </a:r>
            <a:r>
              <a:rPr lang="en-US" sz="2400" dirty="0" err="1">
                <a:solidFill>
                  <a:srgbClr val="660066"/>
                </a:solidFill>
              </a:rPr>
              <a:t>Batı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Bloku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Ekseninde</a:t>
            </a:r>
            <a:r>
              <a:rPr lang="en-US" sz="2400" dirty="0">
                <a:solidFill>
                  <a:srgbClr val="660066"/>
                </a:solidFill>
              </a:rPr>
              <a:t> </a:t>
            </a:r>
            <a:r>
              <a:rPr lang="en-US" sz="2400" dirty="0" err="1">
                <a:solidFill>
                  <a:srgbClr val="660066"/>
                </a:solidFill>
              </a:rPr>
              <a:t>Türkiye</a:t>
            </a:r>
            <a:r>
              <a:rPr lang="en-US" sz="2400" dirty="0">
                <a:solidFill>
                  <a:srgbClr val="660066"/>
                </a:solidFill>
              </a:rPr>
              <a:t> 1 (1945-1960</a:t>
            </a:r>
            <a:r>
              <a:rPr lang="en-US" sz="2400">
                <a:solidFill>
                  <a:srgbClr val="660066"/>
                </a:solidFill>
              </a:rPr>
              <a:t>) </a:t>
            </a:r>
            <a:r>
              <a:rPr lang="en-US" sz="2400" smtClean="0">
                <a:solidFill>
                  <a:srgbClr val="660066"/>
                </a:solidFill>
              </a:rPr>
              <a:t>III</a:t>
            </a:r>
            <a:endParaRPr lang="en-US" sz="2400" dirty="0">
              <a:solidFill>
                <a:srgbClr val="660066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3851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 smtClean="0">
                <a:solidFill>
                  <a:srgbClr val="660066"/>
                </a:solidFill>
              </a:rPr>
              <a:t>Yunanistan’la</a:t>
            </a:r>
            <a:r>
              <a:rPr lang="en-US" sz="2800" dirty="0" smtClean="0">
                <a:solidFill>
                  <a:srgbClr val="660066"/>
                </a:solidFill>
              </a:rPr>
              <a:t> </a:t>
            </a:r>
            <a:r>
              <a:rPr lang="en-US" sz="2800" dirty="0" err="1" smtClean="0">
                <a:solidFill>
                  <a:srgbClr val="660066"/>
                </a:solidFill>
              </a:rPr>
              <a:t>İlişkiler</a:t>
            </a:r>
            <a:r>
              <a:rPr lang="en-US" sz="2800" dirty="0" smtClean="0">
                <a:solidFill>
                  <a:srgbClr val="660066"/>
                </a:solidFill>
              </a:rPr>
              <a:t> (1945-1960)</a:t>
            </a:r>
            <a:endParaRPr lang="en-US" sz="2800" dirty="0">
              <a:solidFill>
                <a:srgbClr val="660066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Sonrasında</a:t>
            </a:r>
            <a:r>
              <a:rPr lang="en-US" dirty="0" smtClean="0"/>
              <a:t> </a:t>
            </a:r>
            <a:r>
              <a:rPr lang="en-US" dirty="0" err="1" smtClean="0"/>
              <a:t>Türk-Yunan</a:t>
            </a:r>
            <a:r>
              <a:rPr lang="en-US" dirty="0" smtClean="0"/>
              <a:t> </a:t>
            </a:r>
            <a:r>
              <a:rPr lang="en-US" dirty="0" err="1" smtClean="0"/>
              <a:t>İlişkileri</a:t>
            </a:r>
            <a:r>
              <a:rPr lang="en-US" dirty="0" smtClean="0"/>
              <a:t> (1945-1950)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Türk-Yunan</a:t>
            </a:r>
            <a:r>
              <a:rPr lang="en-US" dirty="0" smtClean="0"/>
              <a:t> </a:t>
            </a:r>
            <a:r>
              <a:rPr lang="en-US" dirty="0" err="1" smtClean="0"/>
              <a:t>ilişkilerinde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yakınlaşmanın</a:t>
            </a:r>
            <a:r>
              <a:rPr lang="en-US" dirty="0" smtClean="0"/>
              <a:t> </a:t>
            </a:r>
            <a:r>
              <a:rPr lang="en-US" dirty="0" err="1" smtClean="0"/>
              <a:t>nedenleri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-1947 Paris </a:t>
            </a:r>
            <a:r>
              <a:rPr lang="en-US" dirty="0" err="1" smtClean="0"/>
              <a:t>Barış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>
              <a:buFont typeface="Wingdings" charset="2"/>
              <a:buChar char="u"/>
            </a:pPr>
            <a:r>
              <a:rPr lang="en-US" dirty="0" err="1" smtClean="0"/>
              <a:t>İlişkilerde</a:t>
            </a:r>
            <a:r>
              <a:rPr lang="en-US" dirty="0" smtClean="0"/>
              <a:t> </a:t>
            </a:r>
            <a:r>
              <a:rPr lang="en-US" dirty="0" err="1" smtClean="0"/>
              <a:t>Dostluk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r>
              <a:rPr lang="en-US" dirty="0" smtClean="0"/>
              <a:t> (1950-1955)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Karşılıklı</a:t>
            </a:r>
            <a:r>
              <a:rPr lang="en-US" dirty="0" smtClean="0"/>
              <a:t> </a:t>
            </a:r>
            <a:r>
              <a:rPr lang="en-US" dirty="0" err="1" smtClean="0"/>
              <a:t>ziyaretler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-Balkan </a:t>
            </a:r>
            <a:r>
              <a:rPr lang="en-US" dirty="0" err="1" smtClean="0"/>
              <a:t>Paktı</a:t>
            </a:r>
            <a:r>
              <a:rPr lang="en-US" dirty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İttifakı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Dostluğun</a:t>
            </a:r>
            <a:r>
              <a:rPr lang="en-US" dirty="0" smtClean="0"/>
              <a:t> </a:t>
            </a:r>
            <a:r>
              <a:rPr lang="en-US" dirty="0" err="1" smtClean="0"/>
              <a:t>azınlıklar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1885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Yunanistan’la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Gölgesinde</a:t>
            </a:r>
            <a:r>
              <a:rPr lang="en-US" dirty="0" smtClean="0"/>
              <a:t> </a:t>
            </a:r>
            <a:r>
              <a:rPr lang="en-US" dirty="0" err="1" smtClean="0"/>
              <a:t>Dostluk</a:t>
            </a:r>
            <a:r>
              <a:rPr lang="en-US" dirty="0" smtClean="0"/>
              <a:t> (1955-1960)</a:t>
            </a:r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Türk-Yunan</a:t>
            </a:r>
            <a:r>
              <a:rPr lang="en-US" dirty="0" smtClean="0"/>
              <a:t> </a:t>
            </a:r>
            <a:r>
              <a:rPr lang="en-US" dirty="0" err="1" smtClean="0"/>
              <a:t>ilişkilerinin</a:t>
            </a:r>
            <a:r>
              <a:rPr lang="en-US" dirty="0" smtClean="0"/>
              <a:t> </a:t>
            </a:r>
            <a:r>
              <a:rPr lang="en-US" dirty="0" err="1" smtClean="0"/>
              <a:t>biçimlenmesinde</a:t>
            </a:r>
            <a:r>
              <a:rPr lang="en-US" dirty="0" smtClean="0"/>
              <a:t> </a:t>
            </a:r>
            <a:r>
              <a:rPr lang="en-US" dirty="0" err="1" smtClean="0"/>
              <a:t>rol</a:t>
            </a:r>
            <a:r>
              <a:rPr lang="en-US" dirty="0" smtClean="0"/>
              <a:t> </a:t>
            </a:r>
            <a:r>
              <a:rPr lang="en-US" dirty="0" err="1" smtClean="0"/>
              <a:t>oynayan</a:t>
            </a:r>
            <a:r>
              <a:rPr lang="en-US" dirty="0" smtClean="0"/>
              <a:t> </a:t>
            </a:r>
            <a:r>
              <a:rPr lang="en-US" dirty="0" err="1" smtClean="0"/>
              <a:t>unsurlar</a:t>
            </a:r>
            <a:r>
              <a:rPr lang="en-US" dirty="0" smtClean="0"/>
              <a:t>: </a:t>
            </a:r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sömürgelerin</a:t>
            </a:r>
            <a:r>
              <a:rPr lang="en-US" dirty="0" smtClean="0"/>
              <a:t> self-</a:t>
            </a:r>
            <a:r>
              <a:rPr lang="en-US" dirty="0" err="1" smtClean="0"/>
              <a:t>determinasyonu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Kıbrıs’ta</a:t>
            </a:r>
            <a:r>
              <a:rPr lang="en-US" dirty="0" smtClean="0"/>
              <a:t> </a:t>
            </a:r>
            <a:r>
              <a:rPr lang="en-US" dirty="0" err="1" smtClean="0"/>
              <a:t>siyasal</a:t>
            </a:r>
            <a:r>
              <a:rPr lang="en-US" dirty="0" smtClean="0"/>
              <a:t> </a:t>
            </a:r>
            <a:r>
              <a:rPr lang="en-US" dirty="0" err="1" smtClean="0"/>
              <a:t>örgütlenmeler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İkinci</a:t>
            </a:r>
            <a:r>
              <a:rPr lang="en-US" dirty="0" smtClean="0"/>
              <a:t> </a:t>
            </a:r>
            <a:r>
              <a:rPr lang="en-US" dirty="0" err="1" smtClean="0"/>
              <a:t>Dünya</a:t>
            </a:r>
            <a:r>
              <a:rPr lang="en-US" dirty="0" smtClean="0"/>
              <a:t> </a:t>
            </a:r>
            <a:r>
              <a:rPr lang="en-US" dirty="0" err="1" smtClean="0"/>
              <a:t>Savaşı</a:t>
            </a:r>
            <a:r>
              <a:rPr lang="en-US" dirty="0" smtClean="0"/>
              <a:t> </a:t>
            </a:r>
            <a:r>
              <a:rPr lang="en-US" dirty="0" err="1" smtClean="0"/>
              <a:t>sonrası</a:t>
            </a:r>
            <a:r>
              <a:rPr lang="en-US" dirty="0" smtClean="0"/>
              <a:t> Enosis </a:t>
            </a:r>
            <a:r>
              <a:rPr lang="en-US" dirty="0" err="1" smtClean="0"/>
              <a:t>talepleri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sorununun</a:t>
            </a:r>
            <a:r>
              <a:rPr lang="en-US" dirty="0" smtClean="0"/>
              <a:t> </a:t>
            </a:r>
            <a:r>
              <a:rPr lang="en-US" dirty="0" err="1" smtClean="0"/>
              <a:t>uluslararasılaşması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Londra</a:t>
            </a:r>
            <a:r>
              <a:rPr lang="en-US" dirty="0" smtClean="0"/>
              <a:t> </a:t>
            </a:r>
            <a:r>
              <a:rPr lang="en-US" dirty="0" err="1" smtClean="0"/>
              <a:t>konferansı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6-7 </a:t>
            </a:r>
            <a:r>
              <a:rPr lang="en-US" dirty="0" err="1" smtClean="0"/>
              <a:t>Eylül</a:t>
            </a:r>
            <a:r>
              <a:rPr lang="en-US" dirty="0" smtClean="0"/>
              <a:t> </a:t>
            </a:r>
            <a:r>
              <a:rPr lang="en-US" dirty="0" err="1" smtClean="0"/>
              <a:t>olayları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-</a:t>
            </a:r>
            <a:r>
              <a:rPr lang="en-US" dirty="0" err="1" smtClean="0"/>
              <a:t>Türkiye’nin</a:t>
            </a:r>
            <a:r>
              <a:rPr lang="en-US" dirty="0" smtClean="0"/>
              <a:t> </a:t>
            </a:r>
            <a:r>
              <a:rPr lang="en-US" dirty="0" err="1" smtClean="0"/>
              <a:t>Taksim</a:t>
            </a:r>
            <a:r>
              <a:rPr lang="en-US" dirty="0" smtClean="0"/>
              <a:t> </a:t>
            </a:r>
            <a:r>
              <a:rPr lang="en-US" dirty="0" err="1" smtClean="0"/>
              <a:t>tezini</a:t>
            </a:r>
            <a:r>
              <a:rPr lang="en-US" dirty="0" smtClean="0"/>
              <a:t> </a:t>
            </a:r>
            <a:r>
              <a:rPr lang="en-US" dirty="0" err="1" smtClean="0"/>
              <a:t>benimsemesi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8074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Yunanistan’la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charset="2"/>
              <a:buChar char="u"/>
            </a:pP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Çözümü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a. Zürich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L</a:t>
            </a:r>
            <a:r>
              <a:rPr lang="en-US" dirty="0" err="1" smtClean="0"/>
              <a:t>ondra</a:t>
            </a:r>
            <a:r>
              <a:rPr lang="en-US" dirty="0" smtClean="0"/>
              <a:t> </a:t>
            </a:r>
            <a:r>
              <a:rPr lang="en-US" dirty="0" err="1" smtClean="0"/>
              <a:t>Konferansları</a:t>
            </a:r>
            <a:r>
              <a:rPr lang="en-US" dirty="0" smtClean="0"/>
              <a:t> (1959)</a:t>
            </a:r>
          </a:p>
          <a:p>
            <a:pPr marL="82296" indent="0">
              <a:buNone/>
            </a:pPr>
            <a:r>
              <a:rPr lang="en-US" dirty="0" err="1" smtClean="0"/>
              <a:t>Zürich’te</a:t>
            </a:r>
            <a:r>
              <a:rPr lang="en-US" dirty="0" smtClean="0"/>
              <a:t> Menderes </a:t>
            </a:r>
            <a:r>
              <a:rPr lang="en-US" dirty="0" err="1" smtClean="0"/>
              <a:t>ve</a:t>
            </a:r>
            <a:r>
              <a:rPr lang="en-US" dirty="0" smtClean="0"/>
              <a:t> Karamanlis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imzalanan</a:t>
            </a:r>
            <a:r>
              <a:rPr lang="en-US" dirty="0" smtClean="0"/>
              <a:t> </a:t>
            </a:r>
            <a:r>
              <a:rPr lang="en-US" dirty="0" err="1" smtClean="0"/>
              <a:t>belgeler</a:t>
            </a:r>
            <a:r>
              <a:rPr lang="en-US" dirty="0" smtClean="0"/>
              <a:t>: </a:t>
            </a:r>
            <a:r>
              <a:rPr lang="en-US" dirty="0" err="1" smtClean="0"/>
              <a:t>i</a:t>
            </a:r>
            <a:r>
              <a:rPr lang="en-US" dirty="0" smtClean="0"/>
              <a:t>. “</a:t>
            </a:r>
            <a:r>
              <a:rPr lang="en-US" dirty="0" err="1" smtClean="0"/>
              <a:t>Centilmenlik</a:t>
            </a:r>
            <a:r>
              <a:rPr lang="en-US" dirty="0" smtClean="0"/>
              <a:t> </a:t>
            </a:r>
            <a:r>
              <a:rPr lang="en-US" dirty="0" err="1" smtClean="0"/>
              <a:t>Anlaşması</a:t>
            </a:r>
            <a:r>
              <a:rPr lang="en-US" dirty="0" smtClean="0"/>
              <a:t>”, ii.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/>
              <a:t>C</a:t>
            </a:r>
            <a:r>
              <a:rPr lang="en-US" dirty="0" err="1" smtClean="0"/>
              <a:t>umhuriyeti’nin</a:t>
            </a:r>
            <a:r>
              <a:rPr lang="en-US" dirty="0" smtClean="0"/>
              <a:t> </a:t>
            </a:r>
            <a:r>
              <a:rPr lang="en-US" dirty="0" err="1" smtClean="0"/>
              <a:t>anayasal</a:t>
            </a:r>
            <a:r>
              <a:rPr lang="en-US" dirty="0" smtClean="0"/>
              <a:t> </a:t>
            </a:r>
            <a:r>
              <a:rPr lang="en-US" dirty="0" err="1" smtClean="0"/>
              <a:t>çerçevesini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koyan</a:t>
            </a:r>
            <a:r>
              <a:rPr lang="en-US" dirty="0" smtClean="0"/>
              <a:t> “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Cumhuriyeti’nin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Yapısına</a:t>
            </a:r>
            <a:r>
              <a:rPr lang="en-US" dirty="0" smtClean="0"/>
              <a:t> </a:t>
            </a:r>
            <a:r>
              <a:rPr lang="en-US" dirty="0" err="1" smtClean="0"/>
              <a:t>İlişkin</a:t>
            </a:r>
            <a:r>
              <a:rPr lang="en-US" dirty="0" smtClean="0"/>
              <a:t> </a:t>
            </a:r>
            <a:r>
              <a:rPr lang="en-US" dirty="0" err="1" smtClean="0"/>
              <a:t>Anlaşma</a:t>
            </a:r>
            <a:r>
              <a:rPr lang="en-US" dirty="0" smtClean="0"/>
              <a:t>”, iii.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Cumhuriyeti</a:t>
            </a:r>
            <a:r>
              <a:rPr lang="en-US" dirty="0" smtClean="0"/>
              <a:t>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Yunanistan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“</a:t>
            </a:r>
            <a:r>
              <a:rPr lang="en-US" dirty="0" err="1" smtClean="0"/>
              <a:t>İttifak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r>
              <a:rPr lang="en-US" dirty="0" smtClean="0"/>
              <a:t>”</a:t>
            </a:r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7722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Yunanistan’la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iv.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/>
              <a:t>C</a:t>
            </a:r>
            <a:r>
              <a:rPr lang="en-US" dirty="0" err="1" smtClean="0"/>
              <a:t>umhuriyeti</a:t>
            </a:r>
            <a:r>
              <a:rPr lang="en-US" dirty="0" smtClean="0"/>
              <a:t>, </a:t>
            </a:r>
            <a:r>
              <a:rPr lang="en-US" dirty="0" err="1" smtClean="0"/>
              <a:t>İngiltere</a:t>
            </a:r>
            <a:r>
              <a:rPr lang="en-US" dirty="0" smtClean="0"/>
              <a:t>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yunanistan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r>
              <a:rPr lang="en-US" dirty="0" smtClean="0"/>
              <a:t> </a:t>
            </a:r>
            <a:r>
              <a:rPr lang="en-US" dirty="0" err="1" smtClean="0"/>
              <a:t>imzalanacak</a:t>
            </a:r>
            <a:r>
              <a:rPr lang="en-US" dirty="0" smtClean="0"/>
              <a:t> “</a:t>
            </a:r>
            <a:r>
              <a:rPr lang="en-US" dirty="0" err="1" smtClean="0"/>
              <a:t>Garanti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ntlaşması</a:t>
            </a:r>
            <a:r>
              <a:rPr lang="en-US" dirty="0" smtClean="0"/>
              <a:t>” </a:t>
            </a:r>
            <a:r>
              <a:rPr lang="en-US" dirty="0" err="1" smtClean="0"/>
              <a:t>parafe</a:t>
            </a:r>
            <a:r>
              <a:rPr lang="en-US" dirty="0" smtClean="0"/>
              <a:t> </a:t>
            </a:r>
            <a:r>
              <a:rPr lang="en-US" dirty="0" err="1" smtClean="0"/>
              <a:t>edildi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endParaRPr lang="en-US" dirty="0"/>
          </a:p>
          <a:p>
            <a:pPr marL="82296" indent="0">
              <a:buNone/>
            </a:pPr>
            <a:r>
              <a:rPr lang="en-US" dirty="0" smtClean="0"/>
              <a:t>b. </a:t>
            </a:r>
            <a:r>
              <a:rPr lang="en-US" dirty="0" err="1" smtClean="0"/>
              <a:t>Londra</a:t>
            </a:r>
            <a:r>
              <a:rPr lang="en-US" dirty="0" smtClean="0"/>
              <a:t> </a:t>
            </a:r>
            <a:r>
              <a:rPr lang="en-US" dirty="0" err="1" smtClean="0"/>
              <a:t>Antlaşmaları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TBMM’nin</a:t>
            </a:r>
            <a:r>
              <a:rPr lang="en-US" dirty="0" smtClean="0"/>
              <a:t> </a:t>
            </a:r>
            <a:r>
              <a:rPr lang="en-US" dirty="0" err="1" smtClean="0"/>
              <a:t>Tutumu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Londra</a:t>
            </a:r>
            <a:r>
              <a:rPr lang="en-US" dirty="0" smtClean="0"/>
              <a:t> </a:t>
            </a:r>
            <a:r>
              <a:rPr lang="en-US" dirty="0" err="1" smtClean="0"/>
              <a:t>Antlaşmaları</a:t>
            </a:r>
            <a:r>
              <a:rPr lang="en-US" dirty="0" smtClean="0"/>
              <a:t>, 19 </a:t>
            </a:r>
            <a:r>
              <a:rPr lang="en-US" dirty="0" err="1" smtClean="0"/>
              <a:t>şubat</a:t>
            </a:r>
            <a:r>
              <a:rPr lang="en-US" dirty="0" smtClean="0"/>
              <a:t> 1959’da </a:t>
            </a:r>
            <a:r>
              <a:rPr lang="en-US" dirty="0" err="1" smtClean="0"/>
              <a:t>Yunan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başbakanları</a:t>
            </a:r>
            <a:r>
              <a:rPr lang="en-US" dirty="0" smtClean="0"/>
              <a:t>, </a:t>
            </a:r>
            <a:r>
              <a:rPr lang="en-US" dirty="0" err="1" smtClean="0"/>
              <a:t>Kıbrıs</a:t>
            </a:r>
            <a:r>
              <a:rPr lang="en-US" dirty="0" smtClean="0"/>
              <a:t> rum </a:t>
            </a:r>
            <a:r>
              <a:rPr lang="en-US" dirty="0" err="1" smtClean="0"/>
              <a:t>toplumu</a:t>
            </a:r>
            <a:r>
              <a:rPr lang="en-US" dirty="0" smtClean="0"/>
              <a:t> </a:t>
            </a:r>
            <a:r>
              <a:rPr lang="en-US" dirty="0" err="1" smtClean="0"/>
              <a:t>adına</a:t>
            </a:r>
            <a:r>
              <a:rPr lang="en-US" dirty="0" smtClean="0"/>
              <a:t> </a:t>
            </a:r>
            <a:r>
              <a:rPr lang="en-US" dirty="0" err="1" smtClean="0"/>
              <a:t>Makarios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Türk</a:t>
            </a:r>
            <a:r>
              <a:rPr lang="en-US" dirty="0" smtClean="0"/>
              <a:t> </a:t>
            </a:r>
            <a:r>
              <a:rPr lang="en-US" dirty="0" err="1" smtClean="0"/>
              <a:t>toplumu</a:t>
            </a:r>
            <a:r>
              <a:rPr lang="en-US" dirty="0" smtClean="0"/>
              <a:t> </a:t>
            </a:r>
            <a:r>
              <a:rPr lang="en-US" dirty="0" err="1" smtClean="0"/>
              <a:t>adına</a:t>
            </a:r>
            <a:r>
              <a:rPr lang="en-US" dirty="0" smtClean="0"/>
              <a:t> </a:t>
            </a:r>
            <a:r>
              <a:rPr lang="en-US" dirty="0" err="1" smtClean="0"/>
              <a:t>Fazıl</a:t>
            </a:r>
            <a:r>
              <a:rPr lang="en-US" dirty="0" smtClean="0"/>
              <a:t> </a:t>
            </a:r>
            <a:r>
              <a:rPr lang="en-US" dirty="0" err="1" smtClean="0"/>
              <a:t>Küçük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imzalanmıştır</a:t>
            </a:r>
            <a:r>
              <a:rPr lang="en-US" dirty="0" smtClean="0"/>
              <a:t>. </a:t>
            </a:r>
            <a:r>
              <a:rPr lang="en-US" dirty="0" err="1" smtClean="0"/>
              <a:t>Şu</a:t>
            </a:r>
            <a:r>
              <a:rPr lang="en-US" dirty="0" smtClean="0"/>
              <a:t> </a:t>
            </a:r>
            <a:r>
              <a:rPr lang="en-US" dirty="0" err="1" smtClean="0"/>
              <a:t>belgelerden</a:t>
            </a:r>
            <a:r>
              <a:rPr lang="en-US" dirty="0" smtClean="0"/>
              <a:t> </a:t>
            </a:r>
            <a:r>
              <a:rPr lang="en-US" dirty="0" err="1" smtClean="0"/>
              <a:t>oluşmaktadır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1062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Yunanistan’la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endParaRPr lang="en-US" dirty="0" smtClean="0"/>
          </a:p>
          <a:p>
            <a:pPr marL="82296" indent="0">
              <a:buNone/>
            </a:pPr>
            <a:r>
              <a:rPr lang="en-US" u="sng" dirty="0" err="1" smtClean="0"/>
              <a:t>i</a:t>
            </a:r>
            <a:r>
              <a:rPr lang="en-US" u="sng" dirty="0" smtClean="0"/>
              <a:t>. </a:t>
            </a:r>
            <a:r>
              <a:rPr lang="en-US" u="sng" dirty="0" err="1" smtClean="0"/>
              <a:t>Kıbrıs</a:t>
            </a:r>
            <a:r>
              <a:rPr lang="en-US" u="sng" dirty="0" smtClean="0"/>
              <a:t> </a:t>
            </a:r>
            <a:r>
              <a:rPr lang="en-US" u="sng" dirty="0" err="1" smtClean="0"/>
              <a:t>Cumhuriyeti’nin</a:t>
            </a:r>
            <a:r>
              <a:rPr lang="en-US" u="sng" dirty="0" smtClean="0"/>
              <a:t> </a:t>
            </a:r>
            <a:r>
              <a:rPr lang="en-US" u="sng" dirty="0" err="1" smtClean="0"/>
              <a:t>Kuruluşuna</a:t>
            </a:r>
            <a:r>
              <a:rPr lang="en-US" u="sng" dirty="0" smtClean="0"/>
              <a:t> </a:t>
            </a:r>
            <a:r>
              <a:rPr lang="en-US" u="sng" dirty="0" err="1" smtClean="0"/>
              <a:t>İlişkin</a:t>
            </a:r>
            <a:r>
              <a:rPr lang="en-US" u="sng" dirty="0" smtClean="0"/>
              <a:t> </a:t>
            </a:r>
            <a:r>
              <a:rPr lang="en-US" u="sng" dirty="0" err="1" smtClean="0"/>
              <a:t>Temel</a:t>
            </a:r>
            <a:r>
              <a:rPr lang="en-US" u="sng" dirty="0" smtClean="0"/>
              <a:t> </a:t>
            </a:r>
            <a:r>
              <a:rPr lang="en-US" u="sng" dirty="0" err="1" smtClean="0"/>
              <a:t>Antlaşma</a:t>
            </a:r>
            <a:endParaRPr lang="en-US" u="sng" dirty="0" smtClean="0"/>
          </a:p>
          <a:p>
            <a:pPr marL="82296" indent="0">
              <a:buNone/>
            </a:pPr>
            <a:r>
              <a:rPr lang="en-US" dirty="0" err="1" smtClean="0"/>
              <a:t>Başkanlık</a:t>
            </a:r>
            <a:r>
              <a:rPr lang="en-US" dirty="0" smtClean="0"/>
              <a:t> </a:t>
            </a:r>
            <a:r>
              <a:rPr lang="en-US" dirty="0" err="1" smtClean="0"/>
              <a:t>rejimiyle</a:t>
            </a:r>
            <a:r>
              <a:rPr lang="en-US" dirty="0" smtClean="0"/>
              <a:t> </a:t>
            </a:r>
            <a:r>
              <a:rPr lang="en-US" dirty="0" err="1" smtClean="0"/>
              <a:t>yönetilen</a:t>
            </a:r>
            <a:r>
              <a:rPr lang="en-US" dirty="0" smtClean="0"/>
              <a:t> </a:t>
            </a:r>
            <a:r>
              <a:rPr lang="en-US" dirty="0" err="1" smtClean="0"/>
              <a:t>bağımsız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cumhuriyet</a:t>
            </a:r>
            <a:r>
              <a:rPr lang="en-US" dirty="0" smtClean="0"/>
              <a:t> </a:t>
            </a:r>
            <a:r>
              <a:rPr lang="en-US" dirty="0" err="1" smtClean="0"/>
              <a:t>olarak</a:t>
            </a:r>
            <a:r>
              <a:rPr lang="en-US" dirty="0" smtClean="0"/>
              <a:t> </a:t>
            </a:r>
            <a:r>
              <a:rPr lang="en-US" dirty="0" err="1" smtClean="0"/>
              <a:t>Kıbrıs’ın</a:t>
            </a:r>
            <a:r>
              <a:rPr lang="en-US" dirty="0" smtClean="0"/>
              <a:t> </a:t>
            </a:r>
            <a:r>
              <a:rPr lang="en-US" dirty="0" err="1" smtClean="0"/>
              <a:t>kurulması</a:t>
            </a:r>
            <a:r>
              <a:rPr lang="en-US" dirty="0" smtClean="0"/>
              <a:t>.</a:t>
            </a:r>
          </a:p>
          <a:p>
            <a:pPr marL="82296" indent="0">
              <a:buNone/>
            </a:pPr>
            <a:r>
              <a:rPr lang="en-US" dirty="0" err="1" smtClean="0"/>
              <a:t>Resmi</a:t>
            </a:r>
            <a:r>
              <a:rPr lang="en-US" dirty="0" smtClean="0"/>
              <a:t> </a:t>
            </a:r>
            <a:r>
              <a:rPr lang="en-US" dirty="0" err="1" smtClean="0"/>
              <a:t>diller</a:t>
            </a:r>
            <a:r>
              <a:rPr lang="en-US" dirty="0" smtClean="0"/>
              <a:t>: </a:t>
            </a:r>
            <a:r>
              <a:rPr lang="en-US" dirty="0" err="1" smtClean="0"/>
              <a:t>Yunanca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Türkçe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Yasama</a:t>
            </a:r>
            <a:r>
              <a:rPr lang="en-US" dirty="0" smtClean="0"/>
              <a:t>, </a:t>
            </a:r>
            <a:r>
              <a:rPr lang="en-US" dirty="0" err="1" smtClean="0"/>
              <a:t>yürütme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yargı</a:t>
            </a:r>
            <a:r>
              <a:rPr lang="en-US" dirty="0" smtClean="0"/>
              <a:t> </a:t>
            </a:r>
            <a:r>
              <a:rPr lang="en-US" dirty="0" err="1" smtClean="0"/>
              <a:t>yetkisine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düzenlemeler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55902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Yunanistan’la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82296" indent="0">
              <a:buNone/>
            </a:pPr>
            <a:r>
              <a:rPr lang="en-US" dirty="0" smtClean="0"/>
              <a:t>ii. </a:t>
            </a:r>
            <a:r>
              <a:rPr lang="en-US" dirty="0" err="1" smtClean="0"/>
              <a:t>Garanti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Cumhuriyeti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ingiltere</a:t>
            </a:r>
            <a:r>
              <a:rPr lang="en-US" dirty="0" smtClean="0"/>
              <a:t>, </a:t>
            </a:r>
            <a:r>
              <a:rPr lang="en-US" dirty="0" err="1" smtClean="0"/>
              <a:t>Türkiye</a:t>
            </a:r>
            <a:r>
              <a:rPr lang="en-US" dirty="0" smtClean="0"/>
              <a:t>, </a:t>
            </a:r>
            <a:r>
              <a:rPr lang="en-US" dirty="0" err="1" smtClean="0"/>
              <a:t>Yunanistan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Enosis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taksimin</a:t>
            </a:r>
            <a:r>
              <a:rPr lang="en-US" dirty="0" smtClean="0"/>
              <a:t> </a:t>
            </a:r>
            <a:r>
              <a:rPr lang="en-US" dirty="0" err="1" smtClean="0"/>
              <a:t>yasaklanması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4. </a:t>
            </a:r>
            <a:r>
              <a:rPr lang="en-US" dirty="0" err="1" smtClean="0"/>
              <a:t>madde</a:t>
            </a:r>
            <a:r>
              <a:rPr lang="en-US" dirty="0" smtClean="0"/>
              <a:t>: “Bu </a:t>
            </a:r>
            <a:r>
              <a:rPr lang="en-US" dirty="0" err="1" smtClean="0"/>
              <a:t>antlaşma</a:t>
            </a:r>
            <a:r>
              <a:rPr lang="en-US" dirty="0" smtClean="0"/>
              <a:t> </a:t>
            </a:r>
            <a:r>
              <a:rPr lang="en-US" dirty="0" err="1" smtClean="0"/>
              <a:t>hükümlerine</a:t>
            </a:r>
            <a:r>
              <a:rPr lang="en-US" dirty="0" smtClean="0"/>
              <a:t> </a:t>
            </a:r>
            <a:r>
              <a:rPr lang="en-US" dirty="0" err="1" smtClean="0"/>
              <a:t>uygun</a:t>
            </a:r>
            <a:r>
              <a:rPr lang="en-US" dirty="0" smtClean="0"/>
              <a:t> </a:t>
            </a:r>
            <a:r>
              <a:rPr lang="en-US" dirty="0" err="1" smtClean="0"/>
              <a:t>davranılmaması</a:t>
            </a:r>
            <a:r>
              <a:rPr lang="en-US" dirty="0" smtClean="0"/>
              <a:t> </a:t>
            </a:r>
            <a:r>
              <a:rPr lang="en-US" dirty="0" err="1" smtClean="0"/>
              <a:t>durumunda</a:t>
            </a:r>
            <a:r>
              <a:rPr lang="en-US" dirty="0" smtClean="0"/>
              <a:t>, </a:t>
            </a:r>
            <a:r>
              <a:rPr lang="en-US" dirty="0" err="1" smtClean="0"/>
              <a:t>Yunanistan</a:t>
            </a:r>
            <a:r>
              <a:rPr lang="en-US" dirty="0" smtClean="0"/>
              <a:t>, </a:t>
            </a:r>
            <a:r>
              <a:rPr lang="en-US" dirty="0" err="1" smtClean="0"/>
              <a:t>Türkiye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İngiltere,bu</a:t>
            </a:r>
            <a:r>
              <a:rPr lang="en-US" dirty="0" smtClean="0"/>
              <a:t> </a:t>
            </a:r>
            <a:r>
              <a:rPr lang="en-US" dirty="0" err="1" smtClean="0"/>
              <a:t>hükümlere</a:t>
            </a:r>
            <a:r>
              <a:rPr lang="en-US" dirty="0" smtClean="0"/>
              <a:t> </a:t>
            </a:r>
            <a:r>
              <a:rPr lang="en-US" dirty="0" err="1" smtClean="0"/>
              <a:t>uyulmasını</a:t>
            </a:r>
            <a:r>
              <a:rPr lang="en-US" dirty="0" smtClean="0"/>
              <a:t> </a:t>
            </a:r>
            <a:r>
              <a:rPr lang="en-US" dirty="0" err="1" smtClean="0"/>
              <a:t>sağlamak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gereken</a:t>
            </a:r>
            <a:r>
              <a:rPr lang="en-US" dirty="0" smtClean="0"/>
              <a:t> </a:t>
            </a:r>
            <a:r>
              <a:rPr lang="en-US" dirty="0" err="1" smtClean="0"/>
              <a:t>girişimler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önlemlere</a:t>
            </a:r>
            <a:r>
              <a:rPr lang="en-US" dirty="0" smtClean="0"/>
              <a:t> </a:t>
            </a:r>
            <a:r>
              <a:rPr lang="en-US" dirty="0" err="1" smtClean="0"/>
              <a:t>ilişkin</a:t>
            </a:r>
            <a:r>
              <a:rPr lang="en-US" dirty="0" smtClean="0"/>
              <a:t> </a:t>
            </a:r>
            <a:r>
              <a:rPr lang="en-US" dirty="0" err="1" smtClean="0"/>
              <a:t>birbirlerine</a:t>
            </a:r>
            <a:r>
              <a:rPr lang="en-US" dirty="0" smtClean="0"/>
              <a:t> </a:t>
            </a:r>
            <a:r>
              <a:rPr lang="en-US" dirty="0" err="1" smtClean="0"/>
              <a:t>danışmayı</a:t>
            </a:r>
            <a:r>
              <a:rPr lang="en-US" dirty="0" smtClean="0"/>
              <a:t> </a:t>
            </a:r>
            <a:r>
              <a:rPr lang="en-US" dirty="0" err="1" smtClean="0"/>
              <a:t>yükümlenirler</a:t>
            </a:r>
            <a:r>
              <a:rPr lang="en-US" dirty="0" smtClean="0"/>
              <a:t>.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anlaşarak</a:t>
            </a:r>
            <a:r>
              <a:rPr lang="en-US" dirty="0" smtClean="0"/>
              <a:t> </a:t>
            </a:r>
            <a:r>
              <a:rPr lang="en-US" dirty="0" err="1" smtClean="0"/>
              <a:t>davranmak</a:t>
            </a:r>
            <a:r>
              <a:rPr lang="en-US" dirty="0" smtClean="0"/>
              <a:t> </a:t>
            </a:r>
            <a:r>
              <a:rPr lang="en-US" dirty="0" err="1" smtClean="0"/>
              <a:t>mümkün</a:t>
            </a:r>
            <a:r>
              <a:rPr lang="en-US" dirty="0" smtClean="0"/>
              <a:t> </a:t>
            </a:r>
            <a:r>
              <a:rPr lang="en-US" dirty="0" err="1" smtClean="0"/>
              <a:t>olmadığı</a:t>
            </a:r>
            <a:r>
              <a:rPr lang="en-US" dirty="0" smtClean="0"/>
              <a:t> </a:t>
            </a:r>
            <a:r>
              <a:rPr lang="en-US" dirty="0" err="1" smtClean="0"/>
              <a:t>takdirde</a:t>
            </a:r>
            <a:r>
              <a:rPr lang="en-US" dirty="0" smtClean="0"/>
              <a:t>, </a:t>
            </a:r>
            <a:r>
              <a:rPr lang="en-US" dirty="0" err="1" smtClean="0"/>
              <a:t>garanti</a:t>
            </a:r>
            <a:r>
              <a:rPr lang="en-US" dirty="0" smtClean="0"/>
              <a:t> </a:t>
            </a:r>
            <a:r>
              <a:rPr lang="en-US" dirty="0" err="1" smtClean="0"/>
              <a:t>veren</a:t>
            </a:r>
            <a:r>
              <a:rPr lang="en-US" dirty="0" smtClean="0"/>
              <a:t> </a:t>
            </a:r>
            <a:r>
              <a:rPr lang="en-US" dirty="0" err="1" smtClean="0"/>
              <a:t>üç</a:t>
            </a:r>
            <a:r>
              <a:rPr lang="en-US" dirty="0" smtClean="0"/>
              <a:t> </a:t>
            </a:r>
            <a:r>
              <a:rPr lang="en-US" dirty="0" err="1" smtClean="0"/>
              <a:t>devletten</a:t>
            </a:r>
            <a:r>
              <a:rPr lang="en-US" dirty="0" smtClean="0"/>
              <a:t> </a:t>
            </a:r>
            <a:r>
              <a:rPr lang="en-US" dirty="0" err="1" smtClean="0"/>
              <a:t>herbiri</a:t>
            </a:r>
            <a:r>
              <a:rPr lang="en-US" dirty="0" smtClean="0"/>
              <a:t>, </a:t>
            </a:r>
            <a:r>
              <a:rPr lang="en-US" dirty="0" err="1" smtClean="0"/>
              <a:t>sadece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antlaşma</a:t>
            </a:r>
            <a:r>
              <a:rPr lang="en-US" dirty="0" smtClean="0"/>
              <a:t> </a:t>
            </a:r>
            <a:r>
              <a:rPr lang="en-US" dirty="0" err="1" smtClean="0"/>
              <a:t>ile</a:t>
            </a:r>
            <a:r>
              <a:rPr lang="en-US" dirty="0" smtClean="0"/>
              <a:t> </a:t>
            </a:r>
            <a:r>
              <a:rPr lang="en-US" dirty="0" err="1" smtClean="0"/>
              <a:t>oluşturulan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r>
              <a:rPr lang="en-US" dirty="0" smtClean="0"/>
              <a:t> </a:t>
            </a:r>
            <a:r>
              <a:rPr lang="en-US" dirty="0" err="1" smtClean="0"/>
              <a:t>yeniden</a:t>
            </a:r>
            <a:r>
              <a:rPr lang="en-US" dirty="0" smtClean="0"/>
              <a:t> </a:t>
            </a:r>
            <a:r>
              <a:rPr lang="en-US" dirty="0" err="1" smtClean="0"/>
              <a:t>kurmak</a:t>
            </a:r>
            <a:r>
              <a:rPr lang="en-US" dirty="0" smtClean="0"/>
              <a:t> </a:t>
            </a:r>
            <a:r>
              <a:rPr lang="en-US" dirty="0" err="1" smtClean="0"/>
              <a:t>amacıyla</a:t>
            </a:r>
            <a:r>
              <a:rPr lang="en-US" dirty="0" smtClean="0"/>
              <a:t> </a:t>
            </a:r>
            <a:r>
              <a:rPr lang="en-US" dirty="0" err="1" smtClean="0"/>
              <a:t>harekete</a:t>
            </a:r>
            <a:r>
              <a:rPr lang="en-US" dirty="0" smtClean="0"/>
              <a:t> </a:t>
            </a:r>
            <a:r>
              <a:rPr lang="en-US" dirty="0" err="1" smtClean="0"/>
              <a:t>geçmek</a:t>
            </a:r>
            <a:r>
              <a:rPr lang="en-US" dirty="0" smtClean="0"/>
              <a:t> </a:t>
            </a:r>
            <a:r>
              <a:rPr lang="en-US" dirty="0" err="1" smtClean="0"/>
              <a:t>hakkını</a:t>
            </a:r>
            <a:r>
              <a:rPr lang="en-US" dirty="0" smtClean="0"/>
              <a:t> </a:t>
            </a:r>
            <a:r>
              <a:rPr lang="en-US" dirty="0" err="1" smtClean="0"/>
              <a:t>saklı</a:t>
            </a:r>
            <a:r>
              <a:rPr lang="en-US" dirty="0" smtClean="0"/>
              <a:t> </a:t>
            </a:r>
            <a:r>
              <a:rPr lang="en-US" dirty="0" err="1" smtClean="0"/>
              <a:t>tutarlar</a:t>
            </a:r>
            <a:r>
              <a:rPr lang="en-US" dirty="0" smtClean="0"/>
              <a:t>.” Bu </a:t>
            </a:r>
            <a:r>
              <a:rPr lang="en-US" dirty="0" err="1" smtClean="0"/>
              <a:t>madde</a:t>
            </a:r>
            <a:r>
              <a:rPr lang="en-US" dirty="0" smtClean="0"/>
              <a:t>, 1974 </a:t>
            </a:r>
            <a:r>
              <a:rPr lang="en-US" dirty="0" err="1" smtClean="0"/>
              <a:t>harekatına</a:t>
            </a:r>
            <a:r>
              <a:rPr lang="en-US" dirty="0" smtClean="0"/>
              <a:t> </a:t>
            </a:r>
            <a:r>
              <a:rPr lang="en-US" dirty="0" err="1" smtClean="0"/>
              <a:t>hukuksal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oluşturacaktır</a:t>
            </a:r>
            <a:r>
              <a:rPr lang="en-US" dirty="0" smtClean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6906927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2800" dirty="0" err="1">
                <a:solidFill>
                  <a:srgbClr val="660066"/>
                </a:solidFill>
              </a:rPr>
              <a:t>Yunanistan’la</a:t>
            </a:r>
            <a:r>
              <a:rPr lang="en-US" sz="2800" dirty="0">
                <a:solidFill>
                  <a:srgbClr val="660066"/>
                </a:solidFill>
              </a:rPr>
              <a:t> </a:t>
            </a:r>
            <a:r>
              <a:rPr lang="en-US" sz="2800" dirty="0" err="1">
                <a:solidFill>
                  <a:srgbClr val="660066"/>
                </a:solidFill>
              </a:rPr>
              <a:t>İlişkiler</a:t>
            </a:r>
            <a:r>
              <a:rPr lang="en-US" sz="2800" dirty="0">
                <a:solidFill>
                  <a:srgbClr val="660066"/>
                </a:solidFill>
              </a:rPr>
              <a:t> (1945-1960)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82296" indent="0">
              <a:buNone/>
            </a:pPr>
            <a:r>
              <a:rPr lang="en-US" dirty="0" smtClean="0"/>
              <a:t>iii. </a:t>
            </a:r>
            <a:r>
              <a:rPr lang="en-US" dirty="0" err="1" smtClean="0"/>
              <a:t>İttifak</a:t>
            </a:r>
            <a:r>
              <a:rPr lang="en-US" dirty="0" smtClean="0"/>
              <a:t> </a:t>
            </a:r>
            <a:r>
              <a:rPr lang="en-US" dirty="0" err="1" smtClean="0"/>
              <a:t>Antlaşması</a:t>
            </a:r>
            <a:endParaRPr lang="en-US" dirty="0" smtClean="0"/>
          </a:p>
          <a:p>
            <a:pPr marL="82296" indent="0">
              <a:buNone/>
            </a:pPr>
            <a:r>
              <a:rPr lang="en-US" dirty="0" err="1" smtClean="0"/>
              <a:t>Kıbrıs</a:t>
            </a:r>
            <a:r>
              <a:rPr lang="en-US" dirty="0" smtClean="0"/>
              <a:t> </a:t>
            </a:r>
            <a:r>
              <a:rPr lang="en-US" dirty="0" err="1" smtClean="0"/>
              <a:t>Cumhuriyeti</a:t>
            </a:r>
            <a:r>
              <a:rPr lang="en-US" dirty="0" smtClean="0"/>
              <a:t>, </a:t>
            </a:r>
            <a:r>
              <a:rPr lang="en-US" dirty="0" err="1"/>
              <a:t>T</a:t>
            </a:r>
            <a:r>
              <a:rPr lang="en-US" dirty="0" err="1" smtClean="0"/>
              <a:t>ürkiye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Yunanistan</a:t>
            </a:r>
            <a:r>
              <a:rPr lang="en-US" dirty="0" smtClean="0"/>
              <a:t> </a:t>
            </a:r>
            <a:r>
              <a:rPr lang="en-US" dirty="0" err="1" smtClean="0"/>
              <a:t>arasında</a:t>
            </a:r>
            <a:endParaRPr lang="en-US" dirty="0" smtClean="0"/>
          </a:p>
          <a:p>
            <a:pPr marL="82296" indent="0">
              <a:buNone/>
            </a:pPr>
            <a:r>
              <a:rPr lang="en-US" dirty="0" smtClean="0"/>
              <a:t>1. </a:t>
            </a:r>
            <a:r>
              <a:rPr lang="en-US" dirty="0" err="1" smtClean="0"/>
              <a:t>madde</a:t>
            </a:r>
            <a:r>
              <a:rPr lang="en-US" dirty="0" smtClean="0"/>
              <a:t>: “</a:t>
            </a:r>
            <a:r>
              <a:rPr lang="en-US" dirty="0" err="1" smtClean="0"/>
              <a:t>Taraflar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savunmaları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işbirliği</a:t>
            </a:r>
            <a:r>
              <a:rPr lang="en-US" dirty="0" smtClean="0"/>
              <a:t> </a:t>
            </a:r>
            <a:r>
              <a:rPr lang="en-US" dirty="0" err="1" smtClean="0"/>
              <a:t>yapmayı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bu</a:t>
            </a:r>
            <a:r>
              <a:rPr lang="en-US" dirty="0" smtClean="0"/>
              <a:t> </a:t>
            </a:r>
            <a:r>
              <a:rPr lang="en-US" dirty="0" err="1" smtClean="0"/>
              <a:t>savunma</a:t>
            </a:r>
            <a:r>
              <a:rPr lang="en-US" dirty="0" smtClean="0"/>
              <a:t> </a:t>
            </a:r>
            <a:r>
              <a:rPr lang="en-US" dirty="0" err="1" smtClean="0"/>
              <a:t>dolayısıyla</a:t>
            </a:r>
            <a:r>
              <a:rPr lang="en-US" dirty="0" smtClean="0"/>
              <a:t> </a:t>
            </a:r>
            <a:r>
              <a:rPr lang="en-US" dirty="0" err="1" smtClean="0"/>
              <a:t>çıkan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r>
              <a:rPr lang="en-US" dirty="0" smtClean="0"/>
              <a:t> </a:t>
            </a:r>
            <a:r>
              <a:rPr lang="en-US" dirty="0" err="1" smtClean="0"/>
              <a:t>hakkında</a:t>
            </a:r>
            <a:r>
              <a:rPr lang="en-US" dirty="0" smtClean="0"/>
              <a:t> </a:t>
            </a:r>
            <a:r>
              <a:rPr lang="en-US" dirty="0" err="1" smtClean="0"/>
              <a:t>birbirlerine</a:t>
            </a:r>
            <a:r>
              <a:rPr lang="en-US" dirty="0" smtClean="0"/>
              <a:t> </a:t>
            </a:r>
            <a:r>
              <a:rPr lang="en-US" dirty="0" err="1" smtClean="0"/>
              <a:t>danışmayı</a:t>
            </a:r>
            <a:r>
              <a:rPr lang="en-US" dirty="0" smtClean="0"/>
              <a:t> </a:t>
            </a:r>
            <a:r>
              <a:rPr lang="en-US" dirty="0" err="1" smtClean="0"/>
              <a:t>yükümlenirler</a:t>
            </a:r>
            <a:r>
              <a:rPr lang="en-US" dirty="0" smtClean="0"/>
              <a:t>.”</a:t>
            </a:r>
          </a:p>
          <a:p>
            <a:pPr marL="82296" indent="0">
              <a:buNone/>
            </a:pPr>
            <a:r>
              <a:rPr lang="en-US" dirty="0" smtClean="0"/>
              <a:t>iv. 17 </a:t>
            </a:r>
            <a:r>
              <a:rPr lang="en-US" dirty="0" err="1" smtClean="0"/>
              <a:t>Şubat</a:t>
            </a:r>
            <a:r>
              <a:rPr lang="en-US" dirty="0" smtClean="0"/>
              <a:t> 1959 </a:t>
            </a:r>
            <a:r>
              <a:rPr lang="en-US" dirty="0" err="1" smtClean="0"/>
              <a:t>tarihli</a:t>
            </a:r>
            <a:r>
              <a:rPr lang="en-US" dirty="0" smtClean="0"/>
              <a:t> </a:t>
            </a:r>
            <a:r>
              <a:rPr lang="en-US" dirty="0" err="1"/>
              <a:t>İ</a:t>
            </a:r>
            <a:r>
              <a:rPr lang="en-US" dirty="0" err="1" smtClean="0"/>
              <a:t>ngiliz</a:t>
            </a:r>
            <a:r>
              <a:rPr lang="en-US" dirty="0" smtClean="0"/>
              <a:t> </a:t>
            </a:r>
            <a:r>
              <a:rPr lang="en-US" dirty="0" err="1" smtClean="0"/>
              <a:t>Hükümet</a:t>
            </a:r>
            <a:r>
              <a:rPr lang="en-US" dirty="0" smtClean="0"/>
              <a:t> </a:t>
            </a:r>
            <a:r>
              <a:rPr lang="en-US" dirty="0" err="1" smtClean="0"/>
              <a:t>Bildirisi</a:t>
            </a:r>
            <a:r>
              <a:rPr lang="en-US" dirty="0" smtClean="0"/>
              <a:t>: </a:t>
            </a:r>
            <a:r>
              <a:rPr lang="en-US" dirty="0" err="1" smtClean="0"/>
              <a:t>İngiltere’nin</a:t>
            </a:r>
            <a:r>
              <a:rPr lang="en-US" dirty="0" smtClean="0"/>
              <a:t> </a:t>
            </a:r>
            <a:r>
              <a:rPr lang="en-US" dirty="0" err="1" smtClean="0"/>
              <a:t>Ada’da</a:t>
            </a:r>
            <a:r>
              <a:rPr lang="en-US" dirty="0" smtClean="0"/>
              <a:t> </a:t>
            </a:r>
            <a:r>
              <a:rPr lang="en-US" dirty="0" err="1" smtClean="0"/>
              <a:t>kazandığı</a:t>
            </a:r>
            <a:r>
              <a:rPr lang="en-US" dirty="0" smtClean="0"/>
              <a:t> </a:t>
            </a:r>
            <a:r>
              <a:rPr lang="en-US" dirty="0" err="1" smtClean="0"/>
              <a:t>imtiyazlar</a:t>
            </a:r>
            <a:r>
              <a:rPr lang="en-US" smtClean="0"/>
              <a:t>.</a:t>
            </a:r>
            <a:endParaRPr lang="en-US" dirty="0" smtClean="0"/>
          </a:p>
          <a:p>
            <a:pPr marL="82296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080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ＭＳ ゴシック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Solstice.thmx</Template>
  <TotalTime>369</TotalTime>
  <Words>467</Words>
  <Application>Microsoft Macintosh PowerPoint</Application>
  <PresentationFormat>On-screen Show (4:3)</PresentationFormat>
  <Paragraphs>46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Solstice</vt:lpstr>
      <vt:lpstr>TÜRK DIŞ POLİTİKASI I (GÜZ 2019-2020)</vt:lpstr>
      <vt:lpstr>Yunanistan’la İlişkiler (1945-1960)</vt:lpstr>
      <vt:lpstr>Yunanistan’la İlişkiler (1945-1960)</vt:lpstr>
      <vt:lpstr>Yunanistan’la İlişkiler (1945-1960)</vt:lpstr>
      <vt:lpstr>Yunanistan’la İlişkiler (1945-1960)</vt:lpstr>
      <vt:lpstr>Yunanistan’la İlişkiler (1945-1960)</vt:lpstr>
      <vt:lpstr>Yunanistan’la İlişkiler (1945-1960)</vt:lpstr>
      <vt:lpstr>Yunanistan’la İlişkiler (1945-1960)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 DIŞ POLİTİKASI (Güz 2018)</dc:title>
  <dc:creator>Ozge</dc:creator>
  <cp:lastModifiedBy>Ozge</cp:lastModifiedBy>
  <cp:revision>48</cp:revision>
  <dcterms:created xsi:type="dcterms:W3CDTF">2019-01-06T15:26:19Z</dcterms:created>
  <dcterms:modified xsi:type="dcterms:W3CDTF">2019-09-21T09:41:45Z</dcterms:modified>
</cp:coreProperties>
</file>