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smtClean="0">
                <a:solidFill>
                  <a:srgbClr val="660066"/>
                </a:solidFill>
              </a:rPr>
              <a:t>GÜZ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400" dirty="0" smtClean="0">
              <a:solidFill>
                <a:srgbClr val="660066"/>
              </a:solidFill>
            </a:endParaRPr>
          </a:p>
          <a:p>
            <a:pPr algn="ctr"/>
            <a:endParaRPr lang="en-US" sz="2400" dirty="0">
              <a:solidFill>
                <a:srgbClr val="660066"/>
              </a:solidFill>
            </a:endParaRPr>
          </a:p>
          <a:p>
            <a:pPr algn="ctr"/>
            <a:r>
              <a:rPr lang="en-US" sz="2400" dirty="0" smtClean="0">
                <a:solidFill>
                  <a:srgbClr val="660066"/>
                </a:solidFill>
              </a:rPr>
              <a:t>13. </a:t>
            </a:r>
            <a:r>
              <a:rPr lang="en-US" sz="2400" dirty="0" err="1">
                <a:solidFill>
                  <a:srgbClr val="660066"/>
                </a:solidFill>
              </a:rPr>
              <a:t>Hafta</a:t>
            </a:r>
            <a:r>
              <a:rPr lang="en-US" sz="2400" dirty="0">
                <a:solidFill>
                  <a:srgbClr val="660066"/>
                </a:solidFill>
              </a:rPr>
              <a:t>: </a:t>
            </a:r>
            <a:r>
              <a:rPr lang="en-US" sz="2400" dirty="0" err="1">
                <a:solidFill>
                  <a:srgbClr val="660066"/>
                </a:solidFill>
              </a:rPr>
              <a:t>Batı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Bloku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Ekseninde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Türkiye</a:t>
            </a:r>
            <a:r>
              <a:rPr lang="en-US" sz="2400" dirty="0">
                <a:solidFill>
                  <a:srgbClr val="660066"/>
                </a:solidFill>
              </a:rPr>
              <a:t> 1 (1945-1960</a:t>
            </a:r>
            <a:r>
              <a:rPr lang="en-US" sz="2400">
                <a:solidFill>
                  <a:srgbClr val="660066"/>
                </a:solidFill>
              </a:rPr>
              <a:t>) </a:t>
            </a:r>
            <a:r>
              <a:rPr lang="en-US" sz="2400" smtClean="0">
                <a:solidFill>
                  <a:srgbClr val="660066"/>
                </a:solidFill>
              </a:rPr>
              <a:t>III</a:t>
            </a:r>
            <a:endParaRPr lang="en-US" sz="2400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8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(1945-1960)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(1945-1950)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yakınlaşmanın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-1947 Paris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(1950-1955)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ziyaretler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-Balkan </a:t>
            </a:r>
            <a:r>
              <a:rPr lang="en-US" dirty="0" err="1" smtClean="0"/>
              <a:t>Paktı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İttifakı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Dostluğun</a:t>
            </a:r>
            <a:r>
              <a:rPr lang="en-US" dirty="0" smtClean="0"/>
              <a:t> </a:t>
            </a:r>
            <a:r>
              <a:rPr lang="en-US" dirty="0" err="1" smtClean="0"/>
              <a:t>azınlıklar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88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Gölgesinde</a:t>
            </a:r>
            <a:r>
              <a:rPr lang="en-US" dirty="0" smtClean="0"/>
              <a:t> </a:t>
            </a:r>
            <a:r>
              <a:rPr lang="en-US" dirty="0" err="1" smtClean="0"/>
              <a:t>Dostluk</a:t>
            </a:r>
            <a:r>
              <a:rPr lang="en-US" dirty="0" smtClean="0"/>
              <a:t> (1955-1960)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biçimlenmesinde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oynayan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: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sömürgelerin</a:t>
            </a:r>
            <a:r>
              <a:rPr lang="en-US" dirty="0" smtClean="0"/>
              <a:t> self-</a:t>
            </a:r>
            <a:r>
              <a:rPr lang="en-US" dirty="0" err="1" smtClean="0"/>
              <a:t>determinasyonu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Kıbrıs’ta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örgütlenmeler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Enosis </a:t>
            </a:r>
            <a:r>
              <a:rPr lang="en-US" dirty="0" err="1" smtClean="0"/>
              <a:t>talepleri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uluslararasılaşması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6-7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Taksim</a:t>
            </a:r>
            <a:r>
              <a:rPr lang="en-US" dirty="0" smtClean="0"/>
              <a:t> </a:t>
            </a:r>
            <a:r>
              <a:rPr lang="en-US" dirty="0" err="1" smtClean="0"/>
              <a:t>tezini</a:t>
            </a:r>
            <a:r>
              <a:rPr lang="en-US" dirty="0" smtClean="0"/>
              <a:t> </a:t>
            </a:r>
            <a:r>
              <a:rPr lang="en-US" dirty="0" err="1" smtClean="0"/>
              <a:t>benimsemesi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Çözümü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Zürich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ondra</a:t>
            </a:r>
            <a:r>
              <a:rPr lang="en-US" dirty="0" smtClean="0"/>
              <a:t> </a:t>
            </a:r>
            <a:r>
              <a:rPr lang="en-US" dirty="0" err="1" smtClean="0"/>
              <a:t>Konferansları</a:t>
            </a:r>
            <a:r>
              <a:rPr lang="en-US" dirty="0" smtClean="0"/>
              <a:t> (1959)</a:t>
            </a:r>
          </a:p>
          <a:p>
            <a:pPr marL="82296" indent="0">
              <a:buNone/>
            </a:pPr>
            <a:r>
              <a:rPr lang="en-US" dirty="0" err="1" smtClean="0"/>
              <a:t>Zürich’te</a:t>
            </a:r>
            <a:r>
              <a:rPr lang="en-US" dirty="0" smtClean="0"/>
              <a:t> Menderes </a:t>
            </a:r>
            <a:r>
              <a:rPr lang="en-US" dirty="0" err="1" smtClean="0"/>
              <a:t>ve</a:t>
            </a:r>
            <a:r>
              <a:rPr lang="en-US" dirty="0" smtClean="0"/>
              <a:t> Karamanlis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imzalanan</a:t>
            </a:r>
            <a:r>
              <a:rPr lang="en-US" dirty="0" smtClean="0"/>
              <a:t> </a:t>
            </a:r>
            <a:r>
              <a:rPr lang="en-US" dirty="0" err="1" smtClean="0"/>
              <a:t>belgeler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. “</a:t>
            </a:r>
            <a:r>
              <a:rPr lang="en-US" dirty="0" err="1" smtClean="0"/>
              <a:t>Centilmenlik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”, ii.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umhuriyeti’nin</a:t>
            </a:r>
            <a:r>
              <a:rPr lang="en-US" dirty="0" smtClean="0"/>
              <a:t> </a:t>
            </a:r>
            <a:r>
              <a:rPr lang="en-US" dirty="0" err="1" smtClean="0"/>
              <a:t>anayasal</a:t>
            </a:r>
            <a:r>
              <a:rPr lang="en-US" dirty="0" smtClean="0"/>
              <a:t> </a:t>
            </a:r>
            <a:r>
              <a:rPr lang="en-US" dirty="0" err="1" smtClean="0"/>
              <a:t>çerçevesini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koyan</a:t>
            </a:r>
            <a:r>
              <a:rPr lang="en-US" dirty="0" smtClean="0"/>
              <a:t> “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Cumhuriyeti’nin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Yapısına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”, iii.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Yunanistan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“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iv.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umhuriyeti</a:t>
            </a:r>
            <a:r>
              <a:rPr lang="en-US" dirty="0" smtClean="0"/>
              <a:t>, </a:t>
            </a:r>
            <a:r>
              <a:rPr lang="en-US" dirty="0" err="1" smtClean="0"/>
              <a:t>İngiltere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yunanistan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imzalanacak</a:t>
            </a:r>
            <a:r>
              <a:rPr lang="en-US" dirty="0" smtClean="0"/>
              <a:t> “</a:t>
            </a:r>
            <a:r>
              <a:rPr lang="en-US" dirty="0" err="1" smtClean="0"/>
              <a:t>Garanti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ntlaşması</a:t>
            </a:r>
            <a:r>
              <a:rPr lang="en-US" dirty="0" smtClean="0"/>
              <a:t>” </a:t>
            </a:r>
            <a:r>
              <a:rPr lang="en-US" dirty="0" err="1" smtClean="0"/>
              <a:t>parafe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Antlaşmaları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TBMM’nin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Antlaşmaları</a:t>
            </a:r>
            <a:r>
              <a:rPr lang="en-US" dirty="0" smtClean="0"/>
              <a:t>, 19 </a:t>
            </a:r>
            <a:r>
              <a:rPr lang="en-US" dirty="0" err="1" smtClean="0"/>
              <a:t>şubat</a:t>
            </a:r>
            <a:r>
              <a:rPr lang="en-US" dirty="0" smtClean="0"/>
              <a:t> 1959’da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başbakanları</a:t>
            </a:r>
            <a:r>
              <a:rPr lang="en-US" dirty="0" smtClean="0"/>
              <a:t>, </a:t>
            </a:r>
            <a:r>
              <a:rPr lang="en-US" dirty="0" err="1" smtClean="0"/>
              <a:t>Kıbrıs</a:t>
            </a:r>
            <a:r>
              <a:rPr lang="en-US" dirty="0" smtClean="0"/>
              <a:t> rum </a:t>
            </a:r>
            <a:r>
              <a:rPr lang="en-US" dirty="0" err="1" smtClean="0"/>
              <a:t>toplumu</a:t>
            </a:r>
            <a:r>
              <a:rPr lang="en-US" dirty="0" smtClean="0"/>
              <a:t>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Makarios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r>
              <a:rPr lang="en-US" dirty="0" smtClean="0"/>
              <a:t>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Fazıl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imzalanmıştır</a:t>
            </a:r>
            <a:r>
              <a:rPr lang="en-US" dirty="0" smtClean="0"/>
              <a:t>.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belgelerden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0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u="sng" dirty="0" err="1" smtClean="0"/>
              <a:t>i</a:t>
            </a:r>
            <a:r>
              <a:rPr lang="en-US" u="sng" dirty="0" smtClean="0"/>
              <a:t>. </a:t>
            </a:r>
            <a:r>
              <a:rPr lang="en-US" u="sng" dirty="0" err="1" smtClean="0"/>
              <a:t>Kıbrıs</a:t>
            </a:r>
            <a:r>
              <a:rPr lang="en-US" u="sng" dirty="0" smtClean="0"/>
              <a:t> </a:t>
            </a:r>
            <a:r>
              <a:rPr lang="en-US" u="sng" dirty="0" err="1" smtClean="0"/>
              <a:t>Cumhuriyeti’nin</a:t>
            </a:r>
            <a:r>
              <a:rPr lang="en-US" u="sng" dirty="0" smtClean="0"/>
              <a:t> </a:t>
            </a:r>
            <a:r>
              <a:rPr lang="en-US" u="sng" dirty="0" err="1" smtClean="0"/>
              <a:t>Kuruluşuna</a:t>
            </a:r>
            <a:r>
              <a:rPr lang="en-US" u="sng" dirty="0" smtClean="0"/>
              <a:t> </a:t>
            </a:r>
            <a:r>
              <a:rPr lang="en-US" u="sng" dirty="0" err="1" smtClean="0"/>
              <a:t>İlişkin</a:t>
            </a:r>
            <a:r>
              <a:rPr lang="en-US" u="sng" dirty="0" smtClean="0"/>
              <a:t> </a:t>
            </a:r>
            <a:r>
              <a:rPr lang="en-US" u="sng" dirty="0" err="1" smtClean="0"/>
              <a:t>Temel</a:t>
            </a:r>
            <a:r>
              <a:rPr lang="en-US" u="sng" dirty="0" smtClean="0"/>
              <a:t> </a:t>
            </a:r>
            <a:r>
              <a:rPr lang="en-US" u="sng" dirty="0" err="1" smtClean="0"/>
              <a:t>Antlaşma</a:t>
            </a:r>
            <a:endParaRPr lang="en-US" u="sng" dirty="0" smtClean="0"/>
          </a:p>
          <a:p>
            <a:pPr marL="82296" indent="0">
              <a:buNone/>
            </a:pPr>
            <a:r>
              <a:rPr lang="en-US" dirty="0" err="1" smtClean="0"/>
              <a:t>Başkanlık</a:t>
            </a:r>
            <a:r>
              <a:rPr lang="en-US" dirty="0" smtClean="0"/>
              <a:t> </a:t>
            </a:r>
            <a:r>
              <a:rPr lang="en-US" dirty="0" err="1" smtClean="0"/>
              <a:t>rejimiyle</a:t>
            </a:r>
            <a:r>
              <a:rPr lang="en-US" dirty="0" smtClean="0"/>
              <a:t> </a:t>
            </a:r>
            <a:r>
              <a:rPr lang="en-US" dirty="0" err="1" smtClean="0"/>
              <a:t>yönetilen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Kıbrıs’ın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diller</a:t>
            </a:r>
            <a:r>
              <a:rPr lang="en-US" dirty="0" smtClean="0"/>
              <a:t>: </a:t>
            </a:r>
            <a:r>
              <a:rPr lang="en-US" dirty="0" err="1" smtClean="0"/>
              <a:t>Yunanca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Türkçe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Yasama</a:t>
            </a:r>
            <a:r>
              <a:rPr lang="en-US" dirty="0" smtClean="0"/>
              <a:t>,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yetkisine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9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dirty="0" smtClean="0"/>
              <a:t>ii. </a:t>
            </a:r>
            <a:r>
              <a:rPr lang="en-US" dirty="0" err="1" smtClean="0"/>
              <a:t>Garanti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ingiltere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Yunanistan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Enosis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taksimin</a:t>
            </a:r>
            <a:r>
              <a:rPr lang="en-US" dirty="0" smtClean="0"/>
              <a:t> </a:t>
            </a:r>
            <a:r>
              <a:rPr lang="en-US" dirty="0" err="1" smtClean="0"/>
              <a:t>yasaklanması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madde</a:t>
            </a:r>
            <a:r>
              <a:rPr lang="en-US" dirty="0" smtClean="0"/>
              <a:t>: “Bu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hükümlerine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davranılmaması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, </a:t>
            </a:r>
            <a:r>
              <a:rPr lang="en-US" dirty="0" err="1" smtClean="0"/>
              <a:t>Yunanistan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İngiltere,bu</a:t>
            </a:r>
            <a:r>
              <a:rPr lang="en-US" dirty="0" smtClean="0"/>
              <a:t> </a:t>
            </a:r>
            <a:r>
              <a:rPr lang="en-US" dirty="0" err="1" smtClean="0"/>
              <a:t>hükümlere</a:t>
            </a:r>
            <a:r>
              <a:rPr lang="en-US" dirty="0" smtClean="0"/>
              <a:t> </a:t>
            </a:r>
            <a:r>
              <a:rPr lang="en-US" dirty="0" err="1" smtClean="0"/>
              <a:t>uyulmasını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girişimler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önlemlere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birbirlerine</a:t>
            </a:r>
            <a:r>
              <a:rPr lang="en-US" dirty="0" smtClean="0"/>
              <a:t> </a:t>
            </a:r>
            <a:r>
              <a:rPr lang="en-US" dirty="0" err="1" smtClean="0"/>
              <a:t>danışmayı</a:t>
            </a:r>
            <a:r>
              <a:rPr lang="en-US" dirty="0" smtClean="0"/>
              <a:t> </a:t>
            </a:r>
            <a:r>
              <a:rPr lang="en-US" dirty="0" err="1" smtClean="0"/>
              <a:t>yükümlenirler</a:t>
            </a:r>
            <a:r>
              <a:rPr lang="en-US" dirty="0" smtClean="0"/>
              <a:t>.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anlaşarak</a:t>
            </a:r>
            <a:r>
              <a:rPr lang="en-US" dirty="0" smtClean="0"/>
              <a:t> </a:t>
            </a:r>
            <a:r>
              <a:rPr lang="en-US" dirty="0" err="1" smtClean="0"/>
              <a:t>davranmak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takdirde</a:t>
            </a:r>
            <a:r>
              <a:rPr lang="en-US" dirty="0" smtClean="0"/>
              <a:t>, </a:t>
            </a:r>
            <a:r>
              <a:rPr lang="en-US" dirty="0" err="1" smtClean="0"/>
              <a:t>garanti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devletten</a:t>
            </a:r>
            <a:r>
              <a:rPr lang="en-US" dirty="0" smtClean="0"/>
              <a:t> </a:t>
            </a:r>
            <a:r>
              <a:rPr lang="en-US" dirty="0" err="1" smtClean="0"/>
              <a:t>herbiri</a:t>
            </a:r>
            <a:r>
              <a:rPr lang="en-US" dirty="0" smtClean="0"/>
              <a:t>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kurmak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geçmek</a:t>
            </a:r>
            <a:r>
              <a:rPr lang="en-US" dirty="0" smtClean="0"/>
              <a:t> </a:t>
            </a:r>
            <a:r>
              <a:rPr lang="en-US" dirty="0" err="1" smtClean="0"/>
              <a:t>hakkını</a:t>
            </a:r>
            <a:r>
              <a:rPr lang="en-US" dirty="0" smtClean="0"/>
              <a:t> </a:t>
            </a:r>
            <a:r>
              <a:rPr lang="en-US" dirty="0" err="1" smtClean="0"/>
              <a:t>saklı</a:t>
            </a:r>
            <a:r>
              <a:rPr lang="en-US" dirty="0" smtClean="0"/>
              <a:t> </a:t>
            </a:r>
            <a:r>
              <a:rPr lang="en-US" dirty="0" err="1" smtClean="0"/>
              <a:t>tutarlar</a:t>
            </a:r>
            <a:r>
              <a:rPr lang="en-US" dirty="0" smtClean="0"/>
              <a:t>.” Bu </a:t>
            </a:r>
            <a:r>
              <a:rPr lang="en-US" dirty="0" err="1" smtClean="0"/>
              <a:t>madde</a:t>
            </a:r>
            <a:r>
              <a:rPr lang="en-US" dirty="0" smtClean="0"/>
              <a:t>, 1974 </a:t>
            </a:r>
            <a:r>
              <a:rPr lang="en-US" dirty="0" err="1" smtClean="0"/>
              <a:t>harekatına</a:t>
            </a:r>
            <a:r>
              <a:rPr lang="en-US" dirty="0" smtClean="0"/>
              <a:t> </a:t>
            </a:r>
            <a:r>
              <a:rPr lang="en-US" dirty="0" err="1" smtClean="0"/>
              <a:t>hukuksal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oluşturacaktır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9069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iii. 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r>
              <a:rPr lang="en-US" dirty="0" smtClean="0"/>
              <a:t>,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Yunanistan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madde</a:t>
            </a:r>
            <a:r>
              <a:rPr lang="en-US" dirty="0" smtClean="0"/>
              <a:t>: “</a:t>
            </a:r>
            <a:r>
              <a:rPr lang="en-US" dirty="0" err="1" smtClean="0"/>
              <a:t>Taraflar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savunmaları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yapmayı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dolayısıyla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birbirlerine</a:t>
            </a:r>
            <a:r>
              <a:rPr lang="en-US" dirty="0" smtClean="0"/>
              <a:t> </a:t>
            </a:r>
            <a:r>
              <a:rPr lang="en-US" dirty="0" err="1" smtClean="0"/>
              <a:t>danışmayı</a:t>
            </a:r>
            <a:r>
              <a:rPr lang="en-US" dirty="0" smtClean="0"/>
              <a:t> </a:t>
            </a:r>
            <a:r>
              <a:rPr lang="en-US" dirty="0" err="1" smtClean="0"/>
              <a:t>yükümlenirler</a:t>
            </a:r>
            <a:r>
              <a:rPr lang="en-US" dirty="0" smtClean="0"/>
              <a:t>.”</a:t>
            </a:r>
          </a:p>
          <a:p>
            <a:pPr marL="82296" indent="0">
              <a:buNone/>
            </a:pPr>
            <a:r>
              <a:rPr lang="en-US" dirty="0" smtClean="0"/>
              <a:t>iv. 17 </a:t>
            </a:r>
            <a:r>
              <a:rPr lang="en-US" dirty="0" err="1" smtClean="0"/>
              <a:t>Şubat</a:t>
            </a:r>
            <a:r>
              <a:rPr lang="en-US" dirty="0" smtClean="0"/>
              <a:t> 1959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ngiliz</a:t>
            </a:r>
            <a:r>
              <a:rPr lang="en-US" dirty="0" smtClean="0"/>
              <a:t> </a:t>
            </a:r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Bildirisi</a:t>
            </a:r>
            <a:r>
              <a:rPr lang="en-US" dirty="0" smtClean="0"/>
              <a:t>: </a:t>
            </a:r>
            <a:r>
              <a:rPr lang="en-US" dirty="0" err="1" smtClean="0"/>
              <a:t>İngiltere’nin</a:t>
            </a:r>
            <a:r>
              <a:rPr lang="en-US" dirty="0" smtClean="0"/>
              <a:t> </a:t>
            </a:r>
            <a:r>
              <a:rPr lang="en-US" dirty="0" err="1" smtClean="0"/>
              <a:t>Ada’da</a:t>
            </a:r>
            <a:r>
              <a:rPr lang="en-US" dirty="0" smtClean="0"/>
              <a:t> </a:t>
            </a:r>
            <a:r>
              <a:rPr lang="en-US" dirty="0" err="1" smtClean="0"/>
              <a:t>kazandığı</a:t>
            </a:r>
            <a:r>
              <a:rPr lang="en-US" dirty="0" smtClean="0"/>
              <a:t> </a:t>
            </a:r>
            <a:r>
              <a:rPr lang="en-US" dirty="0" err="1" smtClean="0"/>
              <a:t>imtiyazlar</a:t>
            </a:r>
            <a:r>
              <a:rPr lang="en-US" smtClean="0"/>
              <a:t>.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80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369</TotalTime>
  <Words>467</Words>
  <Application>Microsoft Macintosh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Yunanistan’la İlişkiler (1945-1960)</vt:lpstr>
      <vt:lpstr>Yunanistan’la İlişkiler (1945-1960)</vt:lpstr>
      <vt:lpstr>Yunanistan’la İlişkiler (1945-1960)</vt:lpstr>
      <vt:lpstr>Yunanistan’la İlişkiler (1945-1960)</vt:lpstr>
      <vt:lpstr>Yunanistan’la İlişkiler (1945-1960)</vt:lpstr>
      <vt:lpstr>Yunanistan’la İlişkiler (1945-1960)</vt:lpstr>
      <vt:lpstr>Yunanistan’la İlişkiler (1945-1960)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48</cp:revision>
  <dcterms:created xsi:type="dcterms:W3CDTF">2019-01-06T15:26:19Z</dcterms:created>
  <dcterms:modified xsi:type="dcterms:W3CDTF">2019-09-21T09:41:45Z</dcterms:modified>
</cp:coreProperties>
</file>