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2" r:id="rId1"/>
    <p:sldMasterId id="2147483673" r:id="rId2"/>
  </p:sldMasterIdLst>
  <p:notesMasterIdLst>
    <p:notesMasterId r:id="rId5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C7AC016A-A63B-49B4-B825-7D5EDF75651D}">
  <a:tblStyle styleId="{C7AC016A-A63B-49B4-B825-7D5EDF75651D}" styleName="Table_0">
    <a:wholeTbl>
      <a:tcTxStyle>
        <a:font>
          <a:latin typeface="Arial"/>
          <a:ea typeface="Arial"/>
          <a:cs typeface="Arial"/>
        </a:font>
        <a:srgbClr val="000000"/>
      </a:tcTxStyle>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Shape 3"/>
          <p:cNvSpPr txBox="1">
            <a:spLocks noGrp="1"/>
          </p:cNvSpPr>
          <p:nvPr>
            <p:ph type="sldNum" idx="12"/>
          </p:nvPr>
        </p:nvSpPr>
        <p:spPr>
          <a:xfrm>
            <a:off x="3884612" y="8685212"/>
            <a:ext cx="2970212" cy="455612"/>
          </a:xfrm>
          <a:prstGeom prst="rect">
            <a:avLst/>
          </a:prstGeom>
          <a:noFill/>
          <a:ln>
            <a:noFill/>
          </a:ln>
        </p:spPr>
        <p:txBody>
          <a:bodyPr spcFirstLastPara="1" wrap="square" lIns="90000" tIns="46800" rIns="90000" bIns="46800" anchor="b" anchorCtr="0">
            <a:noAutofit/>
          </a:bodyPr>
          <a:lstStyle/>
          <a:p>
            <a:pPr marL="0" marR="0" lvl="0" indent="0" algn="l" rtl="0">
              <a:lnSpc>
                <a:spcPct val="100000"/>
              </a:lnSpc>
              <a:spcBef>
                <a:spcPts val="0"/>
              </a:spcBef>
              <a:spcAft>
                <a:spcPts val="0"/>
              </a:spcAft>
              <a:buNone/>
            </a:pPr>
            <a:fld id="{00000000-1234-1234-1234-123412341234}" type="slidenum">
              <a:rPr lang="en-US" sz="1800" b="0" i="0" u="none" strike="noStrike" cap="none">
                <a:solidFill>
                  <a:srgbClr val="000000"/>
                </a:solidFill>
                <a:latin typeface="Tahoma"/>
                <a:ea typeface="Tahoma"/>
                <a:cs typeface="Tahoma"/>
                <a:sym typeface="Tahoma"/>
              </a:rPr>
              <a:pPr marL="0" marR="0" lvl="0" indent="0" algn="l" rtl="0">
                <a:lnSpc>
                  <a:spcPct val="100000"/>
                </a:lnSpc>
                <a:spcBef>
                  <a:spcPts val="0"/>
                </a:spcBef>
                <a:spcAft>
                  <a:spcPts val="0"/>
                </a:spcAft>
                <a:buNone/>
              </a:pPr>
              <a:t>‹#›</a:t>
            </a:fld>
            <a:endParaRPr/>
          </a:p>
        </p:txBody>
      </p:sp>
      <p:sp>
        <p:nvSpPr>
          <p:cNvPr id="4" name="Shape 4"/>
          <p:cNvSpPr/>
          <p:nvPr/>
        </p:nvSpPr>
        <p:spPr>
          <a:xfrm>
            <a:off x="0" y="0"/>
            <a:ext cx="6858000" cy="9144000"/>
          </a:xfrm>
          <a:prstGeom prst="roundRect">
            <a:avLst>
              <a:gd name="adj" fmla="val 5"/>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5" name="Shape 5"/>
          <p:cNvSpPr/>
          <p:nvPr/>
        </p:nvSpPr>
        <p:spPr>
          <a:xfrm>
            <a:off x="0" y="0"/>
            <a:ext cx="29718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6" name="Shape 6"/>
          <p:cNvSpPr/>
          <p:nvPr/>
        </p:nvSpPr>
        <p:spPr>
          <a:xfrm>
            <a:off x="3884612" y="0"/>
            <a:ext cx="29718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7" name="Shape 7"/>
          <p:cNvSpPr>
            <a:spLocks noGrp="1" noRot="1" noChangeAspect="1"/>
          </p:cNvSpPr>
          <p:nvPr>
            <p:ph type="sldImg" idx="2"/>
          </p:nvPr>
        </p:nvSpPr>
        <p:spPr>
          <a:xfrm>
            <a:off x="1143000" y="685800"/>
            <a:ext cx="4570412" cy="3427412"/>
          </a:xfrm>
          <a:custGeom>
            <a:avLst/>
            <a:gdLst/>
            <a:ahLst/>
            <a:cxnLst/>
            <a:rect l="0" t="0" r="0" b="0"/>
            <a:pathLst>
              <a:path w="120000" h="120000" extrusionOk="0">
                <a:moveTo>
                  <a:pt x="0" y="0"/>
                </a:moveTo>
                <a:lnTo>
                  <a:pt x="120000" y="0"/>
                </a:lnTo>
                <a:lnTo>
                  <a:pt x="120000" y="120000"/>
                </a:lnTo>
                <a:lnTo>
                  <a:pt x="0" y="120000"/>
                </a:lnTo>
                <a:close/>
              </a:path>
            </a:pathLst>
          </a:custGeom>
          <a:noFill/>
          <a:ln w="9525" cap="sq" cmpd="sng">
            <a:solidFill>
              <a:srgbClr val="000000"/>
            </a:solidFill>
            <a:prstDash val="solid"/>
            <a:miter lim="8000"/>
            <a:headEnd type="none" w="med" len="med"/>
            <a:tailEnd type="none" w="med" len="med"/>
          </a:ln>
        </p:spPr>
      </p:sp>
      <p:sp>
        <p:nvSpPr>
          <p:cNvPr id="8" name="Shape 8"/>
          <p:cNvSpPr txBox="1">
            <a:spLocks noGrp="1"/>
          </p:cNvSpPr>
          <p:nvPr>
            <p:ph type="body" idx="1"/>
          </p:nvPr>
        </p:nvSpPr>
        <p:spPr>
          <a:xfrm>
            <a:off x="685800" y="4343400"/>
            <a:ext cx="5484812" cy="4113212"/>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9" name="Shape 9"/>
          <p:cNvSpPr/>
          <p:nvPr/>
        </p:nvSpPr>
        <p:spPr>
          <a:xfrm>
            <a:off x="0" y="8685212"/>
            <a:ext cx="29718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10" name="Shape 10"/>
          <p:cNvSpPr txBox="1">
            <a:spLocks noGrp="1"/>
          </p:cNvSpPr>
          <p:nvPr>
            <p:ph type="sldNum" idx="3"/>
          </p:nvPr>
        </p:nvSpPr>
        <p:spPr>
          <a:xfrm>
            <a:off x="3884612" y="8685212"/>
            <a:ext cx="2970212" cy="455612"/>
          </a:xfrm>
          <a:prstGeom prst="rect">
            <a:avLst/>
          </a:prstGeom>
          <a:noFill/>
          <a:ln>
            <a:noFill/>
          </a:ln>
        </p:spPr>
        <p:txBody>
          <a:bodyPr spcFirstLastPara="1" wrap="square" lIns="90000" tIns="46800" rIns="90000" bIns="46800" anchor="b" anchorCtr="0">
            <a:noAutofit/>
          </a:bodyPr>
          <a:lstStyle/>
          <a:p>
            <a:pPr marL="0" marR="0" lvl="0" indent="0" algn="r" rtl="0">
              <a:lnSpc>
                <a:spcPct val="100000"/>
              </a:lnSpc>
              <a:spcBef>
                <a:spcPts val="0"/>
              </a:spcBef>
              <a:spcAft>
                <a:spcPts val="0"/>
              </a:spcAft>
              <a:buClr>
                <a:srgbClr val="000000"/>
              </a:buClr>
              <a:buFont typeface="Arial"/>
              <a:buNone/>
            </a:pPr>
            <a:fld id="{00000000-1234-1234-1234-123412341234}" type="slidenum">
              <a:rPr lang="en-US" sz="1200" b="0" i="0" u="none">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Font typeface="Arial"/>
                <a:buNone/>
              </a:p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16" name="Shape 116"/>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73" name="Shape 173"/>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Shape 1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79" name="Shape 179"/>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Shape 1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85" name="Shape 185"/>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91" name="Shape 191"/>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Shape 19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97" name="Shape 197"/>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04" name="Shape 204"/>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11" name="Shape 211"/>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17" name="Shape 217"/>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Shape 2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23" name="Shape 223"/>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Shape 2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28" name="Shape 228"/>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23" name="Shape 123"/>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34" name="Shape 234"/>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Shape 2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40" name="Shape 240"/>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45" name="Shape 245"/>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51" name="Shape 251"/>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Shape 2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57" name="Shape 257"/>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Shape 2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63" name="Shape 263"/>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Shape 2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69" name="Shape 269"/>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Shape 2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75" name="Shape 275"/>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Shape 27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80" name="Shape 280"/>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Shape 2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86" name="Shape 286"/>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29" name="Shape 129"/>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Shape 2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92" name="Shape 292"/>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Shape 2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300" name="Shape 300"/>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Shape 3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306" name="Shape 306"/>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Shape 3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312" name="Shape 312"/>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Shape 31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318" name="Shape 3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Shape 32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324" name="Shape 3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Shape 32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330" name="Shape 3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336" name="Shape 3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Shape 34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42" name="Shape 34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7" name="Shape 34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48" name="Shape 3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txBox="1">
            <a:spLocks noGrp="1"/>
          </p:cNvSpPr>
          <p:nvPr>
            <p:ph type="sldNum" idx="12"/>
          </p:nvPr>
        </p:nvSpPr>
        <p:spPr>
          <a:xfrm>
            <a:off x="3884612" y="8685212"/>
            <a:ext cx="2970300" cy="455700"/>
          </a:xfrm>
          <a:prstGeom prst="rect">
            <a:avLst/>
          </a:prstGeom>
        </p:spPr>
        <p:txBody>
          <a:bodyPr spcFirstLastPara="1" wrap="square" lIns="90000" tIns="46800" rIns="90000" bIns="46800" anchor="b" anchorCtr="0">
            <a:noAutofit/>
          </a:bodyPr>
          <a:lstStyle/>
          <a:p>
            <a:pPr marL="0" lvl="0" indent="0">
              <a:spcBef>
                <a:spcPts val="0"/>
              </a:spcBef>
              <a:spcAft>
                <a:spcPts val="0"/>
              </a:spcAft>
              <a:buClr>
                <a:srgbClr val="000000"/>
              </a:buClr>
              <a:buFont typeface="Arial"/>
              <a:buNone/>
            </a:pPr>
            <a:fld id="{00000000-1234-1234-1234-123412341234}" type="slidenum">
              <a:rPr lang="en-US"/>
              <a:pPr marL="0" lvl="0" indent="0">
                <a:spcBef>
                  <a:spcPts val="0"/>
                </a:spcBef>
                <a:spcAft>
                  <a:spcPts val="0"/>
                </a:spcAft>
                <a:buClr>
                  <a:srgbClr val="000000"/>
                </a:buClr>
                <a:buFont typeface="Arial"/>
                <a:buNone/>
              </a:pPr>
              <a:t>4</a:t>
            </a:fld>
            <a:endParaRPr sz="1400">
              <a:latin typeface="Arial"/>
              <a:ea typeface="Arial"/>
              <a:cs typeface="Arial"/>
              <a:sym typeface="Arial"/>
            </a:endParaRPr>
          </a:p>
        </p:txBody>
      </p:sp>
      <p:sp>
        <p:nvSpPr>
          <p:cNvPr id="135" name="Shape 135"/>
          <p:cNvSpPr>
            <a:spLocks noGrp="1" noRot="1" noChangeAspect="1"/>
          </p:cNvSpPr>
          <p:nvPr>
            <p:ph type="sldImg" idx="2"/>
          </p:nvPr>
        </p:nvSpPr>
        <p:spPr>
          <a:xfrm>
            <a:off x="1143000" y="685800"/>
            <a:ext cx="4570500" cy="34275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6" name="Shape 136"/>
          <p:cNvSpPr txBox="1">
            <a:spLocks noGrp="1"/>
          </p:cNvSpPr>
          <p:nvPr>
            <p:ph type="body" idx="1"/>
          </p:nvPr>
        </p:nvSpPr>
        <p:spPr>
          <a:xfrm>
            <a:off x="685800" y="4343400"/>
            <a:ext cx="5484900" cy="41133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7" name="Shape 137"/>
          <p:cNvSpPr txBox="1">
            <a:spLocks noGrp="1"/>
          </p:cNvSpPr>
          <p:nvPr>
            <p:ph type="sldNum" idx="3"/>
          </p:nvPr>
        </p:nvSpPr>
        <p:spPr>
          <a:xfrm>
            <a:off x="3884612" y="8685212"/>
            <a:ext cx="2970300" cy="455700"/>
          </a:xfrm>
          <a:prstGeom prst="rect">
            <a:avLst/>
          </a:prstGeom>
        </p:spPr>
        <p:txBody>
          <a:bodyPr spcFirstLastPara="1" wrap="square" lIns="90000" tIns="46800" rIns="90000" bIns="46800" anchor="b" anchorCtr="0">
            <a:noAutofit/>
          </a:bodyPr>
          <a:lstStyle/>
          <a:p>
            <a:pPr marL="0" lvl="0" indent="0">
              <a:spcBef>
                <a:spcPts val="0"/>
              </a:spcBef>
              <a:spcAft>
                <a:spcPts val="0"/>
              </a:spcAft>
              <a:buClr>
                <a:srgbClr val="000000"/>
              </a:buClr>
              <a:buFont typeface="Arial"/>
              <a:buNone/>
            </a:pPr>
            <a:fld id="{00000000-1234-1234-1234-123412341234}" type="slidenum">
              <a:rPr lang="en-US"/>
              <a:pPr marL="0" lvl="0" indent="0">
                <a:spcBef>
                  <a:spcPts val="0"/>
                </a:spcBef>
                <a:spcAft>
                  <a:spcPts val="0"/>
                </a:spcAft>
                <a:buClr>
                  <a:srgbClr val="000000"/>
                </a:buClr>
                <a:buFont typeface="Arial"/>
                <a:buNone/>
              </a:pPr>
              <a:t>4</a:t>
            </a:fld>
            <a:endParaRPr sz="140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Shape 35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54" name="Shape 3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Shape 35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60" name="Shape 36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Shape 36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65" name="Shape 36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Shape 37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72" name="Shape 37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7"/>
        <p:cNvGrpSpPr/>
        <p:nvPr/>
      </p:nvGrpSpPr>
      <p:grpSpPr>
        <a:xfrm>
          <a:off x="0" y="0"/>
          <a:ext cx="0" cy="0"/>
          <a:chOff x="0" y="0"/>
          <a:chExt cx="0" cy="0"/>
        </a:xfrm>
      </p:grpSpPr>
      <p:sp>
        <p:nvSpPr>
          <p:cNvPr id="378" name="Shape 37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79" name="Shape 37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Shape 38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87" name="Shape 3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Shape 39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392" name="Shape 3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Shape 39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98" name="Shape 3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Shape 40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404" name="Shape 40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Shape 41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411" name="Shape 4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42" name="Shape 142"/>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Shape 416"/>
          <p:cNvSpPr txBox="1">
            <a:spLocks noGrp="1"/>
          </p:cNvSpPr>
          <p:nvPr>
            <p:ph type="sldNum" idx="12"/>
          </p:nvPr>
        </p:nvSpPr>
        <p:spPr>
          <a:xfrm>
            <a:off x="3884612" y="8685212"/>
            <a:ext cx="2970300" cy="455700"/>
          </a:xfrm>
          <a:prstGeom prst="rect">
            <a:avLst/>
          </a:prstGeom>
        </p:spPr>
        <p:txBody>
          <a:bodyPr spcFirstLastPara="1" wrap="square" lIns="90000" tIns="46800" rIns="90000" bIns="46800" anchor="b" anchorCtr="0">
            <a:noAutofit/>
          </a:bodyPr>
          <a:lstStyle/>
          <a:p>
            <a:pPr marL="0" lvl="0" indent="0">
              <a:spcBef>
                <a:spcPts val="0"/>
              </a:spcBef>
              <a:spcAft>
                <a:spcPts val="0"/>
              </a:spcAft>
              <a:buClr>
                <a:srgbClr val="000000"/>
              </a:buClr>
              <a:buFont typeface="Arial"/>
              <a:buNone/>
            </a:pPr>
            <a:fld id="{00000000-1234-1234-1234-123412341234}" type="slidenum">
              <a:rPr lang="en-US"/>
              <a:pPr marL="0" lvl="0" indent="0">
                <a:spcBef>
                  <a:spcPts val="0"/>
                </a:spcBef>
                <a:spcAft>
                  <a:spcPts val="0"/>
                </a:spcAft>
                <a:buClr>
                  <a:srgbClr val="000000"/>
                </a:buClr>
                <a:buFont typeface="Arial"/>
                <a:buNone/>
              </a:pPr>
              <a:t>50</a:t>
            </a:fld>
            <a:endParaRPr sz="1400">
              <a:latin typeface="Arial"/>
              <a:ea typeface="Arial"/>
              <a:cs typeface="Arial"/>
              <a:sym typeface="Arial"/>
            </a:endParaRPr>
          </a:p>
        </p:txBody>
      </p:sp>
      <p:sp>
        <p:nvSpPr>
          <p:cNvPr id="417" name="Shape 417"/>
          <p:cNvSpPr>
            <a:spLocks noGrp="1" noRot="1" noChangeAspect="1"/>
          </p:cNvSpPr>
          <p:nvPr>
            <p:ph type="sldImg" idx="2"/>
          </p:nvPr>
        </p:nvSpPr>
        <p:spPr>
          <a:xfrm>
            <a:off x="1143000" y="685800"/>
            <a:ext cx="4570500" cy="34275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18" name="Shape 418"/>
          <p:cNvSpPr txBox="1">
            <a:spLocks noGrp="1"/>
          </p:cNvSpPr>
          <p:nvPr>
            <p:ph type="body" idx="1"/>
          </p:nvPr>
        </p:nvSpPr>
        <p:spPr>
          <a:xfrm>
            <a:off x="685800" y="4343400"/>
            <a:ext cx="5484900" cy="41133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419" name="Shape 419"/>
          <p:cNvSpPr txBox="1">
            <a:spLocks noGrp="1"/>
          </p:cNvSpPr>
          <p:nvPr>
            <p:ph type="sldNum" idx="3"/>
          </p:nvPr>
        </p:nvSpPr>
        <p:spPr>
          <a:xfrm>
            <a:off x="3884612" y="8685212"/>
            <a:ext cx="2970300" cy="455700"/>
          </a:xfrm>
          <a:prstGeom prst="rect">
            <a:avLst/>
          </a:prstGeom>
        </p:spPr>
        <p:txBody>
          <a:bodyPr spcFirstLastPara="1" wrap="square" lIns="90000" tIns="46800" rIns="90000" bIns="46800" anchor="b" anchorCtr="0">
            <a:noAutofit/>
          </a:bodyPr>
          <a:lstStyle/>
          <a:p>
            <a:pPr marL="0" lvl="0" indent="0">
              <a:spcBef>
                <a:spcPts val="0"/>
              </a:spcBef>
              <a:spcAft>
                <a:spcPts val="0"/>
              </a:spcAft>
              <a:buClr>
                <a:srgbClr val="000000"/>
              </a:buClr>
              <a:buFont typeface="Arial"/>
              <a:buNone/>
            </a:pPr>
            <a:fld id="{00000000-1234-1234-1234-123412341234}" type="slidenum">
              <a:rPr lang="en-US"/>
              <a:pPr marL="0" lvl="0" indent="0">
                <a:spcBef>
                  <a:spcPts val="0"/>
                </a:spcBef>
                <a:spcAft>
                  <a:spcPts val="0"/>
                </a:spcAft>
                <a:buClr>
                  <a:srgbClr val="000000"/>
                </a:buClr>
                <a:buFont typeface="Arial"/>
                <a:buNone/>
              </a:pPr>
              <a:t>50</a:t>
            </a:fld>
            <a:endParaRPr sz="14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47" name="Shape 147"/>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53" name="Shape 153"/>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txBox="1">
            <a:spLocks noGrp="1"/>
          </p:cNvSpPr>
          <p:nvPr>
            <p:ph type="sldNum" idx="12"/>
          </p:nvPr>
        </p:nvSpPr>
        <p:spPr>
          <a:xfrm>
            <a:off x="3884612" y="8685212"/>
            <a:ext cx="2970300" cy="455700"/>
          </a:xfrm>
          <a:prstGeom prst="rect">
            <a:avLst/>
          </a:prstGeom>
        </p:spPr>
        <p:txBody>
          <a:bodyPr spcFirstLastPara="1" wrap="square" lIns="90000" tIns="46800" rIns="90000" bIns="46800" anchor="b" anchorCtr="0">
            <a:noAutofit/>
          </a:bodyPr>
          <a:lstStyle/>
          <a:p>
            <a:pPr marL="0" lvl="0" indent="0">
              <a:spcBef>
                <a:spcPts val="0"/>
              </a:spcBef>
              <a:spcAft>
                <a:spcPts val="0"/>
              </a:spcAft>
              <a:buClr>
                <a:srgbClr val="000000"/>
              </a:buClr>
              <a:buFont typeface="Arial"/>
              <a:buNone/>
            </a:pPr>
            <a:fld id="{00000000-1234-1234-1234-123412341234}" type="slidenum">
              <a:rPr lang="en-US"/>
              <a:pPr marL="0" lvl="0" indent="0">
                <a:spcBef>
                  <a:spcPts val="0"/>
                </a:spcBef>
                <a:spcAft>
                  <a:spcPts val="0"/>
                </a:spcAft>
                <a:buClr>
                  <a:srgbClr val="000000"/>
                </a:buClr>
                <a:buFont typeface="Arial"/>
                <a:buNone/>
              </a:pPr>
              <a:t>8</a:t>
            </a:fld>
            <a:endParaRPr sz="1400">
              <a:latin typeface="Arial"/>
              <a:ea typeface="Arial"/>
              <a:cs typeface="Arial"/>
              <a:sym typeface="Arial"/>
            </a:endParaRPr>
          </a:p>
        </p:txBody>
      </p:sp>
      <p:sp>
        <p:nvSpPr>
          <p:cNvPr id="159" name="Shape 159"/>
          <p:cNvSpPr>
            <a:spLocks noGrp="1" noRot="1" noChangeAspect="1"/>
          </p:cNvSpPr>
          <p:nvPr>
            <p:ph type="sldImg" idx="2"/>
          </p:nvPr>
        </p:nvSpPr>
        <p:spPr>
          <a:xfrm>
            <a:off x="1143000" y="685800"/>
            <a:ext cx="4570500" cy="34275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0" name="Shape 160"/>
          <p:cNvSpPr txBox="1">
            <a:spLocks noGrp="1"/>
          </p:cNvSpPr>
          <p:nvPr>
            <p:ph type="body" idx="1"/>
          </p:nvPr>
        </p:nvSpPr>
        <p:spPr>
          <a:xfrm>
            <a:off x="685800" y="4343400"/>
            <a:ext cx="5484900" cy="41133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61" name="Shape 161"/>
          <p:cNvSpPr txBox="1">
            <a:spLocks noGrp="1"/>
          </p:cNvSpPr>
          <p:nvPr>
            <p:ph type="sldNum" idx="3"/>
          </p:nvPr>
        </p:nvSpPr>
        <p:spPr>
          <a:xfrm>
            <a:off x="3884612" y="8685212"/>
            <a:ext cx="2970300" cy="455700"/>
          </a:xfrm>
          <a:prstGeom prst="rect">
            <a:avLst/>
          </a:prstGeom>
        </p:spPr>
        <p:txBody>
          <a:bodyPr spcFirstLastPara="1" wrap="square" lIns="90000" tIns="46800" rIns="90000" bIns="46800" anchor="b" anchorCtr="0">
            <a:noAutofit/>
          </a:bodyPr>
          <a:lstStyle/>
          <a:p>
            <a:pPr marL="0" lvl="0" indent="0">
              <a:spcBef>
                <a:spcPts val="0"/>
              </a:spcBef>
              <a:spcAft>
                <a:spcPts val="0"/>
              </a:spcAft>
              <a:buClr>
                <a:srgbClr val="000000"/>
              </a:buClr>
              <a:buFont typeface="Arial"/>
              <a:buNone/>
            </a:pPr>
            <a:fld id="{00000000-1234-1234-1234-123412341234}" type="slidenum">
              <a:rPr lang="en-US"/>
              <a:pPr marL="0" lvl="0" indent="0">
                <a:spcBef>
                  <a:spcPts val="0"/>
                </a:spcBef>
                <a:spcAft>
                  <a:spcPts val="0"/>
                </a:spcAft>
                <a:buClr>
                  <a:srgbClr val="000000"/>
                </a:buClr>
                <a:buFont typeface="Arial"/>
                <a:buNone/>
              </a:pPr>
              <a:t>8</a:t>
            </a:fld>
            <a:endParaRPr sz="14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Shape 16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67" name="Shape 167"/>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Shape 16"/>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7" name="Shape 17"/>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8" name="Shape 1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311700" y="1474833"/>
            <a:ext cx="8520600" cy="26181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endParaRPr/>
          </a:p>
        </p:txBody>
      </p:sp>
      <p:sp>
        <p:nvSpPr>
          <p:cNvPr id="52" name="Shape 52"/>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3" name="Shape 5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Shape 5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0"/>
        <p:cNvGrpSpPr/>
        <p:nvPr/>
      </p:nvGrpSpPr>
      <p:grpSpPr>
        <a:xfrm>
          <a:off x="0" y="0"/>
          <a:ext cx="0" cy="0"/>
          <a:chOff x="0" y="0"/>
          <a:chExt cx="0" cy="0"/>
        </a:xfrm>
      </p:grpSpPr>
      <p:sp>
        <p:nvSpPr>
          <p:cNvPr id="61" name="Shape 61"/>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62" name="Shape 62"/>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63" name="Shape 6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66" name="Shape 6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9" name="Shape 69"/>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70" name="Shape 7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3" name="Shape 73"/>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74" name="Shape 74"/>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75" name="Shape 7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6"/>
        <p:cNvGrpSpPr/>
        <p:nvPr/>
      </p:nvGrpSpPr>
      <p:grpSpPr>
        <a:xfrm>
          <a:off x="0" y="0"/>
          <a:ext cx="0" cy="0"/>
          <a:chOff x="0" y="0"/>
          <a:chExt cx="0" cy="0"/>
        </a:xfrm>
      </p:grpSpPr>
      <p:sp>
        <p:nvSpPr>
          <p:cNvPr id="77" name="Shape 77"/>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8" name="Shape 7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81" name="Shape 81"/>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82" name="Shape 8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85" name="Shape 8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6"/>
        <p:cNvGrpSpPr/>
        <p:nvPr/>
      </p:nvGrpSpPr>
      <p:grpSpPr>
        <a:xfrm>
          <a:off x="0" y="0"/>
          <a:ext cx="0" cy="0"/>
          <a:chOff x="0" y="0"/>
          <a:chExt cx="0" cy="0"/>
        </a:xfrm>
      </p:grpSpPr>
      <p:sp>
        <p:nvSpPr>
          <p:cNvPr id="87" name="Shape 87"/>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8" name="Shape 88"/>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89" name="Shape 89"/>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90" name="Shape 90"/>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91" name="Shape 9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Shape 20"/>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1" name="Shape 2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lstStyle>
            <a:lvl1pPr marL="457200" lvl="0" indent="-228600" rtl="0">
              <a:lnSpc>
                <a:spcPct val="100000"/>
              </a:lnSpc>
              <a:spcBef>
                <a:spcPts val="0"/>
              </a:spcBef>
              <a:spcAft>
                <a:spcPts val="0"/>
              </a:spcAft>
              <a:buSzPts val="1800"/>
              <a:buNone/>
              <a:defRPr/>
            </a:lvl1pPr>
          </a:lstStyle>
          <a:p>
            <a:endParaRPr/>
          </a:p>
        </p:txBody>
      </p:sp>
      <p:sp>
        <p:nvSpPr>
          <p:cNvPr id="94" name="Shape 9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311700" y="1474833"/>
            <a:ext cx="8520600" cy="2618100"/>
          </a:xfrm>
          <a:prstGeom prst="rect">
            <a:avLst/>
          </a:prstGeom>
        </p:spPr>
        <p:txBody>
          <a:bodyPr spcFirstLastPara="1" wrap="square" lIns="91425" tIns="91425" rIns="91425" bIns="91425" anchor="b" anchorCtr="0"/>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endParaRPr/>
          </a:p>
        </p:txBody>
      </p:sp>
      <p:sp>
        <p:nvSpPr>
          <p:cNvPr id="97" name="Shape 97"/>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lstStyle>
            <a:lvl1pPr marL="457200" lvl="0" indent="-342900" algn="ctr" rtl="0">
              <a:spcBef>
                <a:spcPts val="0"/>
              </a:spcBef>
              <a:spcAft>
                <a:spcPts val="0"/>
              </a:spcAft>
              <a:buSzPts val="18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98" name="Shape 9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9"/>
        <p:cNvGrpSpPr/>
        <p:nvPr/>
      </p:nvGrpSpPr>
      <p:grpSpPr>
        <a:xfrm>
          <a:off x="0" y="0"/>
          <a:ext cx="0" cy="0"/>
          <a:chOff x="0" y="0"/>
          <a:chExt cx="0" cy="0"/>
        </a:xfrm>
      </p:grpSpPr>
      <p:sp>
        <p:nvSpPr>
          <p:cNvPr id="100" name="Shape 10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aşlık ve İçerik" type="obj">
  <p:cSld name="OBJECT">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1150937" y="214312"/>
            <a:ext cx="7793100" cy="146220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1pPr>
            <a:lvl2pPr marL="0" marR="0" lvl="1"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2pPr>
            <a:lvl3pPr marL="0" marR="0" lvl="2"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3pPr>
            <a:lvl4pPr marL="0" marR="0" lvl="3"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4pPr>
            <a:lvl5pPr marL="0" marR="0" lvl="4"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5pPr>
            <a:lvl6pPr marL="457200" marR="0" lvl="5"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6pPr>
            <a:lvl7pPr marL="914400" marR="0" lvl="6"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7pPr>
            <a:lvl8pPr marL="1371600" marR="0" lvl="7"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8pPr>
            <a:lvl9pPr marL="1828800" marR="0" lvl="8"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9pPr>
          </a:lstStyle>
          <a:p>
            <a:endParaRPr/>
          </a:p>
        </p:txBody>
      </p:sp>
      <p:sp>
        <p:nvSpPr>
          <p:cNvPr id="103" name="Shape 103"/>
          <p:cNvSpPr txBox="1">
            <a:spLocks noGrp="1"/>
          </p:cNvSpPr>
          <p:nvPr>
            <p:ph type="body" idx="1"/>
          </p:nvPr>
        </p:nvSpPr>
        <p:spPr>
          <a:xfrm>
            <a:off x="1182687" y="2017712"/>
            <a:ext cx="7772400" cy="4114800"/>
          </a:xfrm>
          <a:prstGeom prst="rect">
            <a:avLst/>
          </a:prstGeom>
          <a:noFill/>
          <a:ln>
            <a:noFill/>
          </a:ln>
        </p:spPr>
        <p:txBody>
          <a:bodyPr spcFirstLastPara="1" wrap="square" lIns="91425" tIns="91425" rIns="91425" bIns="91425" anchor="t" anchorCtr="0"/>
          <a:lstStyle>
            <a:lvl1pPr marL="457200" marR="0" lvl="0" indent="-350520" algn="l" rtl="0">
              <a:spcBef>
                <a:spcPts val="640"/>
              </a:spcBef>
              <a:spcAft>
                <a:spcPts val="0"/>
              </a:spcAft>
              <a:buClr>
                <a:schemeClr val="folHlink"/>
              </a:buClr>
              <a:buSzPts val="1920"/>
              <a:buFont typeface="Noto Sans Symbols"/>
              <a:buChar char="■"/>
              <a:defRPr sz="3200" b="0" i="0" u="none" strike="noStrike" cap="none">
                <a:solidFill>
                  <a:schemeClr val="dk1"/>
                </a:solidFill>
                <a:latin typeface="Tahoma"/>
                <a:ea typeface="Tahoma"/>
                <a:cs typeface="Tahoma"/>
                <a:sym typeface="Tahoma"/>
              </a:defRPr>
            </a:lvl1pPr>
            <a:lvl2pPr marL="914400" marR="0" lvl="1" indent="-326390" algn="l" rtl="0">
              <a:spcBef>
                <a:spcPts val="560"/>
              </a:spcBef>
              <a:spcAft>
                <a:spcPts val="0"/>
              </a:spcAft>
              <a:buClr>
                <a:schemeClr val="hlink"/>
              </a:buClr>
              <a:buSzPts val="1540"/>
              <a:buFont typeface="Noto Sans Symbols"/>
              <a:buChar char="■"/>
              <a:defRPr sz="2800" b="0" i="0" u="none" strike="noStrike" cap="none">
                <a:solidFill>
                  <a:schemeClr val="dk1"/>
                </a:solidFill>
                <a:latin typeface="Tahoma"/>
                <a:ea typeface="Tahoma"/>
                <a:cs typeface="Tahoma"/>
                <a:sym typeface="Tahoma"/>
              </a:defRPr>
            </a:lvl2pPr>
            <a:lvl3pPr marL="1371600" marR="0" lvl="2" indent="-304800" algn="l" rtl="0">
              <a:spcBef>
                <a:spcPts val="480"/>
              </a:spcBef>
              <a:spcAft>
                <a:spcPts val="0"/>
              </a:spcAft>
              <a:buClr>
                <a:schemeClr val="folHlink"/>
              </a:buClr>
              <a:buSzPts val="1200"/>
              <a:buFont typeface="Noto Sans Symbols"/>
              <a:buChar char="■"/>
              <a:defRPr sz="2400" b="0" i="0" u="none" strike="noStrike" cap="none">
                <a:solidFill>
                  <a:schemeClr val="dk1"/>
                </a:solidFill>
                <a:latin typeface="Tahoma"/>
                <a:ea typeface="Tahoma"/>
                <a:cs typeface="Tahoma"/>
                <a:sym typeface="Tahoma"/>
              </a:defRPr>
            </a:lvl3pPr>
            <a:lvl4pPr marL="1828800" marR="0" lvl="3" indent="-298450" algn="l" rtl="0">
              <a:spcBef>
                <a:spcPts val="400"/>
              </a:spcBef>
              <a:spcAft>
                <a:spcPts val="0"/>
              </a:spcAft>
              <a:buClr>
                <a:schemeClr val="accent2"/>
              </a:buClr>
              <a:buSzPts val="1100"/>
              <a:buFont typeface="Noto Sans Symbols"/>
              <a:buChar char="■"/>
              <a:defRPr sz="2000" b="0" i="0" u="none" strike="noStrike" cap="none">
                <a:solidFill>
                  <a:schemeClr val="dk1"/>
                </a:solidFill>
                <a:latin typeface="Tahoma"/>
                <a:ea typeface="Tahoma"/>
                <a:cs typeface="Tahoma"/>
                <a:sym typeface="Tahoma"/>
              </a:defRPr>
            </a:lvl4pPr>
            <a:lvl5pPr marL="2286000" marR="0" lvl="4"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5pPr>
            <a:lvl6pPr marL="2743200" marR="0" lvl="5"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6pPr>
            <a:lvl7pPr marL="3200400" marR="0" lvl="6"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7pPr>
            <a:lvl8pPr marL="3657600" marR="0" lvl="7"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8pPr>
            <a:lvl9pPr marL="4114800" marR="0" lvl="8"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9pPr>
          </a:lstStyle>
          <a:p>
            <a:endParaRPr/>
          </a:p>
        </p:txBody>
      </p:sp>
      <p:sp>
        <p:nvSpPr>
          <p:cNvPr id="104" name="Shape 104"/>
          <p:cNvSpPr txBox="1">
            <a:spLocks noGrp="1"/>
          </p:cNvSpPr>
          <p:nvPr>
            <p:ph type="dt" idx="10"/>
          </p:nvPr>
        </p:nvSpPr>
        <p:spPr>
          <a:xfrm>
            <a:off x="1162050" y="6243637"/>
            <a:ext cx="1905000" cy="4572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SzPts val="1400"/>
              <a:buNone/>
              <a:defRPr sz="1800" b="0" i="0" u="none">
                <a:solidFill>
                  <a:schemeClr val="dk1"/>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9pPr>
          </a:lstStyle>
          <a:p>
            <a:endParaRPr/>
          </a:p>
        </p:txBody>
      </p:sp>
      <p:sp>
        <p:nvSpPr>
          <p:cNvPr id="105" name="Shape 105"/>
          <p:cNvSpPr txBox="1">
            <a:spLocks noGrp="1"/>
          </p:cNvSpPr>
          <p:nvPr>
            <p:ph type="ftr" idx="11"/>
          </p:nvPr>
        </p:nvSpPr>
        <p:spPr>
          <a:xfrm>
            <a:off x="3657600" y="6243637"/>
            <a:ext cx="2895600" cy="4572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SzPts val="1400"/>
              <a:buNone/>
              <a:defRPr sz="1800" b="0" i="0" u="none">
                <a:solidFill>
                  <a:schemeClr val="dk1"/>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9pPr>
          </a:lstStyle>
          <a:p>
            <a:endParaRPr/>
          </a:p>
        </p:txBody>
      </p:sp>
      <p:sp>
        <p:nvSpPr>
          <p:cNvPr id="106" name="Shape 106"/>
          <p:cNvSpPr txBox="1">
            <a:spLocks noGrp="1"/>
          </p:cNvSpPr>
          <p:nvPr>
            <p:ph type="sldNum" idx="12"/>
          </p:nvPr>
        </p:nvSpPr>
        <p:spPr>
          <a:xfrm>
            <a:off x="7042150" y="6243637"/>
            <a:ext cx="1905000" cy="45720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1pPr>
            <a:lvl2pPr marL="0" marR="0" lvl="1"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2pPr>
            <a:lvl3pPr marL="0" marR="0" lvl="2"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3pPr>
            <a:lvl4pPr marL="0" marR="0" lvl="3"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4pPr>
            <a:lvl5pPr marL="0" marR="0" lvl="4"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5pPr>
            <a:lvl6pPr marL="0" marR="0" lvl="5"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6pPr>
            <a:lvl7pPr marL="0" marR="0" lvl="6"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7pPr>
            <a:lvl8pPr marL="0" marR="0" lvl="7"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8pPr>
            <a:lvl9pPr marL="0" marR="0" lvl="8"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sz="1000">
              <a:solidFill>
                <a:schemeClr val="dk2"/>
              </a:solidFill>
              <a:latin typeface="Arial"/>
              <a:ea typeface="Arial"/>
              <a:cs typeface="Arial"/>
              <a:sym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İki İçerik" type="twoObj">
  <p:cSld name="TWO_OBJECTS">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1150937" y="214312"/>
            <a:ext cx="7793100" cy="146220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1pPr>
            <a:lvl2pPr marL="0" marR="0" lvl="1"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2pPr>
            <a:lvl3pPr marL="0" marR="0" lvl="2"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3pPr>
            <a:lvl4pPr marL="0" marR="0" lvl="3"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4pPr>
            <a:lvl5pPr marL="0" marR="0" lvl="4"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5pPr>
            <a:lvl6pPr marL="457200" marR="0" lvl="5"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6pPr>
            <a:lvl7pPr marL="914400" marR="0" lvl="6"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7pPr>
            <a:lvl8pPr marL="1371600" marR="0" lvl="7"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8pPr>
            <a:lvl9pPr marL="1828800" marR="0" lvl="8"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9pPr>
          </a:lstStyle>
          <a:p>
            <a:endParaRPr/>
          </a:p>
        </p:txBody>
      </p:sp>
      <p:sp>
        <p:nvSpPr>
          <p:cNvPr id="109" name="Shape 109"/>
          <p:cNvSpPr txBox="1">
            <a:spLocks noGrp="1"/>
          </p:cNvSpPr>
          <p:nvPr>
            <p:ph type="body" idx="1"/>
          </p:nvPr>
        </p:nvSpPr>
        <p:spPr>
          <a:xfrm>
            <a:off x="1182688" y="2017713"/>
            <a:ext cx="3810000" cy="4114800"/>
          </a:xfrm>
          <a:prstGeom prst="rect">
            <a:avLst/>
          </a:prstGeom>
          <a:noFill/>
          <a:ln>
            <a:noFill/>
          </a:ln>
        </p:spPr>
        <p:txBody>
          <a:bodyPr spcFirstLastPara="1" wrap="square" lIns="91425" tIns="91425" rIns="91425" bIns="91425" anchor="t" anchorCtr="0"/>
          <a:lstStyle>
            <a:lvl1pPr marL="457200" marR="0" lvl="0" indent="-335280" algn="l" rtl="0">
              <a:spcBef>
                <a:spcPts val="560"/>
              </a:spcBef>
              <a:spcAft>
                <a:spcPts val="0"/>
              </a:spcAft>
              <a:buClr>
                <a:schemeClr val="folHlink"/>
              </a:buClr>
              <a:buSzPts val="1680"/>
              <a:buFont typeface="Noto Sans Symbols"/>
              <a:buChar char="■"/>
              <a:defRPr sz="2800" b="0" i="0" u="none" strike="noStrike" cap="none">
                <a:solidFill>
                  <a:schemeClr val="dk1"/>
                </a:solidFill>
                <a:latin typeface="Tahoma"/>
                <a:ea typeface="Tahoma"/>
                <a:cs typeface="Tahoma"/>
                <a:sym typeface="Tahoma"/>
              </a:defRPr>
            </a:lvl1pPr>
            <a:lvl2pPr marL="914400" marR="0" lvl="1" indent="-312419" algn="l" rtl="0">
              <a:spcBef>
                <a:spcPts val="480"/>
              </a:spcBef>
              <a:spcAft>
                <a:spcPts val="0"/>
              </a:spcAft>
              <a:buClr>
                <a:schemeClr val="hlink"/>
              </a:buClr>
              <a:buSzPts val="1320"/>
              <a:buFont typeface="Noto Sans Symbols"/>
              <a:buChar char="■"/>
              <a:defRPr sz="2400" b="0" i="0" u="none" strike="noStrike" cap="none">
                <a:solidFill>
                  <a:schemeClr val="dk1"/>
                </a:solidFill>
                <a:latin typeface="Tahoma"/>
                <a:ea typeface="Tahoma"/>
                <a:cs typeface="Tahoma"/>
                <a:sym typeface="Tahoma"/>
              </a:defRPr>
            </a:lvl2pPr>
            <a:lvl3pPr marL="1371600" marR="0" lvl="2" indent="-292100" algn="l" rtl="0">
              <a:spcBef>
                <a:spcPts val="400"/>
              </a:spcBef>
              <a:spcAft>
                <a:spcPts val="0"/>
              </a:spcAft>
              <a:buClr>
                <a:schemeClr val="folHlink"/>
              </a:buClr>
              <a:buSzPts val="1000"/>
              <a:buFont typeface="Noto Sans Symbols"/>
              <a:buChar char="■"/>
              <a:defRPr sz="2000" b="0" i="0" u="none" strike="noStrike" cap="none">
                <a:solidFill>
                  <a:schemeClr val="dk1"/>
                </a:solidFill>
                <a:latin typeface="Tahoma"/>
                <a:ea typeface="Tahoma"/>
                <a:cs typeface="Tahoma"/>
                <a:sym typeface="Tahoma"/>
              </a:defRPr>
            </a:lvl3pPr>
            <a:lvl4pPr marL="1828800" marR="0" lvl="3" indent="-291464" algn="l" rtl="0">
              <a:spcBef>
                <a:spcPts val="360"/>
              </a:spcBef>
              <a:spcAft>
                <a:spcPts val="0"/>
              </a:spcAft>
              <a:buClr>
                <a:schemeClr val="accent2"/>
              </a:buClr>
              <a:buSzPts val="990"/>
              <a:buFont typeface="Noto Sans Symbols"/>
              <a:buChar char="■"/>
              <a:defRPr sz="1800" b="0" i="0" u="none" strike="noStrike" cap="none">
                <a:solidFill>
                  <a:schemeClr val="dk1"/>
                </a:solidFill>
                <a:latin typeface="Tahoma"/>
                <a:ea typeface="Tahoma"/>
                <a:cs typeface="Tahoma"/>
                <a:sym typeface="Tahoma"/>
              </a:defRPr>
            </a:lvl4pPr>
            <a:lvl5pPr marL="2286000" marR="0" lvl="4"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5pPr>
            <a:lvl6pPr marL="2743200" marR="0" lvl="5"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6pPr>
            <a:lvl7pPr marL="3200400" marR="0" lvl="6"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7pPr>
            <a:lvl8pPr marL="3657600" marR="0" lvl="7"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8pPr>
            <a:lvl9pPr marL="4114800" marR="0" lvl="8"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9pPr>
          </a:lstStyle>
          <a:p>
            <a:endParaRPr/>
          </a:p>
        </p:txBody>
      </p:sp>
      <p:sp>
        <p:nvSpPr>
          <p:cNvPr id="110" name="Shape 110"/>
          <p:cNvSpPr txBox="1">
            <a:spLocks noGrp="1"/>
          </p:cNvSpPr>
          <p:nvPr>
            <p:ph type="body" idx="2"/>
          </p:nvPr>
        </p:nvSpPr>
        <p:spPr>
          <a:xfrm>
            <a:off x="5145088" y="2017713"/>
            <a:ext cx="3810000" cy="4114800"/>
          </a:xfrm>
          <a:prstGeom prst="rect">
            <a:avLst/>
          </a:prstGeom>
          <a:noFill/>
          <a:ln>
            <a:noFill/>
          </a:ln>
        </p:spPr>
        <p:txBody>
          <a:bodyPr spcFirstLastPara="1" wrap="square" lIns="91425" tIns="91425" rIns="91425" bIns="91425" anchor="t" anchorCtr="0"/>
          <a:lstStyle>
            <a:lvl1pPr marL="457200" marR="0" lvl="0" indent="-335280" algn="l" rtl="0">
              <a:spcBef>
                <a:spcPts val="560"/>
              </a:spcBef>
              <a:spcAft>
                <a:spcPts val="0"/>
              </a:spcAft>
              <a:buClr>
                <a:schemeClr val="folHlink"/>
              </a:buClr>
              <a:buSzPts val="1680"/>
              <a:buFont typeface="Noto Sans Symbols"/>
              <a:buChar char="■"/>
              <a:defRPr sz="2800" b="0" i="0" u="none" strike="noStrike" cap="none">
                <a:solidFill>
                  <a:schemeClr val="dk1"/>
                </a:solidFill>
                <a:latin typeface="Tahoma"/>
                <a:ea typeface="Tahoma"/>
                <a:cs typeface="Tahoma"/>
                <a:sym typeface="Tahoma"/>
              </a:defRPr>
            </a:lvl1pPr>
            <a:lvl2pPr marL="914400" marR="0" lvl="1" indent="-312419" algn="l" rtl="0">
              <a:spcBef>
                <a:spcPts val="480"/>
              </a:spcBef>
              <a:spcAft>
                <a:spcPts val="0"/>
              </a:spcAft>
              <a:buClr>
                <a:schemeClr val="hlink"/>
              </a:buClr>
              <a:buSzPts val="1320"/>
              <a:buFont typeface="Noto Sans Symbols"/>
              <a:buChar char="■"/>
              <a:defRPr sz="2400" b="0" i="0" u="none" strike="noStrike" cap="none">
                <a:solidFill>
                  <a:schemeClr val="dk1"/>
                </a:solidFill>
                <a:latin typeface="Tahoma"/>
                <a:ea typeface="Tahoma"/>
                <a:cs typeface="Tahoma"/>
                <a:sym typeface="Tahoma"/>
              </a:defRPr>
            </a:lvl2pPr>
            <a:lvl3pPr marL="1371600" marR="0" lvl="2" indent="-292100" algn="l" rtl="0">
              <a:spcBef>
                <a:spcPts val="400"/>
              </a:spcBef>
              <a:spcAft>
                <a:spcPts val="0"/>
              </a:spcAft>
              <a:buClr>
                <a:schemeClr val="folHlink"/>
              </a:buClr>
              <a:buSzPts val="1000"/>
              <a:buFont typeface="Noto Sans Symbols"/>
              <a:buChar char="■"/>
              <a:defRPr sz="2000" b="0" i="0" u="none" strike="noStrike" cap="none">
                <a:solidFill>
                  <a:schemeClr val="dk1"/>
                </a:solidFill>
                <a:latin typeface="Tahoma"/>
                <a:ea typeface="Tahoma"/>
                <a:cs typeface="Tahoma"/>
                <a:sym typeface="Tahoma"/>
              </a:defRPr>
            </a:lvl3pPr>
            <a:lvl4pPr marL="1828800" marR="0" lvl="3" indent="-291464" algn="l" rtl="0">
              <a:spcBef>
                <a:spcPts val="360"/>
              </a:spcBef>
              <a:spcAft>
                <a:spcPts val="0"/>
              </a:spcAft>
              <a:buClr>
                <a:schemeClr val="accent2"/>
              </a:buClr>
              <a:buSzPts val="990"/>
              <a:buFont typeface="Noto Sans Symbols"/>
              <a:buChar char="■"/>
              <a:defRPr sz="1800" b="0" i="0" u="none" strike="noStrike" cap="none">
                <a:solidFill>
                  <a:schemeClr val="dk1"/>
                </a:solidFill>
                <a:latin typeface="Tahoma"/>
                <a:ea typeface="Tahoma"/>
                <a:cs typeface="Tahoma"/>
                <a:sym typeface="Tahoma"/>
              </a:defRPr>
            </a:lvl4pPr>
            <a:lvl5pPr marL="2286000" marR="0" lvl="4"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5pPr>
            <a:lvl6pPr marL="2743200" marR="0" lvl="5"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6pPr>
            <a:lvl7pPr marL="3200400" marR="0" lvl="6"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7pPr>
            <a:lvl8pPr marL="3657600" marR="0" lvl="7"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8pPr>
            <a:lvl9pPr marL="4114800" marR="0" lvl="8"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9pPr>
          </a:lstStyle>
          <a:p>
            <a:endParaRPr/>
          </a:p>
        </p:txBody>
      </p:sp>
      <p:sp>
        <p:nvSpPr>
          <p:cNvPr id="111" name="Shape 111"/>
          <p:cNvSpPr txBox="1">
            <a:spLocks noGrp="1"/>
          </p:cNvSpPr>
          <p:nvPr>
            <p:ph type="dt" idx="10"/>
          </p:nvPr>
        </p:nvSpPr>
        <p:spPr>
          <a:xfrm>
            <a:off x="1162050" y="6243637"/>
            <a:ext cx="1905000" cy="4572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SzPts val="1400"/>
              <a:buNone/>
              <a:defRPr sz="1800" b="0" i="0" u="none">
                <a:solidFill>
                  <a:schemeClr val="dk1"/>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9pPr>
          </a:lstStyle>
          <a:p>
            <a:endParaRPr/>
          </a:p>
        </p:txBody>
      </p:sp>
      <p:sp>
        <p:nvSpPr>
          <p:cNvPr id="112" name="Shape 112"/>
          <p:cNvSpPr txBox="1">
            <a:spLocks noGrp="1"/>
          </p:cNvSpPr>
          <p:nvPr>
            <p:ph type="ftr" idx="11"/>
          </p:nvPr>
        </p:nvSpPr>
        <p:spPr>
          <a:xfrm>
            <a:off x="3657600" y="6243637"/>
            <a:ext cx="2895600" cy="4572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SzPts val="1400"/>
              <a:buNone/>
              <a:defRPr sz="1800" b="0" i="0" u="none">
                <a:solidFill>
                  <a:schemeClr val="dk1"/>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9pPr>
          </a:lstStyle>
          <a:p>
            <a:endParaRPr/>
          </a:p>
        </p:txBody>
      </p:sp>
      <p:sp>
        <p:nvSpPr>
          <p:cNvPr id="113" name="Shape 113"/>
          <p:cNvSpPr txBox="1">
            <a:spLocks noGrp="1"/>
          </p:cNvSpPr>
          <p:nvPr>
            <p:ph type="sldNum" idx="12"/>
          </p:nvPr>
        </p:nvSpPr>
        <p:spPr>
          <a:xfrm>
            <a:off x="7042150" y="6243637"/>
            <a:ext cx="1905000" cy="45720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1pPr>
            <a:lvl2pPr marL="0" marR="0" lvl="1"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2pPr>
            <a:lvl3pPr marL="0" marR="0" lvl="2"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3pPr>
            <a:lvl4pPr marL="0" marR="0" lvl="3"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4pPr>
            <a:lvl5pPr marL="0" marR="0" lvl="4"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5pPr>
            <a:lvl6pPr marL="0" marR="0" lvl="5"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6pPr>
            <a:lvl7pPr marL="0" marR="0" lvl="6"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7pPr>
            <a:lvl8pPr marL="0" marR="0" lvl="7"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8pPr>
            <a:lvl9pPr marL="0" marR="0" lvl="8"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sz="1000">
              <a:solidFill>
                <a:schemeClr val="dk2"/>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Shape 2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5" name="Shape 2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Shape 28"/>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Shape 29"/>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Shape 3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3" name="Shape 3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6" name="Shape 36"/>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7" name="Shape 3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0" name="Shape 4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1"/>
        <p:cNvGrpSpPr/>
        <p:nvPr/>
      </p:nvGrpSpPr>
      <p:grpSpPr>
        <a:xfrm>
          <a:off x="0" y="0"/>
          <a:ext cx="0" cy="0"/>
          <a:chOff x="0" y="0"/>
          <a:chExt cx="0" cy="0"/>
        </a:xfrm>
      </p:grpSpPr>
      <p:sp>
        <p:nvSpPr>
          <p:cNvPr id="42" name="Shape 42"/>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3" name="Shape 43"/>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4" name="Shape 44"/>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5" name="Shape 45"/>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6" name="Shape 4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7"/>
        <p:cNvGrpSpPr/>
        <p:nvPr/>
      </p:nvGrpSpPr>
      <p:grpSpPr>
        <a:xfrm>
          <a:off x="0" y="0"/>
          <a:ext cx="0" cy="0"/>
          <a:chOff x="0" y="0"/>
          <a:chExt cx="0" cy="0"/>
        </a:xfrm>
      </p:grpSpPr>
      <p:sp>
        <p:nvSpPr>
          <p:cNvPr id="48" name="Shape 48"/>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9" name="Shape 4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3">
            <a:alphaModFix/>
          </a:blip>
          <a:stretch>
            <a:fillRect/>
          </a:stretch>
        </a:blipFill>
        <a:effectLst/>
      </p:bgPr>
    </p:bg>
    <p:spTree>
      <p:nvGrpSpPr>
        <p:cNvPr id="1" name="Shape 11"/>
        <p:cNvGrpSpPr/>
        <p:nvPr/>
      </p:nvGrpSpPr>
      <p:grpSpPr>
        <a:xfrm>
          <a:off x="0" y="0"/>
          <a:ext cx="0" cy="0"/>
          <a:chOff x="0" y="0"/>
          <a:chExt cx="0" cy="0"/>
        </a:xfrm>
      </p:grpSpPr>
      <p:sp>
        <p:nvSpPr>
          <p:cNvPr id="12" name="Shape 12"/>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13" name="Shape 13"/>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14" name="Shape 14"/>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lvl="0" algn="r">
              <a:spcBef>
                <a:spcPts val="0"/>
              </a:spcBef>
              <a:buNone/>
              <a:defRPr sz="1000">
                <a:solidFill>
                  <a:schemeClr val="dk2"/>
                </a:solidFill>
              </a:defRPr>
            </a:lvl1pPr>
            <a:lvl2pPr lvl="1" algn="r">
              <a:spcBef>
                <a:spcPts val="0"/>
              </a:spcBef>
              <a:buNone/>
              <a:defRPr sz="1000">
                <a:solidFill>
                  <a:schemeClr val="dk2"/>
                </a:solidFill>
              </a:defRPr>
            </a:lvl2pPr>
            <a:lvl3pPr lvl="2" algn="r">
              <a:spcBef>
                <a:spcPts val="0"/>
              </a:spcBef>
              <a:buNone/>
              <a:defRPr sz="1000">
                <a:solidFill>
                  <a:schemeClr val="dk2"/>
                </a:solidFill>
              </a:defRPr>
            </a:lvl3pPr>
            <a:lvl4pPr lvl="3" algn="r">
              <a:spcBef>
                <a:spcPts val="0"/>
              </a:spcBef>
              <a:buNone/>
              <a:defRPr sz="1000">
                <a:solidFill>
                  <a:schemeClr val="dk2"/>
                </a:solidFill>
              </a:defRPr>
            </a:lvl4pPr>
            <a:lvl5pPr lvl="4" algn="r">
              <a:spcBef>
                <a:spcPts val="0"/>
              </a:spcBef>
              <a:buNone/>
              <a:defRPr sz="1000">
                <a:solidFill>
                  <a:schemeClr val="dk2"/>
                </a:solidFill>
              </a:defRPr>
            </a:lvl5pPr>
            <a:lvl6pPr lvl="5" algn="r">
              <a:spcBef>
                <a:spcPts val="0"/>
              </a:spcBef>
              <a:buNone/>
              <a:defRPr sz="1000">
                <a:solidFill>
                  <a:schemeClr val="dk2"/>
                </a:solidFill>
              </a:defRPr>
            </a:lvl6pPr>
            <a:lvl7pPr lvl="6" algn="r">
              <a:spcBef>
                <a:spcPts val="0"/>
              </a:spcBef>
              <a:buNone/>
              <a:defRPr sz="1000">
                <a:solidFill>
                  <a:schemeClr val="dk2"/>
                </a:solidFill>
              </a:defRPr>
            </a:lvl7pPr>
            <a:lvl8pPr lvl="7" algn="r">
              <a:spcBef>
                <a:spcPts val="0"/>
              </a:spcBef>
              <a:buNone/>
              <a:defRPr sz="1000">
                <a:solidFill>
                  <a:schemeClr val="dk2"/>
                </a:solidFill>
              </a:defRPr>
            </a:lvl8pPr>
            <a:lvl9pPr lvl="8" algn="r">
              <a:spcBef>
                <a:spcPts val="0"/>
              </a:spcBef>
              <a:buNone/>
              <a:defRPr sz="1000">
                <a:solidFill>
                  <a:schemeClr val="dk2"/>
                </a:solidFill>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blipFill>
          <a:blip r:embed="rId15">
            <a:alphaModFix/>
          </a:blip>
          <a:stretch>
            <a:fillRect/>
          </a:stretch>
        </a:blipFill>
        <a:effectLst/>
      </p:bgPr>
    </p:bg>
    <p:spTree>
      <p:nvGrpSpPr>
        <p:cNvPr id="1" name="Shape 56"/>
        <p:cNvGrpSpPr/>
        <p:nvPr/>
      </p:nvGrpSpPr>
      <p:grpSpPr>
        <a:xfrm>
          <a:off x="0" y="0"/>
          <a:ext cx="0" cy="0"/>
          <a:chOff x="0" y="0"/>
          <a:chExt cx="0" cy="0"/>
        </a:xfrm>
      </p:grpSpPr>
      <p:sp>
        <p:nvSpPr>
          <p:cNvPr id="57" name="Shape 57"/>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58" name="Shape 58"/>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1600"/>
              </a:spcBef>
              <a:spcAft>
                <a:spcPts val="0"/>
              </a:spcAft>
              <a:buClr>
                <a:schemeClr val="dk2"/>
              </a:buClr>
              <a:buSzPts val="1400"/>
              <a:buChar char="○"/>
              <a:defRPr>
                <a:solidFill>
                  <a:schemeClr val="dk2"/>
                </a:solidFill>
              </a:defRPr>
            </a:lvl2pPr>
            <a:lvl3pPr marL="1371600" lvl="2" indent="-317500" rtl="0">
              <a:lnSpc>
                <a:spcPct val="115000"/>
              </a:lnSpc>
              <a:spcBef>
                <a:spcPts val="1600"/>
              </a:spcBef>
              <a:spcAft>
                <a:spcPts val="0"/>
              </a:spcAft>
              <a:buClr>
                <a:schemeClr val="dk2"/>
              </a:buClr>
              <a:buSzPts val="1400"/>
              <a:buChar char="■"/>
              <a:defRPr>
                <a:solidFill>
                  <a:schemeClr val="dk2"/>
                </a:solidFill>
              </a:defRPr>
            </a:lvl3pPr>
            <a:lvl4pPr marL="1828800" lvl="3" indent="-317500" rtl="0">
              <a:lnSpc>
                <a:spcPct val="115000"/>
              </a:lnSpc>
              <a:spcBef>
                <a:spcPts val="1600"/>
              </a:spcBef>
              <a:spcAft>
                <a:spcPts val="0"/>
              </a:spcAft>
              <a:buClr>
                <a:schemeClr val="dk2"/>
              </a:buClr>
              <a:buSzPts val="1400"/>
              <a:buChar char="●"/>
              <a:defRPr>
                <a:solidFill>
                  <a:schemeClr val="dk2"/>
                </a:solidFill>
              </a:defRPr>
            </a:lvl4pPr>
            <a:lvl5pPr marL="2286000" lvl="4" indent="-317500" rtl="0">
              <a:lnSpc>
                <a:spcPct val="115000"/>
              </a:lnSpc>
              <a:spcBef>
                <a:spcPts val="1600"/>
              </a:spcBef>
              <a:spcAft>
                <a:spcPts val="0"/>
              </a:spcAft>
              <a:buClr>
                <a:schemeClr val="dk2"/>
              </a:buClr>
              <a:buSzPts val="1400"/>
              <a:buChar char="○"/>
              <a:defRPr>
                <a:solidFill>
                  <a:schemeClr val="dk2"/>
                </a:solidFill>
              </a:defRPr>
            </a:lvl5pPr>
            <a:lvl6pPr marL="2743200" lvl="5" indent="-317500" rtl="0">
              <a:lnSpc>
                <a:spcPct val="115000"/>
              </a:lnSpc>
              <a:spcBef>
                <a:spcPts val="1600"/>
              </a:spcBef>
              <a:spcAft>
                <a:spcPts val="0"/>
              </a:spcAft>
              <a:buClr>
                <a:schemeClr val="dk2"/>
              </a:buClr>
              <a:buSzPts val="1400"/>
              <a:buChar char="■"/>
              <a:defRPr>
                <a:solidFill>
                  <a:schemeClr val="dk2"/>
                </a:solidFill>
              </a:defRPr>
            </a:lvl6pPr>
            <a:lvl7pPr marL="3200400" lvl="6" indent="-317500" rtl="0">
              <a:lnSpc>
                <a:spcPct val="115000"/>
              </a:lnSpc>
              <a:spcBef>
                <a:spcPts val="1600"/>
              </a:spcBef>
              <a:spcAft>
                <a:spcPts val="0"/>
              </a:spcAft>
              <a:buClr>
                <a:schemeClr val="dk2"/>
              </a:buClr>
              <a:buSzPts val="1400"/>
              <a:buChar char="●"/>
              <a:defRPr>
                <a:solidFill>
                  <a:schemeClr val="dk2"/>
                </a:solidFill>
              </a:defRPr>
            </a:lvl7pPr>
            <a:lvl8pPr marL="3657600" lvl="7" indent="-317500" rtl="0">
              <a:lnSpc>
                <a:spcPct val="115000"/>
              </a:lnSpc>
              <a:spcBef>
                <a:spcPts val="1600"/>
              </a:spcBef>
              <a:spcAft>
                <a:spcPts val="0"/>
              </a:spcAft>
              <a:buClr>
                <a:schemeClr val="dk2"/>
              </a:buClr>
              <a:buSzPts val="1400"/>
              <a:buChar char="○"/>
              <a:defRPr>
                <a:solidFill>
                  <a:schemeClr val="dk2"/>
                </a:solidFill>
              </a:defRPr>
            </a:lvl8pPr>
            <a:lvl9pPr marL="4114800" lvl="8" indent="-317500" rtl="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59" name="Shape 59"/>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lvl="0" algn="r" rtl="0">
              <a:spcBef>
                <a:spcPts val="0"/>
              </a:spcBef>
              <a:buNone/>
              <a:defRPr sz="1000">
                <a:solidFill>
                  <a:schemeClr val="dk2"/>
                </a:solidFill>
              </a:defRPr>
            </a:lvl1pPr>
            <a:lvl2pPr lvl="1" algn="r" rtl="0">
              <a:spcBef>
                <a:spcPts val="0"/>
              </a:spcBef>
              <a:buNone/>
              <a:defRPr sz="1000">
                <a:solidFill>
                  <a:schemeClr val="dk2"/>
                </a:solidFill>
              </a:defRPr>
            </a:lvl2pPr>
            <a:lvl3pPr lvl="2" algn="r" rtl="0">
              <a:spcBef>
                <a:spcPts val="0"/>
              </a:spcBef>
              <a:buNone/>
              <a:defRPr sz="1000">
                <a:solidFill>
                  <a:schemeClr val="dk2"/>
                </a:solidFill>
              </a:defRPr>
            </a:lvl3pPr>
            <a:lvl4pPr lvl="3" algn="r" rtl="0">
              <a:spcBef>
                <a:spcPts val="0"/>
              </a:spcBef>
              <a:buNone/>
              <a:defRPr sz="1000">
                <a:solidFill>
                  <a:schemeClr val="dk2"/>
                </a:solidFill>
              </a:defRPr>
            </a:lvl4pPr>
            <a:lvl5pPr lvl="4" algn="r" rtl="0">
              <a:spcBef>
                <a:spcPts val="0"/>
              </a:spcBef>
              <a:buNone/>
              <a:defRPr sz="1000">
                <a:solidFill>
                  <a:schemeClr val="dk2"/>
                </a:solidFill>
              </a:defRPr>
            </a:lvl5pPr>
            <a:lvl6pPr lvl="5" algn="r" rtl="0">
              <a:spcBef>
                <a:spcPts val="0"/>
              </a:spcBef>
              <a:buNone/>
              <a:defRPr sz="1000">
                <a:solidFill>
                  <a:schemeClr val="dk2"/>
                </a:solidFill>
              </a:defRPr>
            </a:lvl6pPr>
            <a:lvl7pPr lvl="6" algn="r" rtl="0">
              <a:spcBef>
                <a:spcPts val="0"/>
              </a:spcBef>
              <a:buNone/>
              <a:defRPr sz="1000">
                <a:solidFill>
                  <a:schemeClr val="dk2"/>
                </a:solidFill>
              </a:defRPr>
            </a:lvl7pPr>
            <a:lvl8pPr lvl="7" algn="r" rtl="0">
              <a:spcBef>
                <a:spcPts val="0"/>
              </a:spcBef>
              <a:buNone/>
              <a:defRPr sz="1000">
                <a:solidFill>
                  <a:schemeClr val="dk2"/>
                </a:solidFill>
              </a:defRPr>
            </a:lvl8pPr>
            <a:lvl9pPr lvl="8" algn="r" rtl="0">
              <a:spcBef>
                <a:spcPts val="0"/>
              </a:spcBef>
              <a:buNone/>
              <a:defRPr sz="1000">
                <a:solidFill>
                  <a:schemeClr val="dk2"/>
                </a:solidFill>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11.xml"/><Relationship Id="rId5" Type="http://schemas.openxmlformats.org/officeDocument/2006/relationships/image" Target="../media/image7.jpeg"/><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0.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3.xml"/></Relationships>
</file>

<file path=ppt/slides/_rels/slide4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2.xml"/><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43.xml"/><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44.xml"/><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3.xml"/></Relationships>
</file>

<file path=ppt/slides/_rels/slide4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48.xml"/><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Shape 118"/>
          <p:cNvPicPr preferRelativeResize="0"/>
          <p:nvPr/>
        </p:nvPicPr>
        <p:blipFill>
          <a:blip r:embed="rId3">
            <a:alphaModFix/>
          </a:blip>
          <a:stretch>
            <a:fillRect/>
          </a:stretch>
        </p:blipFill>
        <p:spPr>
          <a:xfrm>
            <a:off x="0" y="664150"/>
            <a:ext cx="9144000" cy="5372545"/>
          </a:xfrm>
          <a:prstGeom prst="rect">
            <a:avLst/>
          </a:prstGeom>
          <a:noFill/>
          <a:ln>
            <a:noFill/>
          </a:ln>
        </p:spPr>
      </p:pic>
      <p:sp>
        <p:nvSpPr>
          <p:cNvPr id="119" name="Shape 119"/>
          <p:cNvSpPr txBox="1"/>
          <p:nvPr/>
        </p:nvSpPr>
        <p:spPr>
          <a:xfrm>
            <a:off x="717550" y="-380988"/>
            <a:ext cx="7772400" cy="1462200"/>
          </a:xfrm>
          <a:prstGeom prst="rect">
            <a:avLst/>
          </a:prstGeom>
          <a:noFill/>
          <a:ln>
            <a:noFill/>
          </a:ln>
        </p:spPr>
        <p:txBody>
          <a:bodyPr spcFirstLastPara="1" wrap="square" lIns="91425" tIns="45700" rIns="91425" bIns="45700" anchor="b" anchorCtr="0">
            <a:noAutofit/>
          </a:bodyPr>
          <a:lstStyle/>
          <a:p>
            <a:pPr marL="0" marR="0" lvl="0" indent="0" algn="ctr" rtl="0">
              <a:lnSpc>
                <a:spcPct val="100000"/>
              </a:lnSpc>
              <a:spcBef>
                <a:spcPts val="0"/>
              </a:spcBef>
              <a:spcAft>
                <a:spcPts val="0"/>
              </a:spcAft>
              <a:buClr>
                <a:srgbClr val="333399"/>
              </a:buClr>
              <a:buFont typeface="Tahoma"/>
              <a:buNone/>
            </a:pPr>
            <a:r>
              <a:rPr lang="en-US" sz="6000" b="1">
                <a:solidFill>
                  <a:srgbClr val="980000"/>
                </a:solidFill>
              </a:rPr>
              <a:t>Elektroterapi - 1</a:t>
            </a:r>
            <a:endParaRPr sz="6000" b="1">
              <a:solidFill>
                <a:srgbClr val="980000"/>
              </a:solidFill>
            </a:endParaRPr>
          </a:p>
        </p:txBody>
      </p:sp>
      <p:sp>
        <p:nvSpPr>
          <p:cNvPr id="120" name="Shape 120"/>
          <p:cNvSpPr txBox="1"/>
          <p:nvPr/>
        </p:nvSpPr>
        <p:spPr>
          <a:xfrm>
            <a:off x="0" y="5921925"/>
            <a:ext cx="8980500" cy="8643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800"/>
              </a:spcBef>
              <a:spcAft>
                <a:spcPts val="0"/>
              </a:spcAft>
              <a:buClr>
                <a:srgbClr val="000000"/>
              </a:buClr>
              <a:buFont typeface="Tahoma"/>
              <a:buNone/>
            </a:pPr>
            <a:r>
              <a:rPr lang="en-US" sz="2400" b="1" dirty="0" err="1">
                <a:solidFill>
                  <a:srgbClr val="980000"/>
                </a:solidFill>
              </a:rPr>
              <a:t>Uzm</a:t>
            </a:r>
            <a:r>
              <a:rPr lang="en-US" sz="2400" b="1" dirty="0">
                <a:solidFill>
                  <a:srgbClr val="980000"/>
                </a:solidFill>
              </a:rPr>
              <a:t>. </a:t>
            </a:r>
            <a:r>
              <a:rPr lang="en-US" sz="2400" b="1" dirty="0" err="1">
                <a:solidFill>
                  <a:srgbClr val="980000"/>
                </a:solidFill>
              </a:rPr>
              <a:t>Fzt</a:t>
            </a:r>
            <a:r>
              <a:rPr lang="en-US" sz="2400" b="1" dirty="0">
                <a:solidFill>
                  <a:srgbClr val="980000"/>
                </a:solidFill>
              </a:rPr>
              <a:t>. </a:t>
            </a:r>
            <a:r>
              <a:rPr lang="en-US" sz="2400" b="1" dirty="0" err="1">
                <a:solidFill>
                  <a:srgbClr val="980000"/>
                </a:solidFill>
              </a:rPr>
              <a:t>Kağan</a:t>
            </a:r>
            <a:r>
              <a:rPr lang="en-US" sz="2400" b="1" dirty="0">
                <a:solidFill>
                  <a:srgbClr val="980000"/>
                </a:solidFill>
              </a:rPr>
              <a:t> </a:t>
            </a:r>
            <a:r>
              <a:rPr lang="en-US" sz="2400" b="1">
                <a:solidFill>
                  <a:srgbClr val="980000"/>
                </a:solidFill>
              </a:rPr>
              <a:t>YÜCEL </a:t>
            </a:r>
            <a:endParaRPr sz="2400" b="1">
              <a:solidFill>
                <a:srgbClr val="98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176" name="Shape 176"/>
          <p:cNvSpPr txBo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920"/>
              <a:buFont typeface="Arial"/>
              <a:buChar char="■"/>
            </a:pPr>
            <a:r>
              <a:rPr lang="en-US" sz="3200" b="1" i="0" u="none">
                <a:solidFill>
                  <a:srgbClr val="073763"/>
                </a:solidFill>
              </a:rPr>
              <a:t>Yüksek frekanslı akımlar</a:t>
            </a:r>
            <a:r>
              <a:rPr lang="en-US" sz="3200" b="0" i="0" u="none">
                <a:solidFill>
                  <a:srgbClr val="073763"/>
                </a:solidFill>
              </a:rPr>
              <a:t>, hücre membranında potansiyel değişikliği oluşturmazlar. Kimyasal veya uyarıcı etkileri yoktur. İçinden geçtikleri dokunun rezistansı ile orantılı olarak ısı meydana getirirler. Hızlı ossilasyonlarla seyrederler.</a:t>
            </a:r>
            <a:endParaRPr>
              <a:solidFill>
                <a:srgbClr val="073763"/>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Shape 181"/>
          <p:cNvSpPr txBox="1"/>
          <p:nvPr/>
        </p:nvSpPr>
        <p:spPr>
          <a:xfrm>
            <a:off x="357187" y="571500"/>
            <a:ext cx="8229600" cy="1082675"/>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Comic Sans MS"/>
              <a:buNone/>
            </a:pPr>
            <a:r>
              <a:rPr lang="en-US" sz="3200" b="1" i="0" u="none">
                <a:solidFill>
                  <a:srgbClr val="980000"/>
                </a:solidFill>
              </a:rPr>
              <a:t>Elektroterapide kullanılan akımlar genel olarak şunlardır:</a:t>
            </a:r>
            <a:r>
              <a:rPr lang="en-US" sz="4000" b="1" i="0" u="none">
                <a:solidFill>
                  <a:srgbClr val="980000"/>
                </a:solidFill>
              </a:rPr>
              <a:t/>
            </a:r>
            <a:br>
              <a:rPr lang="en-US" sz="4000" b="1" i="0" u="none">
                <a:solidFill>
                  <a:srgbClr val="980000"/>
                </a:solidFill>
              </a:rPr>
            </a:br>
            <a:endParaRPr b="1">
              <a:solidFill>
                <a:srgbClr val="980000"/>
              </a:solidFill>
            </a:endParaRPr>
          </a:p>
        </p:txBody>
      </p:sp>
      <p:sp>
        <p:nvSpPr>
          <p:cNvPr id="182" name="Shape 182"/>
          <p:cNvSpPr txBox="1"/>
          <p:nvPr/>
        </p:nvSpPr>
        <p:spPr>
          <a:xfrm>
            <a:off x="457200" y="1857375"/>
            <a:ext cx="8229600" cy="3786187"/>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680"/>
              <a:buFont typeface="Noto Sans Symbols"/>
              <a:buChar char="■"/>
            </a:pPr>
            <a:r>
              <a:rPr lang="en-US" sz="2800" b="1" i="0" u="none">
                <a:solidFill>
                  <a:srgbClr val="073763"/>
                </a:solidFill>
              </a:rPr>
              <a:t>DOĞRU AKIM: </a:t>
            </a:r>
            <a:r>
              <a:rPr lang="en-US" sz="2800" b="0" i="0" u="none">
                <a:solidFill>
                  <a:srgbClr val="073763"/>
                </a:solidFill>
              </a:rPr>
              <a:t>Elektrik yüklü partiküllerin tek yönde, kesiksiz yön değiştirmeden ve </a:t>
            </a:r>
            <a:r>
              <a:rPr lang="en-US" sz="2800" b="0" i="0" u="sng">
                <a:solidFill>
                  <a:srgbClr val="073763"/>
                </a:solidFill>
              </a:rPr>
              <a:t>sürekli </a:t>
            </a:r>
            <a:r>
              <a:rPr lang="en-US" sz="2800" b="0" i="0" u="none">
                <a:solidFill>
                  <a:srgbClr val="073763"/>
                </a:solidFill>
              </a:rPr>
              <a:t>hareket ettiği bir akım türüdür.</a:t>
            </a:r>
            <a:endParaRPr>
              <a:solidFill>
                <a:srgbClr val="073763"/>
              </a:solidFill>
            </a:endParaRPr>
          </a:p>
          <a:p>
            <a:pPr marL="341312" marR="0" lvl="0" indent="-341312" algn="l" rtl="0">
              <a:lnSpc>
                <a:spcPct val="100000"/>
              </a:lnSpc>
              <a:spcBef>
                <a:spcPts val="700"/>
              </a:spcBef>
              <a:spcAft>
                <a:spcPts val="0"/>
              </a:spcAft>
              <a:buClr>
                <a:srgbClr val="073763"/>
              </a:buClr>
              <a:buSzPts val="1680"/>
              <a:buFont typeface="Arial"/>
              <a:buChar char="■"/>
            </a:pPr>
            <a:r>
              <a:rPr lang="en-US" sz="2800" b="1" i="0" u="none">
                <a:solidFill>
                  <a:srgbClr val="073763"/>
                </a:solidFill>
              </a:rPr>
              <a:t>ALTERNATİF AKIM: </a:t>
            </a:r>
            <a:r>
              <a:rPr lang="en-US" sz="2800" b="0" i="0" u="none">
                <a:solidFill>
                  <a:srgbClr val="073763"/>
                </a:solidFill>
              </a:rPr>
              <a:t>Yüklü partiküllerin değişen yönlerde hareket ettiği </a:t>
            </a:r>
            <a:r>
              <a:rPr lang="en-US" sz="2800" b="0" i="0" u="sng">
                <a:solidFill>
                  <a:srgbClr val="073763"/>
                </a:solidFill>
              </a:rPr>
              <a:t>sürekli</a:t>
            </a:r>
            <a:r>
              <a:rPr lang="en-US" sz="2800" b="0" i="0" u="none">
                <a:solidFill>
                  <a:srgbClr val="073763"/>
                </a:solidFill>
              </a:rPr>
              <a:t> bir akım türüdür.Akım yönü zaman içinde ileri-geri yön değiştirir.</a:t>
            </a:r>
            <a:endParaRPr>
              <a:solidFill>
                <a:srgbClr val="073763"/>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Shape 187"/>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188" name="Shape 188"/>
          <p:cNvSpPr txBox="1"/>
          <p:nvPr/>
        </p:nvSpPr>
        <p:spPr>
          <a:xfrm>
            <a:off x="446175" y="893750"/>
            <a:ext cx="8508900" cy="52386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680"/>
              <a:buFont typeface="Arial"/>
              <a:buChar char="■"/>
            </a:pPr>
            <a:r>
              <a:rPr lang="en-US" sz="2800" b="1" i="0" u="none">
                <a:solidFill>
                  <a:srgbClr val="073763"/>
                </a:solidFill>
              </a:rPr>
              <a:t>PULSASYONLU AKIMLAR: </a:t>
            </a:r>
            <a:r>
              <a:rPr lang="en-US" sz="2800" b="0" i="0" u="none">
                <a:solidFill>
                  <a:srgbClr val="073763"/>
                </a:solidFill>
              </a:rPr>
              <a:t>Elektrik akımında </a:t>
            </a:r>
            <a:r>
              <a:rPr lang="en-US" sz="2800" b="0" i="0" u="sng">
                <a:solidFill>
                  <a:srgbClr val="073763"/>
                </a:solidFill>
              </a:rPr>
              <a:t>periyodik kesilmelerle</a:t>
            </a:r>
            <a:r>
              <a:rPr lang="en-US" sz="2800" b="0" i="0" u="none">
                <a:solidFill>
                  <a:srgbClr val="073763"/>
                </a:solidFill>
              </a:rPr>
              <a:t> karakterizedir ve tek ya da çift yönlü olabilirler. Elektroterapi cihazlarında en sık kullanılan akım tipidir.Tedavide kullanılan alçak frekanslı akımlar pulsasyonlu akımlardır.</a:t>
            </a:r>
            <a:endParaRPr>
              <a:solidFill>
                <a:srgbClr val="073763"/>
              </a:solidFill>
            </a:endParaRPr>
          </a:p>
          <a:p>
            <a:pPr marL="341312" marR="0" lvl="0" indent="-341312" algn="l" rtl="0">
              <a:lnSpc>
                <a:spcPct val="100000"/>
              </a:lnSpc>
              <a:spcBef>
                <a:spcPts val="700"/>
              </a:spcBef>
              <a:spcAft>
                <a:spcPts val="0"/>
              </a:spcAft>
              <a:buClr>
                <a:srgbClr val="073763"/>
              </a:buClr>
              <a:buSzPts val="1680"/>
              <a:buFont typeface="Noto Sans Symbols"/>
              <a:buChar char="■"/>
            </a:pPr>
            <a:r>
              <a:rPr lang="en-US" sz="2800" b="1" i="0" u="none">
                <a:solidFill>
                  <a:srgbClr val="073763"/>
                </a:solidFill>
              </a:rPr>
              <a:t>TRİFAZE AKIM: </a:t>
            </a:r>
            <a:r>
              <a:rPr lang="en-US" sz="2800" b="0" i="0" u="none">
                <a:solidFill>
                  <a:srgbClr val="073763"/>
                </a:solidFill>
              </a:rPr>
              <a:t>Üç alternatif akımın belli oranda birleşmesinden oluşur. Elektroterapide bu akım, su altı masajında su sağlayan motorun çalışmasında kullanılır.</a:t>
            </a:r>
            <a:endParaRPr>
              <a:solidFill>
                <a:srgbClr val="073763"/>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Shape 193"/>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pic>
        <p:nvPicPr>
          <p:cNvPr id="194" name="Shape 194"/>
          <p:cNvPicPr preferRelativeResize="0"/>
          <p:nvPr/>
        </p:nvPicPr>
        <p:blipFill rotWithShape="1">
          <a:blip r:embed="rId3">
            <a:alphaModFix/>
          </a:blip>
          <a:srcRect l="24932" t="6122" r="24931" b="6123"/>
          <a:stretch/>
        </p:blipFill>
        <p:spPr>
          <a:xfrm>
            <a:off x="755100" y="392850"/>
            <a:ext cx="7633800" cy="60723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pic>
        <p:nvPicPr>
          <p:cNvPr id="199" name="Shape 199"/>
          <p:cNvPicPr preferRelativeResize="0"/>
          <p:nvPr/>
        </p:nvPicPr>
        <p:blipFill rotWithShape="1">
          <a:blip r:embed="rId3">
            <a:alphaModFix/>
          </a:blip>
          <a:srcRect t="19247" b="27995"/>
          <a:stretch/>
        </p:blipFill>
        <p:spPr>
          <a:xfrm>
            <a:off x="2946290" y="304800"/>
            <a:ext cx="6197700" cy="2496300"/>
          </a:xfrm>
          <a:prstGeom prst="rect">
            <a:avLst/>
          </a:prstGeom>
          <a:noFill/>
          <a:ln>
            <a:noFill/>
          </a:ln>
        </p:spPr>
      </p:pic>
      <p:pic>
        <p:nvPicPr>
          <p:cNvPr id="200" name="Shape 200"/>
          <p:cNvPicPr preferRelativeResize="0"/>
          <p:nvPr/>
        </p:nvPicPr>
        <p:blipFill rotWithShape="1">
          <a:blip r:embed="rId4">
            <a:alphaModFix/>
          </a:blip>
          <a:srcRect l="19027" t="21871" r="22964" b="27994"/>
          <a:stretch/>
        </p:blipFill>
        <p:spPr>
          <a:xfrm>
            <a:off x="0" y="304800"/>
            <a:ext cx="3594000" cy="2496300"/>
          </a:xfrm>
          <a:prstGeom prst="rect">
            <a:avLst/>
          </a:prstGeom>
          <a:noFill/>
          <a:ln>
            <a:noFill/>
          </a:ln>
        </p:spPr>
      </p:pic>
      <p:pic>
        <p:nvPicPr>
          <p:cNvPr id="201" name="Shape 201"/>
          <p:cNvPicPr preferRelativeResize="0"/>
          <p:nvPr/>
        </p:nvPicPr>
        <p:blipFill rotWithShape="1">
          <a:blip r:embed="rId5">
            <a:alphaModFix/>
          </a:blip>
          <a:srcRect l="3280" t="13996" r="6560" b="21871"/>
          <a:stretch/>
        </p:blipFill>
        <p:spPr>
          <a:xfrm>
            <a:off x="228600" y="2801100"/>
            <a:ext cx="8686800" cy="35052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p:nvPr/>
        </p:nvSpPr>
        <p:spPr>
          <a:xfrm>
            <a:off x="1150925" y="214306"/>
            <a:ext cx="7793100" cy="7599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Comic Sans MS"/>
              <a:buNone/>
            </a:pPr>
            <a:r>
              <a:rPr lang="en-US" sz="3600" b="1" i="0" u="none">
                <a:solidFill>
                  <a:srgbClr val="980000"/>
                </a:solidFill>
              </a:rPr>
              <a:t>DOĞRU AKIM (GALVANİ AKIM)</a:t>
            </a:r>
            <a:endParaRPr b="1">
              <a:solidFill>
                <a:srgbClr val="980000"/>
              </a:solidFill>
            </a:endParaRPr>
          </a:p>
        </p:txBody>
      </p:sp>
      <p:sp>
        <p:nvSpPr>
          <p:cNvPr id="207" name="Shape 207"/>
          <p:cNvSpPr txBox="1"/>
          <p:nvPr/>
        </p:nvSpPr>
        <p:spPr>
          <a:xfrm>
            <a:off x="457200" y="928573"/>
            <a:ext cx="8229600" cy="2571900"/>
          </a:xfrm>
          <a:prstGeom prst="rect">
            <a:avLst/>
          </a:prstGeom>
          <a:noFill/>
          <a:ln>
            <a:noFill/>
          </a:ln>
        </p:spPr>
        <p:txBody>
          <a:bodyPr spcFirstLastPara="1" wrap="square" lIns="91425" tIns="45700" rIns="91425" bIns="45700" anchor="t" anchorCtr="0">
            <a:noAutofit/>
          </a:bodyPr>
          <a:lstStyle/>
          <a:p>
            <a:pPr marL="457200" marR="0" lvl="0" indent="-406400" algn="l" rtl="0">
              <a:lnSpc>
                <a:spcPct val="90000"/>
              </a:lnSpc>
              <a:spcBef>
                <a:spcPts val="700"/>
              </a:spcBef>
              <a:spcAft>
                <a:spcPts val="0"/>
              </a:spcAft>
              <a:buClr>
                <a:srgbClr val="073763"/>
              </a:buClr>
              <a:buSzPts val="2800"/>
              <a:buChar char="●"/>
            </a:pPr>
            <a:r>
              <a:rPr lang="en-US" sz="2800" i="0" u="none">
                <a:solidFill>
                  <a:srgbClr val="073763"/>
                </a:solidFill>
              </a:rPr>
              <a:t>Elektronların aynı yönde ve aynı yoğunlukta hareket etmesiyle oluşan, frekansı 0 olan elektrik akımlarıdır.</a:t>
            </a:r>
            <a:endParaRPr>
              <a:solidFill>
                <a:srgbClr val="073763"/>
              </a:solidFill>
            </a:endParaRPr>
          </a:p>
          <a:p>
            <a:pPr marL="457200" marR="0" lvl="0" indent="-406400" algn="l" rtl="0">
              <a:lnSpc>
                <a:spcPct val="90000"/>
              </a:lnSpc>
              <a:spcBef>
                <a:spcPts val="0"/>
              </a:spcBef>
              <a:spcAft>
                <a:spcPts val="0"/>
              </a:spcAft>
              <a:buClr>
                <a:srgbClr val="073763"/>
              </a:buClr>
              <a:buSzPts val="2800"/>
              <a:buChar char="●"/>
            </a:pPr>
            <a:r>
              <a:rPr lang="en-US" sz="2800" i="0" u="none">
                <a:solidFill>
                  <a:srgbClr val="073763"/>
                </a:solidFill>
              </a:rPr>
              <a:t>Düşük voltajlı, pulsasyon göstermeyen düz bir akımdır. Negatif ya da pozitif fazı olan monofazik akım da denir. </a:t>
            </a:r>
            <a:endParaRPr>
              <a:solidFill>
                <a:srgbClr val="073763"/>
              </a:solidFill>
            </a:endParaRPr>
          </a:p>
        </p:txBody>
      </p:sp>
      <p:pic>
        <p:nvPicPr>
          <p:cNvPr id="208" name="Shape 208"/>
          <p:cNvPicPr preferRelativeResize="0"/>
          <p:nvPr/>
        </p:nvPicPr>
        <p:blipFill rotWithShape="1">
          <a:blip r:embed="rId3">
            <a:alphaModFix/>
          </a:blip>
          <a:srcRect l="11154" r="6561" b="24496"/>
          <a:stretch/>
        </p:blipFill>
        <p:spPr>
          <a:xfrm>
            <a:off x="2466975" y="3723150"/>
            <a:ext cx="4209900" cy="25716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214" name="Shape 214"/>
          <p:cNvSpPr txBo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920"/>
              <a:buFont typeface="Arial"/>
              <a:buChar char="■"/>
            </a:pPr>
            <a:r>
              <a:rPr lang="en-US" sz="3200" b="0" i="0" u="none">
                <a:solidFill>
                  <a:srgbClr val="073763"/>
                </a:solidFill>
              </a:rPr>
              <a:t>Kuru pil, akümülatörler, lambalı doğrultucular, yarı iletken doğrultucular ve motorlu üreteçlerden elde edilir.  </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Doğru akımın frekansı 0 olduğundan yalnızca açılışta ve kapanışta uyarıcı etkisi vardır. </a:t>
            </a:r>
            <a:endParaRPr>
              <a:solidFill>
                <a:srgbClr val="073763"/>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220" name="Shape 220"/>
          <p:cNvSpPr txBox="1"/>
          <p:nvPr/>
        </p:nvSpPr>
        <p:spPr>
          <a:xfrm>
            <a:off x="648300" y="951500"/>
            <a:ext cx="8306700" cy="51810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920"/>
              <a:buFont typeface="Arial"/>
              <a:buChar char="■"/>
            </a:pPr>
            <a:r>
              <a:rPr lang="en-US" sz="3200" b="0" i="0" u="none">
                <a:solidFill>
                  <a:srgbClr val="073763"/>
                </a:solidFill>
              </a:rPr>
              <a:t>Elektron akımı yönü katoddan (-), anota (+) doğrudur.</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Devrede elektrik akımı yönü ise anottan, katoda doğrudur. </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Her iki kutup arasında elektronların dağılımı tamamlanıncaya kadar elektrik akımı devam eder ve potansiyel farkı olarak tanımlanır (volt).</a:t>
            </a:r>
            <a:endParaRPr>
              <a:solidFill>
                <a:srgbClr val="073763"/>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pic>
        <p:nvPicPr>
          <p:cNvPr id="225" name="Shape 225"/>
          <p:cNvPicPr preferRelativeResize="0"/>
          <p:nvPr/>
        </p:nvPicPr>
        <p:blipFill rotWithShape="1">
          <a:blip r:embed="rId3">
            <a:alphaModFix/>
          </a:blip>
          <a:srcRect r="13119" b="13119"/>
          <a:stretch/>
        </p:blipFill>
        <p:spPr>
          <a:xfrm>
            <a:off x="457200" y="392112"/>
            <a:ext cx="8229600" cy="61737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Shape 230"/>
          <p:cNvSpPr txBox="1"/>
          <p:nvPr/>
        </p:nvSpPr>
        <p:spPr>
          <a:xfrm>
            <a:off x="1150925" y="214303"/>
            <a:ext cx="7793100" cy="10404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Comic Sans MS"/>
              <a:buNone/>
            </a:pPr>
            <a:r>
              <a:rPr lang="en-US" sz="4000" b="1" i="0" u="none">
                <a:solidFill>
                  <a:srgbClr val="980000"/>
                </a:solidFill>
              </a:rPr>
              <a:t>Fiziksel ve Kimyasal Özellikleri</a:t>
            </a:r>
            <a:endParaRPr b="1">
              <a:solidFill>
                <a:srgbClr val="980000"/>
              </a:solidFill>
            </a:endParaRPr>
          </a:p>
        </p:txBody>
      </p:sp>
      <p:sp>
        <p:nvSpPr>
          <p:cNvPr id="231" name="Shape 231"/>
          <p:cNvSpPr txBox="1"/>
          <p:nvPr/>
        </p:nvSpPr>
        <p:spPr>
          <a:xfrm>
            <a:off x="457200" y="1600200"/>
            <a:ext cx="8229600" cy="4757737"/>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920"/>
              <a:buFont typeface="Arial"/>
              <a:buChar char="■"/>
            </a:pPr>
            <a:r>
              <a:rPr lang="en-US" sz="3200" b="0" i="0" u="none">
                <a:solidFill>
                  <a:srgbClr val="073763"/>
                </a:solidFill>
              </a:rPr>
              <a:t>Kutuplaşma etkisi (polarite)</a:t>
            </a:r>
            <a:endParaRPr>
              <a:solidFill>
                <a:srgbClr val="073763"/>
              </a:solidFill>
            </a:endParaRPr>
          </a:p>
          <a:p>
            <a:pPr marL="341312" marR="0" lvl="0" indent="-341312" algn="l" rtl="0">
              <a:lnSpc>
                <a:spcPct val="100000"/>
              </a:lnSpc>
              <a:spcBef>
                <a:spcPts val="600"/>
              </a:spcBef>
              <a:spcAft>
                <a:spcPts val="0"/>
              </a:spcAft>
              <a:buClr>
                <a:srgbClr val="000000"/>
              </a:buClr>
              <a:buFont typeface="Comic Sans MS"/>
              <a:buNone/>
            </a:pPr>
            <a:r>
              <a:rPr lang="en-US" sz="3200" b="0" i="0" u="none">
                <a:solidFill>
                  <a:srgbClr val="073763"/>
                </a:solidFill>
              </a:rPr>
              <a:t>-İontoforez </a:t>
            </a:r>
            <a:r>
              <a:rPr lang="en-US" sz="2400" b="0" i="0" u="none">
                <a:solidFill>
                  <a:srgbClr val="073763"/>
                </a:solidFill>
              </a:rPr>
              <a:t>(Doğru akım uygulanması ile + iyonların – kutba çekilmesi, - iyonların ise + kutba çekilmesidir).</a:t>
            </a:r>
            <a:endParaRPr>
              <a:solidFill>
                <a:srgbClr val="073763"/>
              </a:solidFill>
            </a:endParaRPr>
          </a:p>
          <a:p>
            <a:pPr marL="341312" marR="0" lvl="0" indent="-341312" algn="l" rtl="0">
              <a:lnSpc>
                <a:spcPct val="100000"/>
              </a:lnSpc>
              <a:spcBef>
                <a:spcPts val="600"/>
              </a:spcBef>
              <a:spcAft>
                <a:spcPts val="0"/>
              </a:spcAft>
              <a:buClr>
                <a:srgbClr val="000000"/>
              </a:buClr>
              <a:buFont typeface="Comic Sans MS"/>
              <a:buNone/>
            </a:pPr>
            <a:r>
              <a:rPr lang="en-US" sz="3200" b="0" i="0" u="none">
                <a:solidFill>
                  <a:srgbClr val="073763"/>
                </a:solidFill>
              </a:rPr>
              <a:t>-Kataferez </a:t>
            </a:r>
            <a:r>
              <a:rPr lang="en-US" sz="2400" b="0" i="0" u="none">
                <a:solidFill>
                  <a:srgbClr val="073763"/>
                </a:solidFill>
              </a:rPr>
              <a:t>(Yağ damlacıkları, albümin, kan hcleri gibi iyon emilimine bağlı elektriksel yükü olan yapıların – kutba hareket etmesidir).</a:t>
            </a:r>
            <a:endParaRPr>
              <a:solidFill>
                <a:srgbClr val="073763"/>
              </a:solidFill>
            </a:endParaRPr>
          </a:p>
          <a:p>
            <a:pPr marL="341312" marR="0" lvl="0" indent="-341312" algn="l" rtl="0">
              <a:lnSpc>
                <a:spcPct val="100000"/>
              </a:lnSpc>
              <a:spcBef>
                <a:spcPts val="600"/>
              </a:spcBef>
              <a:spcAft>
                <a:spcPts val="0"/>
              </a:spcAft>
              <a:buClr>
                <a:srgbClr val="000000"/>
              </a:buClr>
              <a:buFont typeface="Comic Sans MS"/>
              <a:buNone/>
            </a:pPr>
            <a:r>
              <a:rPr lang="en-US" sz="3200" b="0" i="0" u="none">
                <a:solidFill>
                  <a:srgbClr val="073763"/>
                </a:solidFill>
              </a:rPr>
              <a:t>-Elektroosmoz </a:t>
            </a:r>
            <a:r>
              <a:rPr lang="en-US" sz="2400" b="0" i="0" u="none">
                <a:solidFill>
                  <a:srgbClr val="073763"/>
                </a:solidFill>
              </a:rPr>
              <a:t>(Dokulardaki su içeriğinin membranlar araılığı ile yer değiştirmesidir).</a:t>
            </a:r>
            <a:endParaRPr>
              <a:solidFill>
                <a:srgbClr val="073763"/>
              </a:solidFill>
            </a:endParaRPr>
          </a:p>
          <a:p>
            <a:pPr marL="341312" marR="0" lvl="0" indent="-341312" algn="l" rtl="0">
              <a:lnSpc>
                <a:spcPct val="100000"/>
              </a:lnSpc>
              <a:spcBef>
                <a:spcPts val="600"/>
              </a:spcBef>
              <a:spcAft>
                <a:spcPts val="0"/>
              </a:spcAft>
              <a:buClr>
                <a:srgbClr val="000000"/>
              </a:buClr>
              <a:buFont typeface="Tahoma"/>
              <a:buNone/>
            </a:pPr>
            <a:endParaRPr sz="2400" b="0" i="0" u="none">
              <a:solidFill>
                <a:srgbClr val="073763"/>
              </a:solidFill>
            </a:endParaRPr>
          </a:p>
          <a:p>
            <a:pPr marL="341312" marR="0" lvl="0" indent="-341312" algn="l" rtl="0">
              <a:lnSpc>
                <a:spcPct val="100000"/>
              </a:lnSpc>
              <a:spcBef>
                <a:spcPts val="800"/>
              </a:spcBef>
              <a:spcAft>
                <a:spcPts val="0"/>
              </a:spcAft>
              <a:buClr>
                <a:srgbClr val="000000"/>
              </a:buClr>
              <a:buFont typeface="Tahoma"/>
              <a:buNone/>
            </a:pPr>
            <a:endParaRPr sz="3200" b="0" i="0" u="none">
              <a:solidFill>
                <a:srgbClr val="073763"/>
              </a:solidFill>
            </a:endParaRPr>
          </a:p>
          <a:p>
            <a:pPr marL="0" marR="0" lvl="0" indent="0" algn="l" rtl="0">
              <a:lnSpc>
                <a:spcPct val="100000"/>
              </a:lnSpc>
              <a:spcBef>
                <a:spcPts val="0"/>
              </a:spcBef>
              <a:spcAft>
                <a:spcPts val="0"/>
              </a:spcAft>
              <a:buNone/>
            </a:pPr>
            <a:endParaRPr sz="3200" b="0" i="0" u="none">
              <a:solidFill>
                <a:srgbClr val="073763"/>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126" name="Shape 126"/>
          <p:cNvSpPr txBox="1"/>
          <p:nvPr/>
        </p:nvSpPr>
        <p:spPr>
          <a:xfrm>
            <a:off x="457200" y="2071687"/>
            <a:ext cx="8229600" cy="3214687"/>
          </a:xfrm>
          <a:prstGeom prst="rect">
            <a:avLst/>
          </a:prstGeom>
          <a:noFill/>
          <a:ln>
            <a:noFill/>
          </a:ln>
        </p:spPr>
        <p:txBody>
          <a:bodyPr spcFirstLastPara="1" wrap="square" lIns="91425" tIns="45700" rIns="91425" bIns="45700" anchor="t" anchorCtr="0">
            <a:noAutofit/>
          </a:bodyPr>
          <a:lstStyle/>
          <a:p>
            <a:pPr marL="341312" marR="0" lvl="0" indent="-341312" algn="l" rtl="0">
              <a:lnSpc>
                <a:spcPct val="90000"/>
              </a:lnSpc>
              <a:spcBef>
                <a:spcPts val="0"/>
              </a:spcBef>
              <a:spcAft>
                <a:spcPts val="0"/>
              </a:spcAft>
              <a:buClr>
                <a:srgbClr val="073763"/>
              </a:buClr>
              <a:buSzPts val="1920"/>
              <a:buFont typeface="Arial"/>
              <a:buChar char="■"/>
            </a:pPr>
            <a:r>
              <a:rPr lang="en-US" sz="3200" b="0" i="0" u="none">
                <a:solidFill>
                  <a:srgbClr val="073763"/>
                </a:solidFill>
              </a:rPr>
              <a:t>Elektrik akımının fiziksel etkilerinden tedavi amacıyla yararlanılmasına </a:t>
            </a:r>
            <a:r>
              <a:rPr lang="en-US" sz="3200" b="1" i="0" u="none">
                <a:solidFill>
                  <a:srgbClr val="073763"/>
                </a:solidFill>
              </a:rPr>
              <a:t>elektroterapi</a:t>
            </a:r>
            <a:r>
              <a:rPr lang="en-US" sz="3200" b="0" i="0" u="none">
                <a:solidFill>
                  <a:srgbClr val="073763"/>
                </a:solidFill>
              </a:rPr>
              <a:t> denir. </a:t>
            </a:r>
            <a:endParaRPr>
              <a:solidFill>
                <a:srgbClr val="073763"/>
              </a:solidFill>
            </a:endParaRPr>
          </a:p>
          <a:p>
            <a:pPr marL="341312" marR="0" lvl="0" indent="-341312" algn="l" rtl="0">
              <a:lnSpc>
                <a:spcPct val="90000"/>
              </a:lnSpc>
              <a:spcBef>
                <a:spcPts val="800"/>
              </a:spcBef>
              <a:spcAft>
                <a:spcPts val="0"/>
              </a:spcAft>
              <a:buClr>
                <a:srgbClr val="073763"/>
              </a:buClr>
              <a:buSzPts val="1920"/>
              <a:buFont typeface="Arial"/>
              <a:buChar char="■"/>
            </a:pPr>
            <a:r>
              <a:rPr lang="en-US" sz="3200" b="0" i="0" u="none">
                <a:solidFill>
                  <a:srgbClr val="073763"/>
                </a:solidFill>
              </a:rPr>
              <a:t>İnsan vücudundaki uyarılabilen dokular:</a:t>
            </a:r>
            <a:endParaRPr>
              <a:solidFill>
                <a:srgbClr val="073763"/>
              </a:solidFill>
            </a:endParaRPr>
          </a:p>
          <a:p>
            <a:pPr marL="341312" marR="0" lvl="0" indent="-341312" algn="l" rtl="0">
              <a:lnSpc>
                <a:spcPct val="90000"/>
              </a:lnSpc>
              <a:spcBef>
                <a:spcPts val="800"/>
              </a:spcBef>
              <a:spcAft>
                <a:spcPts val="0"/>
              </a:spcAft>
              <a:buClr>
                <a:srgbClr val="000000"/>
              </a:buClr>
              <a:buFont typeface="Comic Sans MS"/>
              <a:buNone/>
            </a:pPr>
            <a:r>
              <a:rPr lang="en-US" sz="3200" b="0" i="0" u="none">
                <a:solidFill>
                  <a:srgbClr val="073763"/>
                </a:solidFill>
              </a:rPr>
              <a:t>-Sinir dokusu</a:t>
            </a:r>
            <a:endParaRPr>
              <a:solidFill>
                <a:srgbClr val="073763"/>
              </a:solidFill>
            </a:endParaRPr>
          </a:p>
          <a:p>
            <a:pPr marL="341312" marR="0" lvl="0" indent="-341312" algn="l" rtl="0">
              <a:lnSpc>
                <a:spcPct val="90000"/>
              </a:lnSpc>
              <a:spcBef>
                <a:spcPts val="800"/>
              </a:spcBef>
              <a:spcAft>
                <a:spcPts val="0"/>
              </a:spcAft>
              <a:buClr>
                <a:srgbClr val="000000"/>
              </a:buClr>
              <a:buFont typeface="Comic Sans MS"/>
              <a:buNone/>
            </a:pPr>
            <a:r>
              <a:rPr lang="en-US" sz="3200" b="0" i="0" u="none">
                <a:solidFill>
                  <a:srgbClr val="073763"/>
                </a:solidFill>
              </a:rPr>
              <a:t>-Kas dokusu</a:t>
            </a:r>
            <a:endParaRPr>
              <a:solidFill>
                <a:srgbClr val="073763"/>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237" name="Shape 237"/>
          <p:cNvSpPr txBox="1"/>
          <p:nvPr/>
        </p:nvSpPr>
        <p:spPr>
          <a:xfrm>
            <a:off x="561675" y="720500"/>
            <a:ext cx="8393400" cy="54120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920"/>
              <a:buFont typeface="Arial"/>
              <a:buChar char="■"/>
            </a:pPr>
            <a:r>
              <a:rPr lang="en-US" sz="3200" b="0" i="0" u="none">
                <a:solidFill>
                  <a:srgbClr val="073763"/>
                </a:solidFill>
              </a:rPr>
              <a:t>Duyusal uyarı </a:t>
            </a:r>
            <a:r>
              <a:rPr lang="en-US" sz="2400" b="0" i="0" u="none">
                <a:solidFill>
                  <a:srgbClr val="073763"/>
                </a:solidFill>
              </a:rPr>
              <a:t>(– elektrod ile sinir uyarısını arttırmakta ve elektrofizyolojik çalışmalarda sinir ve kas liflerini uyarmak için – elektrod kullanılmaktadır)</a:t>
            </a:r>
            <a:endParaRPr>
              <a:solidFill>
                <a:srgbClr val="073763"/>
              </a:solidFill>
            </a:endParaRPr>
          </a:p>
          <a:p>
            <a:pPr marL="341312" marR="0" lvl="0" indent="-341312" algn="l" rtl="0">
              <a:lnSpc>
                <a:spcPct val="100000"/>
              </a:lnSpc>
              <a:spcBef>
                <a:spcPts val="600"/>
              </a:spcBef>
              <a:spcAft>
                <a:spcPts val="0"/>
              </a:spcAft>
              <a:buClr>
                <a:srgbClr val="073763"/>
              </a:buClr>
              <a:buSzPts val="1920"/>
              <a:buFont typeface="Arial"/>
              <a:buChar char="■"/>
            </a:pPr>
            <a:r>
              <a:rPr lang="en-US" sz="3200" b="0" i="0" u="none">
                <a:solidFill>
                  <a:srgbClr val="073763"/>
                </a:solidFill>
              </a:rPr>
              <a:t>Hiperemi </a:t>
            </a:r>
            <a:r>
              <a:rPr lang="en-US" sz="2400" b="0" i="0" u="none">
                <a:solidFill>
                  <a:srgbClr val="073763"/>
                </a:solidFill>
              </a:rPr>
              <a:t>(etki katodda daha belirgin)</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Analjezi </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Yara iyileşmesini hızlandırıcı etkisi </a:t>
            </a:r>
            <a:endParaRPr>
              <a:solidFill>
                <a:srgbClr val="073763"/>
              </a:solidFill>
            </a:endParaRPr>
          </a:p>
          <a:p>
            <a:pPr marL="341312" marR="0" lvl="0" indent="-341312" algn="l" rtl="0">
              <a:lnSpc>
                <a:spcPct val="100000"/>
              </a:lnSpc>
              <a:spcBef>
                <a:spcPts val="600"/>
              </a:spcBef>
              <a:spcAft>
                <a:spcPts val="0"/>
              </a:spcAft>
              <a:buClr>
                <a:srgbClr val="073763"/>
              </a:buClr>
              <a:buSzPts val="1920"/>
              <a:buFont typeface="Arial"/>
              <a:buChar char="■"/>
            </a:pPr>
            <a:r>
              <a:rPr lang="en-US" sz="3200" b="0" i="0" u="none">
                <a:solidFill>
                  <a:srgbClr val="073763"/>
                </a:solidFill>
              </a:rPr>
              <a:t>Doku zedelenmesi </a:t>
            </a:r>
            <a:r>
              <a:rPr lang="en-US" sz="2400" b="0" i="0" u="none">
                <a:solidFill>
                  <a:srgbClr val="073763"/>
                </a:solidFill>
              </a:rPr>
              <a:t>(yüksek akım yoğunluğunda uygulandığında deride verrü tedavisinde ve epilasyon amacıyla kullanılır)</a:t>
            </a:r>
            <a:endParaRPr>
              <a:solidFill>
                <a:srgbClr val="073763"/>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Shape 242"/>
          <p:cNvSpPr txBox="1"/>
          <p:nvPr/>
        </p:nvSpPr>
        <p:spPr>
          <a:xfrm>
            <a:off x="446175" y="720500"/>
            <a:ext cx="8508900" cy="5412000"/>
          </a:xfrm>
          <a:prstGeom prst="rect">
            <a:avLst/>
          </a:prstGeom>
          <a:noFill/>
          <a:ln>
            <a:noFill/>
          </a:ln>
        </p:spPr>
        <p:txBody>
          <a:bodyPr spcFirstLastPara="1" wrap="square" lIns="91425" tIns="45700" rIns="91425" bIns="45700" anchor="t" anchorCtr="0">
            <a:noAutofit/>
          </a:bodyPr>
          <a:lstStyle/>
          <a:p>
            <a:pPr marL="341312" marR="0" lvl="0" indent="-440372" algn="l" rtl="0">
              <a:lnSpc>
                <a:spcPct val="100000"/>
              </a:lnSpc>
              <a:spcBef>
                <a:spcPts val="0"/>
              </a:spcBef>
              <a:spcAft>
                <a:spcPts val="0"/>
              </a:spcAft>
              <a:buClr>
                <a:srgbClr val="073763"/>
              </a:buClr>
              <a:buSzPts val="3000"/>
              <a:buFont typeface="Arial"/>
              <a:buChar char="■"/>
            </a:pPr>
            <a:r>
              <a:rPr lang="en-US" sz="3000" b="0" i="0" u="none">
                <a:solidFill>
                  <a:srgbClr val="073763"/>
                </a:solidFill>
              </a:rPr>
              <a:t>pozitif kutup: Kimyasal etkisi asit reaksiyon gösterir. Doku sertleşmesi, sinir irritabilitesinde azalma  fizyolojik etkisi vardır.</a:t>
            </a:r>
            <a:endParaRPr sz="3000">
              <a:solidFill>
                <a:srgbClr val="073763"/>
              </a:solidFill>
            </a:endParaRPr>
          </a:p>
          <a:p>
            <a:pPr marL="341312" marR="0" lvl="0" indent="-440372" algn="l" rtl="0">
              <a:lnSpc>
                <a:spcPct val="100000"/>
              </a:lnSpc>
              <a:spcBef>
                <a:spcPts val="600"/>
              </a:spcBef>
              <a:spcAft>
                <a:spcPts val="0"/>
              </a:spcAft>
              <a:buClr>
                <a:srgbClr val="073763"/>
              </a:buClr>
              <a:buSzPts val="3000"/>
              <a:buFont typeface="Arial"/>
              <a:buChar char="■"/>
            </a:pPr>
            <a:r>
              <a:rPr lang="en-US" sz="3000" b="0" i="0" u="none">
                <a:solidFill>
                  <a:srgbClr val="073763"/>
                </a:solidFill>
              </a:rPr>
              <a:t>Negatif kutup:kimyasal etki alkali reaksiyon, fizyolojik etki doku yumuşaması, sinir irritabilitesinde artma etkisi vardır.</a:t>
            </a:r>
            <a:endParaRPr sz="3000">
              <a:solidFill>
                <a:srgbClr val="073763"/>
              </a:solidFill>
            </a:endParaRPr>
          </a:p>
          <a:p>
            <a:pPr marL="341312" marR="0" lvl="0" indent="-440372" algn="l" rtl="0">
              <a:lnSpc>
                <a:spcPct val="100000"/>
              </a:lnSpc>
              <a:spcBef>
                <a:spcPts val="600"/>
              </a:spcBef>
              <a:spcAft>
                <a:spcPts val="0"/>
              </a:spcAft>
              <a:buClr>
                <a:srgbClr val="073763"/>
              </a:buClr>
              <a:buSzPts val="3000"/>
              <a:buFont typeface="Arial"/>
              <a:buChar char="■"/>
            </a:pPr>
            <a:r>
              <a:rPr lang="en-US" sz="3000" b="0" i="0" u="none">
                <a:solidFill>
                  <a:srgbClr val="073763"/>
                </a:solidFill>
              </a:rPr>
              <a:t>Her iki kutup: kimyasal etki vazodilatasyon, vazomotor stimülasyon  ise fizyolojik etkisidir.  </a:t>
            </a:r>
            <a:endParaRPr sz="3000">
              <a:solidFill>
                <a:srgbClr val="073763"/>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txBox="1"/>
          <p:nvPr/>
        </p:nvSpPr>
        <p:spPr>
          <a:xfrm>
            <a:off x="1150925" y="214303"/>
            <a:ext cx="7793100" cy="10836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Comic Sans MS"/>
              <a:buNone/>
            </a:pPr>
            <a:r>
              <a:rPr lang="en-US" sz="4400" b="1" i="0" u="none">
                <a:solidFill>
                  <a:srgbClr val="980000"/>
                </a:solidFill>
              </a:rPr>
              <a:t>Uygulama Şekilleri</a:t>
            </a:r>
            <a:endParaRPr b="1">
              <a:solidFill>
                <a:srgbClr val="980000"/>
              </a:solidFill>
            </a:endParaRPr>
          </a:p>
        </p:txBody>
      </p:sp>
      <p:sp>
        <p:nvSpPr>
          <p:cNvPr id="248" name="Shape 248"/>
          <p:cNvSpPr txBox="1"/>
          <p:nvPr/>
        </p:nvSpPr>
        <p:spPr>
          <a:xfrm>
            <a:off x="457200" y="1600200"/>
            <a:ext cx="8229600" cy="2620962"/>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920"/>
              <a:buFont typeface="Arial"/>
              <a:buChar char="■"/>
            </a:pPr>
            <a:r>
              <a:rPr lang="en-US" sz="3200" b="0" i="0" u="none">
                <a:solidFill>
                  <a:srgbClr val="073763"/>
                </a:solidFill>
              </a:rPr>
              <a:t>Medikal galvanizm (sabit galvanizasyon)</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İyontoforez</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Su içi uygulama</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Cerrahi galvanizasyon</a:t>
            </a:r>
            <a:endParaRPr>
              <a:solidFill>
                <a:srgbClr val="073763"/>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Shape 253"/>
          <p:cNvSpPr txBox="1"/>
          <p:nvPr/>
        </p:nvSpPr>
        <p:spPr>
          <a:xfrm>
            <a:off x="1150925" y="214306"/>
            <a:ext cx="7793100" cy="7098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Comic Sans MS"/>
              <a:buNone/>
            </a:pPr>
            <a:r>
              <a:rPr lang="en-US" sz="4400" b="1" i="0" u="none">
                <a:solidFill>
                  <a:srgbClr val="980000"/>
                </a:solidFill>
              </a:rPr>
              <a:t>SABİT GALVANİZASYON</a:t>
            </a:r>
            <a:endParaRPr b="1">
              <a:solidFill>
                <a:srgbClr val="980000"/>
              </a:solidFill>
            </a:endParaRPr>
          </a:p>
        </p:txBody>
      </p:sp>
      <p:sp>
        <p:nvSpPr>
          <p:cNvPr id="254" name="Shape 254"/>
          <p:cNvSpPr txBox="1"/>
          <p:nvPr/>
        </p:nvSpPr>
        <p:spPr>
          <a:xfrm>
            <a:off x="446175" y="1212975"/>
            <a:ext cx="8508900" cy="49197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90000"/>
              </a:lnSpc>
              <a:spcBef>
                <a:spcPts val="0"/>
              </a:spcBef>
              <a:spcAft>
                <a:spcPts val="0"/>
              </a:spcAft>
              <a:buClr>
                <a:srgbClr val="073763"/>
              </a:buClr>
              <a:buSzPts val="1680"/>
              <a:buFont typeface="Arial"/>
              <a:buChar char="■"/>
            </a:pPr>
            <a:r>
              <a:rPr lang="en-US" sz="2800" b="0" i="0" u="none">
                <a:solidFill>
                  <a:srgbClr val="073763"/>
                </a:solidFill>
              </a:rPr>
              <a:t>DA’ın en çok kullanılan şeklidir.</a:t>
            </a:r>
            <a:endParaRPr>
              <a:solidFill>
                <a:srgbClr val="073763"/>
              </a:solidFill>
            </a:endParaRPr>
          </a:p>
          <a:p>
            <a:pPr marL="341312" marR="0" lvl="0" indent="-341312" algn="l" rtl="0">
              <a:lnSpc>
                <a:spcPct val="90000"/>
              </a:lnSpc>
              <a:spcBef>
                <a:spcPts val="700"/>
              </a:spcBef>
              <a:spcAft>
                <a:spcPts val="0"/>
              </a:spcAft>
              <a:buClr>
                <a:srgbClr val="073763"/>
              </a:buClr>
              <a:buSzPts val="1680"/>
              <a:buFont typeface="Arial"/>
              <a:buChar char="■"/>
            </a:pPr>
            <a:r>
              <a:rPr lang="en-US" sz="2800" b="0" i="0" u="none">
                <a:solidFill>
                  <a:srgbClr val="073763"/>
                </a:solidFill>
              </a:rPr>
              <a:t>Aktif elektrot(katod-küçük elektrot) tedavi edilecek bölgeye , diğer elektrot ise(anot-büyük hacimli elektrot) vücudun herhangi bir bölgesine (genellikle interskapular bölge, sternum üzerine ve sakral bölgeye) konur.</a:t>
            </a:r>
            <a:endParaRPr>
              <a:solidFill>
                <a:srgbClr val="073763"/>
              </a:solidFill>
            </a:endParaRPr>
          </a:p>
          <a:p>
            <a:pPr marL="341312" marR="0" lvl="0" indent="-341312" algn="l" rtl="0">
              <a:lnSpc>
                <a:spcPct val="90000"/>
              </a:lnSpc>
              <a:spcBef>
                <a:spcPts val="700"/>
              </a:spcBef>
              <a:spcAft>
                <a:spcPts val="0"/>
              </a:spcAft>
              <a:buClr>
                <a:srgbClr val="073763"/>
              </a:buClr>
              <a:buSzPts val="1680"/>
              <a:buFont typeface="Arial"/>
              <a:buChar char="■"/>
            </a:pPr>
            <a:r>
              <a:rPr lang="en-US" sz="2800" b="0" i="0" u="none">
                <a:solidFill>
                  <a:srgbClr val="073763"/>
                </a:solidFill>
              </a:rPr>
              <a:t>Genellikle </a:t>
            </a:r>
            <a:r>
              <a:rPr lang="en-US" sz="2800" b="1" i="0" u="none">
                <a:solidFill>
                  <a:srgbClr val="073763"/>
                </a:solidFill>
              </a:rPr>
              <a:t>artrit,nevrit,nevralji,myalji</a:t>
            </a:r>
            <a:r>
              <a:rPr lang="en-US" sz="2800" b="0" i="0" u="none">
                <a:solidFill>
                  <a:srgbClr val="073763"/>
                </a:solidFill>
              </a:rPr>
              <a:t> gibi yangılı durumlarda kullanılabilir.</a:t>
            </a:r>
            <a:endParaRPr>
              <a:solidFill>
                <a:srgbClr val="073763"/>
              </a:solidFill>
            </a:endParaRPr>
          </a:p>
          <a:p>
            <a:pPr marL="341312" marR="0" lvl="0" indent="-341312" algn="l" rtl="0">
              <a:lnSpc>
                <a:spcPct val="90000"/>
              </a:lnSpc>
              <a:spcBef>
                <a:spcPts val="700"/>
              </a:spcBef>
              <a:spcAft>
                <a:spcPts val="0"/>
              </a:spcAft>
              <a:buClr>
                <a:srgbClr val="073763"/>
              </a:buClr>
              <a:buSzPts val="1680"/>
              <a:buFont typeface="Arial"/>
              <a:buChar char="■"/>
            </a:pPr>
            <a:r>
              <a:rPr lang="en-US" sz="2800" b="1" i="0" u="none">
                <a:solidFill>
                  <a:srgbClr val="073763"/>
                </a:solidFill>
              </a:rPr>
              <a:t>AFA’ların geliştirilmesinden sonra DA kullanılmaz olmuştur. </a:t>
            </a:r>
            <a:endParaRPr>
              <a:solidFill>
                <a:srgbClr val="073763"/>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Shape 259"/>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pic>
        <p:nvPicPr>
          <p:cNvPr id="260" name="Shape 260"/>
          <p:cNvPicPr preferRelativeResize="0"/>
          <p:nvPr/>
        </p:nvPicPr>
        <p:blipFill rotWithShape="1">
          <a:blip r:embed="rId3">
            <a:alphaModFix/>
          </a:blip>
          <a:srcRect l="3280" t="23620" r="3935" b="32369"/>
          <a:stretch/>
        </p:blipFill>
        <p:spPr>
          <a:xfrm>
            <a:off x="611187" y="1804987"/>
            <a:ext cx="7848600" cy="41148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Shape 265"/>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266" name="Shape 266"/>
          <p:cNvSpPr txBox="1"/>
          <p:nvPr/>
        </p:nvSpPr>
        <p:spPr>
          <a:xfrm>
            <a:off x="446175" y="605000"/>
            <a:ext cx="8508900" cy="55275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90000"/>
              </a:lnSpc>
              <a:spcBef>
                <a:spcPts val="0"/>
              </a:spcBef>
              <a:spcAft>
                <a:spcPts val="0"/>
              </a:spcAft>
              <a:buClr>
                <a:srgbClr val="073763"/>
              </a:buClr>
              <a:buSzPts val="1920"/>
              <a:buFont typeface="Arial"/>
              <a:buChar char="■"/>
            </a:pPr>
            <a:r>
              <a:rPr lang="en-US" sz="3200" b="0" i="0" u="none">
                <a:solidFill>
                  <a:srgbClr val="073763"/>
                </a:solidFill>
              </a:rPr>
              <a:t>Cilt rezistansını yenmek ve akımın daha kolay iletilebilmesi için elektrod ile cilt arasına ıslak pedler konur.</a:t>
            </a:r>
            <a:endParaRPr>
              <a:solidFill>
                <a:srgbClr val="073763"/>
              </a:solidFill>
            </a:endParaRPr>
          </a:p>
          <a:p>
            <a:pPr marL="341312" marR="0" lvl="0" indent="-341312" algn="l" rtl="0">
              <a:lnSpc>
                <a:spcPct val="90000"/>
              </a:lnSpc>
              <a:spcBef>
                <a:spcPts val="800"/>
              </a:spcBef>
              <a:spcAft>
                <a:spcPts val="0"/>
              </a:spcAft>
              <a:buClr>
                <a:srgbClr val="073763"/>
              </a:buClr>
              <a:buSzPts val="1920"/>
              <a:buFont typeface="Arial"/>
              <a:buChar char="■"/>
            </a:pPr>
            <a:r>
              <a:rPr lang="en-US" sz="3200" b="0" i="0" u="none">
                <a:solidFill>
                  <a:srgbClr val="073763"/>
                </a:solidFill>
              </a:rPr>
              <a:t>Akım şiddeti hafif karıncalanma hissi duyuluncaya kadar yavaşça arttırılmalıdır. </a:t>
            </a:r>
            <a:endParaRPr>
              <a:solidFill>
                <a:srgbClr val="073763"/>
              </a:solidFill>
            </a:endParaRPr>
          </a:p>
          <a:p>
            <a:pPr marL="341312" marR="0" lvl="0" indent="-341312" algn="l" rtl="0">
              <a:lnSpc>
                <a:spcPct val="90000"/>
              </a:lnSpc>
              <a:spcBef>
                <a:spcPts val="800"/>
              </a:spcBef>
              <a:spcAft>
                <a:spcPts val="0"/>
              </a:spcAft>
              <a:buClr>
                <a:srgbClr val="073763"/>
              </a:buClr>
              <a:buSzPts val="1920"/>
              <a:buFont typeface="Arial"/>
              <a:buChar char="■"/>
            </a:pPr>
            <a:r>
              <a:rPr lang="en-US" sz="3200" b="0" i="0" u="none">
                <a:solidFill>
                  <a:srgbClr val="073763"/>
                </a:solidFill>
              </a:rPr>
              <a:t>Akım şiddeti her iki elektrod alanı için 1 mA /cm2dir. </a:t>
            </a:r>
            <a:endParaRPr>
              <a:solidFill>
                <a:srgbClr val="073763"/>
              </a:solidFill>
            </a:endParaRPr>
          </a:p>
          <a:p>
            <a:pPr marL="341312" marR="0" lvl="0" indent="-341312" algn="l" rtl="0">
              <a:lnSpc>
                <a:spcPct val="90000"/>
              </a:lnSpc>
              <a:spcBef>
                <a:spcPts val="800"/>
              </a:spcBef>
              <a:spcAft>
                <a:spcPts val="0"/>
              </a:spcAft>
              <a:buClr>
                <a:srgbClr val="073763"/>
              </a:buClr>
              <a:buSzPts val="1920"/>
              <a:buFont typeface="Noto Sans Symbols"/>
              <a:buChar char="■"/>
            </a:pPr>
            <a:r>
              <a:rPr lang="en-US" sz="3200" b="0" i="0" u="none">
                <a:solidFill>
                  <a:srgbClr val="073763"/>
                </a:solidFill>
              </a:rPr>
              <a:t>Tedavi süresi 20dk.  </a:t>
            </a:r>
            <a:endParaRPr>
              <a:solidFill>
                <a:srgbClr val="073763"/>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Shape 271"/>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Comic Sans MS"/>
              <a:buNone/>
            </a:pPr>
            <a:r>
              <a:rPr lang="en-US" sz="4400" b="1" i="0" u="none">
                <a:solidFill>
                  <a:srgbClr val="980000"/>
                </a:solidFill>
              </a:rPr>
              <a:t>İYONTOFOREZ</a:t>
            </a:r>
            <a:endParaRPr b="1">
              <a:solidFill>
                <a:srgbClr val="980000"/>
              </a:solidFill>
            </a:endParaRPr>
          </a:p>
        </p:txBody>
      </p:sp>
      <p:sp>
        <p:nvSpPr>
          <p:cNvPr id="272" name="Shape 272"/>
          <p:cNvSpPr txBox="1"/>
          <p:nvPr/>
        </p:nvSpPr>
        <p:spPr>
          <a:xfrm>
            <a:off x="648300" y="1788900"/>
            <a:ext cx="8306700" cy="43437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920"/>
              <a:buFont typeface="Arial"/>
              <a:buChar char="■"/>
            </a:pPr>
            <a:r>
              <a:rPr lang="en-US" sz="3200" b="0" i="0" u="none">
                <a:solidFill>
                  <a:srgbClr val="073763"/>
                </a:solidFill>
              </a:rPr>
              <a:t>DA kullanılarak organizmaya yararlı iyonların epidermis veya mukoz membranlar aracılığıyla sokulması olayına denir.</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Ana prensip iyonlarına ayrılabilen solusyonların kullanılması ve verilmek istenen iyonun elektriksel yükü ile aynı yüke sahip elektrotdan uygulanmasıdır.</a:t>
            </a:r>
            <a:endParaRPr>
              <a:solidFill>
                <a:srgbClr val="073763"/>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Shape 277"/>
          <p:cNvSpPr txBox="1"/>
          <p:nvPr/>
        </p:nvSpPr>
        <p:spPr>
          <a:xfrm>
            <a:off x="604999" y="500050"/>
            <a:ext cx="8350200" cy="56325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700"/>
              </a:spcBef>
              <a:spcAft>
                <a:spcPts val="0"/>
              </a:spcAft>
              <a:buClr>
                <a:srgbClr val="000000"/>
              </a:buClr>
              <a:buFont typeface="Tahoma"/>
              <a:buNone/>
            </a:pPr>
            <a:endParaRPr sz="3000" b="0" i="0" u="none">
              <a:solidFill>
                <a:srgbClr val="073763"/>
              </a:solidFill>
            </a:endParaRPr>
          </a:p>
          <a:p>
            <a:pPr marL="341312" marR="0" lvl="0" indent="-425132" algn="l" rtl="0">
              <a:lnSpc>
                <a:spcPct val="90000"/>
              </a:lnSpc>
              <a:spcBef>
                <a:spcPts val="700"/>
              </a:spcBef>
              <a:spcAft>
                <a:spcPts val="0"/>
              </a:spcAft>
              <a:buClr>
                <a:srgbClr val="073763"/>
              </a:buClr>
              <a:buSzPts val="3000"/>
              <a:buFont typeface="Arial"/>
              <a:buChar char="■"/>
            </a:pPr>
            <a:r>
              <a:rPr lang="en-US" sz="3000" b="0" i="0" u="none">
                <a:solidFill>
                  <a:srgbClr val="073763"/>
                </a:solidFill>
              </a:rPr>
              <a:t>Transferi sağlanan iyon miktarı aktif elektroddaki akım şiddeti, akım süresi ve solüsyondaki iyon konsantrasyonuna bağlı olarak değişir.</a:t>
            </a:r>
            <a:endParaRPr sz="3000">
              <a:solidFill>
                <a:srgbClr val="073763"/>
              </a:solidFill>
            </a:endParaRPr>
          </a:p>
          <a:p>
            <a:pPr marL="341312" marR="0" lvl="0" indent="-425132" algn="l" rtl="0">
              <a:lnSpc>
                <a:spcPct val="90000"/>
              </a:lnSpc>
              <a:spcBef>
                <a:spcPts val="700"/>
              </a:spcBef>
              <a:spcAft>
                <a:spcPts val="0"/>
              </a:spcAft>
              <a:buClr>
                <a:srgbClr val="073763"/>
              </a:buClr>
              <a:buSzPts val="3000"/>
              <a:buFont typeface="Arial"/>
              <a:buChar char="■"/>
            </a:pPr>
            <a:r>
              <a:rPr lang="en-US" sz="3000" b="0" i="0" u="none">
                <a:solidFill>
                  <a:srgbClr val="073763"/>
                </a:solidFill>
              </a:rPr>
              <a:t>% 1-2’lik solüsyonlar tercih edilmektedir.</a:t>
            </a:r>
            <a:endParaRPr sz="3000">
              <a:solidFill>
                <a:srgbClr val="073763"/>
              </a:solidFill>
            </a:endParaRPr>
          </a:p>
          <a:p>
            <a:pPr marL="341312" marR="0" lvl="0" indent="-425132" algn="l" rtl="0">
              <a:lnSpc>
                <a:spcPct val="90000"/>
              </a:lnSpc>
              <a:spcBef>
                <a:spcPts val="700"/>
              </a:spcBef>
              <a:spcAft>
                <a:spcPts val="0"/>
              </a:spcAft>
              <a:buClr>
                <a:srgbClr val="073763"/>
              </a:buClr>
              <a:buSzPts val="3000"/>
              <a:buFont typeface="Arial"/>
              <a:buChar char="■"/>
            </a:pPr>
            <a:r>
              <a:rPr lang="en-US" sz="3000" b="0" i="0" u="none">
                <a:solidFill>
                  <a:srgbClr val="073763"/>
                </a:solidFill>
              </a:rPr>
              <a:t>Ödem tedavisinde, iskemik deri ülserlerinde, hiperhidroziste, mantar enfeksiyonlarında, gut artritinde, bursit, tendinit gibi hastalıklarda, denerve kasın uyarılmasında kullanılmaktadır.  </a:t>
            </a:r>
            <a:endParaRPr sz="3000">
              <a:solidFill>
                <a:srgbClr val="073763"/>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Shape 282"/>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283" name="Shape 283"/>
          <p:cNvSpPr txBox="1"/>
          <p:nvPr/>
        </p:nvSpPr>
        <p:spPr>
          <a:xfrm>
            <a:off x="605000" y="478250"/>
            <a:ext cx="8350200" cy="56544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680"/>
              <a:buFont typeface="Arial"/>
              <a:buChar char="■"/>
            </a:pPr>
            <a:r>
              <a:rPr lang="en-US" sz="2800" b="0" i="0" u="none">
                <a:solidFill>
                  <a:srgbClr val="073763"/>
                </a:solidFill>
              </a:rPr>
              <a:t>Chang ve ark. Transdermal kalsitoninin uygun terapötik düzeylerde verilebileceğini göstermişlerdir.</a:t>
            </a:r>
            <a:endParaRPr>
              <a:solidFill>
                <a:srgbClr val="073763"/>
              </a:solidFill>
            </a:endParaRPr>
          </a:p>
          <a:p>
            <a:pPr marL="341312" marR="0" lvl="0" indent="-341312" algn="l" rtl="0">
              <a:lnSpc>
                <a:spcPct val="100000"/>
              </a:lnSpc>
              <a:spcBef>
                <a:spcPts val="700"/>
              </a:spcBef>
              <a:spcAft>
                <a:spcPts val="0"/>
              </a:spcAft>
              <a:buClr>
                <a:srgbClr val="073763"/>
              </a:buClr>
              <a:buSzPts val="1680"/>
              <a:buFont typeface="Arial"/>
              <a:buChar char="■"/>
            </a:pPr>
            <a:r>
              <a:rPr lang="en-US" sz="2800" b="0" i="0" u="none">
                <a:solidFill>
                  <a:srgbClr val="073763"/>
                </a:solidFill>
              </a:rPr>
              <a:t>Diz OA’de sodyum salisilat iontoforez ve TENS karşılaştırılmış ve ağrı ve fonksiyonel disabilite açısından iontoforez daha etkili bulunmuş . </a:t>
            </a:r>
            <a:endParaRPr>
              <a:solidFill>
                <a:srgbClr val="073763"/>
              </a:solidFill>
            </a:endParaRPr>
          </a:p>
          <a:p>
            <a:pPr marL="341312" marR="0" lvl="0" indent="-341312" algn="l" rtl="0">
              <a:lnSpc>
                <a:spcPct val="100000"/>
              </a:lnSpc>
              <a:spcBef>
                <a:spcPts val="700"/>
              </a:spcBef>
              <a:spcAft>
                <a:spcPts val="0"/>
              </a:spcAft>
              <a:buClr>
                <a:srgbClr val="073763"/>
              </a:buClr>
              <a:buSzPts val="1680"/>
              <a:buFont typeface="Arial"/>
              <a:buChar char="■"/>
            </a:pPr>
            <a:r>
              <a:rPr lang="en-US" sz="2800" b="0" i="0" u="none">
                <a:solidFill>
                  <a:srgbClr val="073763"/>
                </a:solidFill>
              </a:rPr>
              <a:t>Akım yoğunluğu 0.5-1.0 mA /cm2’i aşmamalıdır (yanık riski!)</a:t>
            </a:r>
            <a:endParaRPr>
              <a:solidFill>
                <a:srgbClr val="073763"/>
              </a:solidFill>
            </a:endParaRPr>
          </a:p>
          <a:p>
            <a:pPr marL="341312" marR="0" lvl="0" indent="-341312" algn="l" rtl="0">
              <a:lnSpc>
                <a:spcPct val="100000"/>
              </a:lnSpc>
              <a:spcBef>
                <a:spcPts val="700"/>
              </a:spcBef>
              <a:spcAft>
                <a:spcPts val="0"/>
              </a:spcAft>
              <a:buClr>
                <a:srgbClr val="073763"/>
              </a:buClr>
              <a:buSzPts val="1680"/>
              <a:buFont typeface="Arial"/>
              <a:buChar char="■"/>
            </a:pPr>
            <a:r>
              <a:rPr lang="en-US" sz="2800" b="0" i="0" u="none">
                <a:solidFill>
                  <a:srgbClr val="073763"/>
                </a:solidFill>
              </a:rPr>
              <a:t>Kimyasal yanıklar katod elektrodun altında sodyum hidroksit oluşumuna bağlıdır. </a:t>
            </a:r>
            <a:endParaRPr>
              <a:solidFill>
                <a:srgbClr val="073763"/>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Shape 288"/>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pic>
        <p:nvPicPr>
          <p:cNvPr id="289" name="Shape 289"/>
          <p:cNvPicPr preferRelativeResize="0"/>
          <p:nvPr/>
        </p:nvPicPr>
        <p:blipFill rotWithShape="1">
          <a:blip r:embed="rId3">
            <a:alphaModFix/>
          </a:blip>
          <a:srcRect l="3279" t="8747" r="3280" b="15747"/>
          <a:stretch/>
        </p:blipFill>
        <p:spPr>
          <a:xfrm>
            <a:off x="611187" y="1196975"/>
            <a:ext cx="7921625" cy="525621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txBox="1"/>
          <p:nvPr/>
        </p:nvSpPr>
        <p:spPr>
          <a:xfrm>
            <a:off x="1150925" y="214306"/>
            <a:ext cx="7793100" cy="7140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Comic Sans MS"/>
              <a:buNone/>
            </a:pPr>
            <a:r>
              <a:rPr lang="en-US" sz="4400" b="1" i="0" u="none">
                <a:solidFill>
                  <a:srgbClr val="980000"/>
                </a:solidFill>
              </a:rPr>
              <a:t>AKSİYON POTANSİYELİ</a:t>
            </a:r>
            <a:endParaRPr b="1">
              <a:solidFill>
                <a:srgbClr val="980000"/>
              </a:solidFill>
            </a:endParaRPr>
          </a:p>
        </p:txBody>
      </p:sp>
      <p:sp>
        <p:nvSpPr>
          <p:cNvPr id="132" name="Shape 132"/>
          <p:cNvSpPr txBox="1"/>
          <p:nvPr/>
        </p:nvSpPr>
        <p:spPr>
          <a:xfrm>
            <a:off x="457200" y="993850"/>
            <a:ext cx="8290800" cy="5132400"/>
          </a:xfrm>
          <a:prstGeom prst="rect">
            <a:avLst/>
          </a:prstGeom>
          <a:noFill/>
          <a:ln>
            <a:noFill/>
          </a:ln>
        </p:spPr>
        <p:txBody>
          <a:bodyPr spcFirstLastPara="1" wrap="square" lIns="91425" tIns="45700" rIns="91425" bIns="45700" anchor="t" anchorCtr="0">
            <a:noAutofit/>
          </a:bodyPr>
          <a:lstStyle/>
          <a:p>
            <a:pPr marL="341312" marR="0" lvl="0" indent="-417512" algn="l" rtl="0">
              <a:lnSpc>
                <a:spcPct val="80000"/>
              </a:lnSpc>
              <a:spcBef>
                <a:spcPts val="0"/>
              </a:spcBef>
              <a:spcAft>
                <a:spcPts val="0"/>
              </a:spcAft>
              <a:buClr>
                <a:srgbClr val="073763"/>
              </a:buClr>
              <a:buSzPts val="2400"/>
              <a:buFont typeface="Arial"/>
              <a:buChar char="■"/>
            </a:pPr>
            <a:r>
              <a:rPr lang="en-US" sz="2400" b="0" i="0" u="none">
                <a:solidFill>
                  <a:srgbClr val="073763"/>
                </a:solidFill>
              </a:rPr>
              <a:t>Hc membranları istirahatte – 60 mVolt’luk </a:t>
            </a:r>
            <a:endParaRPr sz="2400">
              <a:solidFill>
                <a:srgbClr val="073763"/>
              </a:solidFill>
            </a:endParaRPr>
          </a:p>
          <a:p>
            <a:pPr marL="341312" marR="0" lvl="0" indent="-341312" algn="l" rtl="0">
              <a:lnSpc>
                <a:spcPct val="80000"/>
              </a:lnSpc>
              <a:spcBef>
                <a:spcPts val="500"/>
              </a:spcBef>
              <a:spcAft>
                <a:spcPts val="0"/>
              </a:spcAft>
              <a:buClr>
                <a:srgbClr val="000000"/>
              </a:buClr>
              <a:buFont typeface="Comic Sans MS"/>
              <a:buNone/>
            </a:pPr>
            <a:r>
              <a:rPr lang="en-US" sz="2400" b="0" i="0" u="none">
                <a:solidFill>
                  <a:srgbClr val="073763"/>
                </a:solidFill>
              </a:rPr>
              <a:t>	bir potansiyele sahiptir (içte K, dışta Na iyonları hakimdir).</a:t>
            </a:r>
            <a:endParaRPr sz="2400">
              <a:solidFill>
                <a:srgbClr val="073763"/>
              </a:solidFill>
            </a:endParaRPr>
          </a:p>
          <a:p>
            <a:pPr marL="341312" marR="0" lvl="0" indent="-417512" algn="l" rtl="0">
              <a:lnSpc>
                <a:spcPct val="80000"/>
              </a:lnSpc>
              <a:spcBef>
                <a:spcPts val="500"/>
              </a:spcBef>
              <a:spcAft>
                <a:spcPts val="0"/>
              </a:spcAft>
              <a:buClr>
                <a:srgbClr val="073763"/>
              </a:buClr>
              <a:buSzPts val="2400"/>
              <a:buFont typeface="Arial"/>
              <a:buChar char="■"/>
            </a:pPr>
            <a:r>
              <a:rPr lang="en-US" sz="2400" b="0" i="0" u="none">
                <a:solidFill>
                  <a:srgbClr val="073763"/>
                </a:solidFill>
              </a:rPr>
              <a:t>Hc membranı uyarı ile karşılaştığında Na içeri girerek, membran potansiyeli +3</a:t>
            </a:r>
            <a:r>
              <a:rPr lang="en-US" sz="2400">
                <a:solidFill>
                  <a:srgbClr val="073763"/>
                </a:solidFill>
              </a:rPr>
              <a:t>5</a:t>
            </a:r>
            <a:r>
              <a:rPr lang="en-US" sz="2400" b="0" i="0" u="none">
                <a:solidFill>
                  <a:srgbClr val="073763"/>
                </a:solidFill>
              </a:rPr>
              <a:t> mVolt’a çıkar. Sonra Na-K pompasının devreye girmesi ile iyon konsantrasyonları tekrar eski haline döner ve tekrar istirahat membran potansiyeli oluşur. Buna aksiyon potansiyeli denir. Uyarılabilir membranın bir bölgesindeki ortaya çıkan aksiyon potansiyeli hemen yanında bir başka aksiyon potansiyeli oluşturur.</a:t>
            </a:r>
            <a:endParaRPr sz="2400">
              <a:solidFill>
                <a:srgbClr val="073763"/>
              </a:solidFill>
            </a:endParaRPr>
          </a:p>
          <a:p>
            <a:pPr marL="341312" marR="0" lvl="0" indent="-417512" algn="l" rtl="0">
              <a:lnSpc>
                <a:spcPct val="80000"/>
              </a:lnSpc>
              <a:spcBef>
                <a:spcPts val="500"/>
              </a:spcBef>
              <a:spcAft>
                <a:spcPts val="0"/>
              </a:spcAft>
              <a:buClr>
                <a:srgbClr val="073763"/>
              </a:buClr>
              <a:buSzPts val="2400"/>
              <a:buFont typeface="Arial"/>
              <a:buChar char="■"/>
            </a:pPr>
            <a:r>
              <a:rPr lang="en-US" sz="2400" b="0" i="0" u="none">
                <a:solidFill>
                  <a:srgbClr val="073763"/>
                </a:solidFill>
              </a:rPr>
              <a:t>Aksiyon potansiyeli oluşabilmesi için uyarının şiddeti ve süresi eşik değerin üzerinde olmalıdır. </a:t>
            </a:r>
            <a:endParaRPr sz="2400">
              <a:solidFill>
                <a:srgbClr val="073763"/>
              </a:solidFill>
            </a:endParaRPr>
          </a:p>
          <a:p>
            <a:pPr marL="341312" marR="0" lvl="0" indent="-417512" algn="l" rtl="0">
              <a:lnSpc>
                <a:spcPct val="80000"/>
              </a:lnSpc>
              <a:spcBef>
                <a:spcPts val="500"/>
              </a:spcBef>
              <a:spcAft>
                <a:spcPts val="0"/>
              </a:spcAft>
              <a:buClr>
                <a:srgbClr val="073763"/>
              </a:buClr>
              <a:buSzPts val="2400"/>
              <a:buFont typeface="Arial"/>
              <a:buChar char="■"/>
            </a:pPr>
            <a:r>
              <a:rPr lang="en-US" sz="2400" b="0" i="0" u="none">
                <a:solidFill>
                  <a:srgbClr val="073763"/>
                </a:solidFill>
              </a:rPr>
              <a:t>Oluşan aksiyon potansiyeli de uyarının iletilmesini sağlar.</a:t>
            </a:r>
            <a:endParaRPr sz="2400">
              <a:solidFill>
                <a:srgbClr val="073763"/>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Shape 294"/>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Comic Sans MS"/>
              <a:buNone/>
            </a:pPr>
            <a:r>
              <a:rPr lang="en-US" sz="4400" b="1" i="0" u="none">
                <a:solidFill>
                  <a:srgbClr val="980000"/>
                </a:solidFill>
              </a:rPr>
              <a:t>SU İÇİ UYGULAMA</a:t>
            </a:r>
            <a:endParaRPr b="1">
              <a:solidFill>
                <a:srgbClr val="980000"/>
              </a:solidFill>
            </a:endParaRPr>
          </a:p>
        </p:txBody>
      </p:sp>
      <p:sp>
        <p:nvSpPr>
          <p:cNvPr id="295" name="Shape 295"/>
          <p:cNvSpPr txBo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00000"/>
              </a:buClr>
              <a:buFont typeface="Comic Sans MS"/>
              <a:buNone/>
            </a:pPr>
            <a:r>
              <a:rPr lang="en-US" sz="3200" b="1" i="0" u="none">
                <a:solidFill>
                  <a:srgbClr val="980000"/>
                </a:solidFill>
              </a:rPr>
              <a:t>Dört kap galvani			Stangerbad</a:t>
            </a:r>
            <a:endParaRPr b="1">
              <a:solidFill>
                <a:srgbClr val="980000"/>
              </a:solidFill>
            </a:endParaRPr>
          </a:p>
          <a:p>
            <a:pPr marL="0" marR="0" lvl="0" indent="0" algn="l" rtl="0">
              <a:lnSpc>
                <a:spcPct val="100000"/>
              </a:lnSpc>
              <a:spcBef>
                <a:spcPts val="0"/>
              </a:spcBef>
              <a:spcAft>
                <a:spcPts val="0"/>
              </a:spcAft>
              <a:buNone/>
            </a:pPr>
            <a:endParaRPr sz="3200" b="1" i="0" u="none">
              <a:solidFill>
                <a:srgbClr val="980000"/>
              </a:solidFill>
            </a:endParaRPr>
          </a:p>
        </p:txBody>
      </p:sp>
      <p:pic>
        <p:nvPicPr>
          <p:cNvPr id="296" name="Shape 296"/>
          <p:cNvPicPr preferRelativeResize="0"/>
          <p:nvPr/>
        </p:nvPicPr>
        <p:blipFill rotWithShape="1">
          <a:blip r:embed="rId3">
            <a:alphaModFix/>
          </a:blip>
          <a:srcRect r="51187" b="26246"/>
          <a:stretch/>
        </p:blipFill>
        <p:spPr>
          <a:xfrm>
            <a:off x="395287" y="2636837"/>
            <a:ext cx="3889375" cy="3600450"/>
          </a:xfrm>
          <a:prstGeom prst="rect">
            <a:avLst/>
          </a:prstGeom>
          <a:noFill/>
          <a:ln>
            <a:noFill/>
          </a:ln>
        </p:spPr>
      </p:pic>
      <p:pic>
        <p:nvPicPr>
          <p:cNvPr id="297" name="Shape 297"/>
          <p:cNvPicPr preferRelativeResize="0"/>
          <p:nvPr/>
        </p:nvPicPr>
        <p:blipFill rotWithShape="1">
          <a:blip r:embed="rId3">
            <a:alphaModFix/>
          </a:blip>
          <a:srcRect l="52499" b="26246"/>
          <a:stretch/>
        </p:blipFill>
        <p:spPr>
          <a:xfrm>
            <a:off x="5292725" y="2636837"/>
            <a:ext cx="3382962" cy="3529012"/>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Shape 302"/>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303" name="Shape 303"/>
          <p:cNvSpPr txBox="1"/>
          <p:nvPr/>
        </p:nvSpPr>
        <p:spPr>
          <a:xfrm>
            <a:off x="648300" y="1095875"/>
            <a:ext cx="8306700" cy="50367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920"/>
              <a:buFont typeface="Arial"/>
              <a:buChar char="■"/>
            </a:pPr>
            <a:r>
              <a:rPr lang="en-US" sz="3200" b="0" i="0" u="none">
                <a:solidFill>
                  <a:srgbClr val="073763"/>
                </a:solidFill>
              </a:rPr>
              <a:t>Tek bir küvet veya küçük küvetler içine elektrodların yerleştirilmesiyle uygulanır.</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Hasta alt ve üst ekstremitelerini küvetle içine sokar ve 20 dakika süreyle tedavi uygulanır.</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Diyabetik polinöropatilerde ve kozaljilerde uygulanır. </a:t>
            </a:r>
            <a:endParaRPr>
              <a:solidFill>
                <a:srgbClr val="073763"/>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Shape 308"/>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Comic Sans MS"/>
              <a:buNone/>
            </a:pPr>
            <a:r>
              <a:rPr lang="en-US" sz="4000" b="1" i="0" u="none">
                <a:solidFill>
                  <a:srgbClr val="980000"/>
                </a:solidFill>
              </a:rPr>
              <a:t>CERRAHİ GALVANİZM (ELEKTROLİZ)</a:t>
            </a:r>
            <a:endParaRPr b="1">
              <a:solidFill>
                <a:srgbClr val="980000"/>
              </a:solidFill>
            </a:endParaRPr>
          </a:p>
        </p:txBody>
      </p:sp>
      <p:sp>
        <p:nvSpPr>
          <p:cNvPr id="309" name="Shape 309"/>
          <p:cNvSpPr txBox="1"/>
          <p:nvPr/>
        </p:nvSpPr>
        <p:spPr>
          <a:xfrm>
            <a:off x="457200" y="1991027"/>
            <a:ext cx="8229600" cy="24459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680"/>
              <a:buFont typeface="Arial"/>
              <a:buChar char="■"/>
            </a:pPr>
            <a:r>
              <a:rPr lang="en-US" sz="2800" b="0" i="0" u="none">
                <a:solidFill>
                  <a:srgbClr val="073763"/>
                </a:solidFill>
              </a:rPr>
              <a:t>Elektrotlardan biri küçük seçilirse DA küçük elektrot yüzeyinde yoğunlaşır ve aktif elektrod altında asit ve baz yanığı oluşur.</a:t>
            </a:r>
            <a:endParaRPr>
              <a:solidFill>
                <a:srgbClr val="073763"/>
              </a:solidFill>
            </a:endParaRPr>
          </a:p>
          <a:p>
            <a:pPr marL="341312" marR="0" lvl="0" indent="-341312" algn="l" rtl="0">
              <a:lnSpc>
                <a:spcPct val="100000"/>
              </a:lnSpc>
              <a:spcBef>
                <a:spcPts val="700"/>
              </a:spcBef>
              <a:spcAft>
                <a:spcPts val="0"/>
              </a:spcAft>
              <a:buClr>
                <a:srgbClr val="073763"/>
              </a:buClr>
              <a:buSzPts val="1680"/>
              <a:buFont typeface="Arial"/>
              <a:buChar char="■"/>
            </a:pPr>
            <a:r>
              <a:rPr lang="en-US" sz="2800" b="0" i="0" u="none">
                <a:solidFill>
                  <a:srgbClr val="073763"/>
                </a:solidFill>
              </a:rPr>
              <a:t>Küçük aktif elektrot elektroliz epilasyonda  ve küçük cilt lezyonlarının tedavisinde kullanılır.</a:t>
            </a:r>
            <a:endParaRPr>
              <a:solidFill>
                <a:srgbClr val="073763"/>
              </a:solidFill>
            </a:endParaRPr>
          </a:p>
          <a:p>
            <a:pPr marL="341312" marR="0" lvl="0" indent="-341312" algn="l" rtl="0">
              <a:lnSpc>
                <a:spcPct val="100000"/>
              </a:lnSpc>
              <a:spcBef>
                <a:spcPts val="700"/>
              </a:spcBef>
              <a:spcAft>
                <a:spcPts val="0"/>
              </a:spcAft>
              <a:buClr>
                <a:srgbClr val="000000"/>
              </a:buClr>
              <a:buFont typeface="Tahoma"/>
              <a:buNone/>
            </a:pPr>
            <a:endParaRPr sz="2800" b="0" i="0" u="none">
              <a:solidFill>
                <a:srgbClr val="073763"/>
              </a:solidFill>
            </a:endParaRPr>
          </a:p>
          <a:p>
            <a:pPr marL="0" marR="0" lvl="0" indent="0" algn="l" rtl="0">
              <a:lnSpc>
                <a:spcPct val="100000"/>
              </a:lnSpc>
              <a:spcBef>
                <a:spcPts val="0"/>
              </a:spcBef>
              <a:spcAft>
                <a:spcPts val="0"/>
              </a:spcAft>
              <a:buNone/>
            </a:pPr>
            <a:endParaRPr sz="2800" b="0" i="0" u="none">
              <a:solidFill>
                <a:srgbClr val="073763"/>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Shape 314"/>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Comic Sans MS"/>
              <a:buNone/>
            </a:pPr>
            <a:r>
              <a:rPr lang="en-US" sz="4000" b="1" i="0" u="none">
                <a:solidFill>
                  <a:srgbClr val="980000"/>
                </a:solidFill>
              </a:rPr>
              <a:t>KOMPLİKASYONLAR VE KONTRENDİKASYONLAR</a:t>
            </a:r>
            <a:endParaRPr b="1">
              <a:solidFill>
                <a:srgbClr val="980000"/>
              </a:solidFill>
            </a:endParaRPr>
          </a:p>
        </p:txBody>
      </p:sp>
      <p:sp>
        <p:nvSpPr>
          <p:cNvPr id="315" name="Shape 315"/>
          <p:cNvSpPr txBo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920"/>
              <a:buFont typeface="Arial"/>
              <a:buChar char="■"/>
            </a:pPr>
            <a:r>
              <a:rPr lang="en-US" sz="3200" b="0" i="0" u="none">
                <a:solidFill>
                  <a:srgbClr val="073763"/>
                </a:solidFill>
              </a:rPr>
              <a:t>Cilt yanıkları</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Doku bütünlüğü bozuk alanlarda kullanılmamalı</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Duyu kusuru varsa düşük akım tercih edilmeli</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Kalp pili varsa kullanılmamalı</a:t>
            </a:r>
            <a:endParaRPr>
              <a:solidFill>
                <a:srgbClr val="073763"/>
              </a:solidFill>
            </a:endParaRPr>
          </a:p>
          <a:p>
            <a:pPr marL="0" marR="0" lvl="0" indent="0" algn="l" rtl="0">
              <a:lnSpc>
                <a:spcPct val="100000"/>
              </a:lnSpc>
              <a:spcBef>
                <a:spcPts val="0"/>
              </a:spcBef>
              <a:spcAft>
                <a:spcPts val="0"/>
              </a:spcAft>
              <a:buNone/>
            </a:pPr>
            <a:endParaRPr sz="3200" b="0" i="0" u="none">
              <a:solidFill>
                <a:srgbClr val="073763"/>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Shape 320"/>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000" b="1" i="0" u="none" strike="noStrike" cap="none">
                <a:solidFill>
                  <a:srgbClr val="980000"/>
                </a:solidFill>
                <a:latin typeface="Arial"/>
                <a:ea typeface="Arial"/>
                <a:cs typeface="Arial"/>
                <a:sym typeface="Arial"/>
              </a:rPr>
              <a:t>ALÇAK FREKANSLI AKIMLAR</a:t>
            </a:r>
            <a:endParaRPr b="1">
              <a:solidFill>
                <a:srgbClr val="980000"/>
              </a:solidFill>
              <a:latin typeface="Arial"/>
              <a:ea typeface="Arial"/>
              <a:cs typeface="Arial"/>
              <a:sym typeface="Arial"/>
            </a:endParaRPr>
          </a:p>
        </p:txBody>
      </p:sp>
      <p:sp>
        <p:nvSpPr>
          <p:cNvPr id="321" name="Shape 321"/>
          <p:cNvSpPr txBox="1">
            <a:spLocks noGrp="1"/>
          </p:cNvSpPr>
          <p:nvPr>
            <p:ph type="body" idx="1"/>
          </p:nvPr>
        </p:nvSpPr>
        <p:spPr>
          <a:xfrm>
            <a:off x="662749" y="2017700"/>
            <a:ext cx="82923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Frekansı 1-1000 Hz arasındadır. Tedavide ise genelde 1-100 Hz arası kullanılır.</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Sürekli yön değiştiren akımlardır.</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Diğer adı  </a:t>
            </a:r>
            <a:r>
              <a:rPr lang="en-US" sz="2800" b="1" i="0" u="none" strike="noStrike" cap="none">
                <a:solidFill>
                  <a:srgbClr val="073763"/>
                </a:solidFill>
                <a:latin typeface="Arial"/>
                <a:ea typeface="Arial"/>
                <a:cs typeface="Arial"/>
                <a:sym typeface="Arial"/>
              </a:rPr>
              <a:t>Uyarıcı akımlar</a:t>
            </a:r>
            <a:r>
              <a:rPr lang="en-US" sz="2800" b="0" i="0" u="none" strike="noStrike" cap="none">
                <a:solidFill>
                  <a:srgbClr val="073763"/>
                </a:solidFill>
                <a:latin typeface="Arial"/>
                <a:ea typeface="Arial"/>
                <a:cs typeface="Arial"/>
                <a:sym typeface="Arial"/>
              </a:rPr>
              <a:t> ya da  </a:t>
            </a:r>
            <a:r>
              <a:rPr lang="en-US" sz="2800" b="1" i="0" u="none" strike="noStrike" cap="none">
                <a:solidFill>
                  <a:srgbClr val="073763"/>
                </a:solidFill>
                <a:latin typeface="Arial"/>
                <a:ea typeface="Arial"/>
                <a:cs typeface="Arial"/>
                <a:sym typeface="Arial"/>
              </a:rPr>
              <a:t>İmpuls akımları’</a:t>
            </a:r>
            <a:r>
              <a:rPr lang="en-US" sz="2800" b="0" i="0" u="none" strike="noStrike" cap="none">
                <a:solidFill>
                  <a:srgbClr val="073763"/>
                </a:solidFill>
                <a:latin typeface="Arial"/>
                <a:ea typeface="Arial"/>
                <a:cs typeface="Arial"/>
                <a:sym typeface="Arial"/>
              </a:rPr>
              <a:t> dır.</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Amaç, kasların ayrı ayrı veya gruplar halinde </a:t>
            </a:r>
            <a:r>
              <a:rPr lang="en-US" sz="2800" b="1" i="0" u="none" strike="noStrike" cap="none">
                <a:solidFill>
                  <a:srgbClr val="073763"/>
                </a:solidFill>
                <a:latin typeface="Arial"/>
                <a:ea typeface="Arial"/>
                <a:cs typeface="Arial"/>
                <a:sym typeface="Arial"/>
              </a:rPr>
              <a:t>tanısal</a:t>
            </a:r>
            <a:r>
              <a:rPr lang="en-US" sz="2800" b="0" i="0" u="none" strike="noStrike" cap="none">
                <a:solidFill>
                  <a:srgbClr val="073763"/>
                </a:solidFill>
                <a:latin typeface="Arial"/>
                <a:ea typeface="Arial"/>
                <a:cs typeface="Arial"/>
                <a:sym typeface="Arial"/>
              </a:rPr>
              <a:t> ya da </a:t>
            </a:r>
            <a:r>
              <a:rPr lang="en-US" sz="2800" b="1" i="0" u="none" strike="noStrike" cap="none">
                <a:solidFill>
                  <a:srgbClr val="073763"/>
                </a:solidFill>
                <a:latin typeface="Arial"/>
                <a:ea typeface="Arial"/>
                <a:cs typeface="Arial"/>
                <a:sym typeface="Arial"/>
              </a:rPr>
              <a:t>tedavi</a:t>
            </a:r>
            <a:r>
              <a:rPr lang="en-US" sz="2800" b="0" i="0" u="none" strike="noStrike" cap="none">
                <a:solidFill>
                  <a:srgbClr val="073763"/>
                </a:solidFill>
                <a:latin typeface="Arial"/>
                <a:ea typeface="Arial"/>
                <a:cs typeface="Arial"/>
                <a:sym typeface="Arial"/>
              </a:rPr>
              <a:t> amaçlı uyarılmasıdır.  Bu amaca en uygun akım türünün yaklaşık 100 Hz’e kadar frekanstaki </a:t>
            </a:r>
            <a:r>
              <a:rPr lang="en-US" sz="2800" b="1" i="0" u="none" strike="noStrike" cap="none">
                <a:solidFill>
                  <a:srgbClr val="073763"/>
                </a:solidFill>
                <a:latin typeface="Arial"/>
                <a:ea typeface="Arial"/>
                <a:cs typeface="Arial"/>
                <a:sym typeface="Arial"/>
              </a:rPr>
              <a:t>dörtgen akımlar</a:t>
            </a:r>
            <a:r>
              <a:rPr lang="en-US" sz="2800" b="0" i="0" u="none" strike="noStrike" cap="none">
                <a:solidFill>
                  <a:srgbClr val="073763"/>
                </a:solidFill>
                <a:latin typeface="Arial"/>
                <a:ea typeface="Arial"/>
                <a:cs typeface="Arial"/>
                <a:sym typeface="Arial"/>
              </a:rPr>
              <a:t> olduğu kabul edilir.</a:t>
            </a:r>
            <a:endParaRPr>
              <a:solidFill>
                <a:srgbClr val="073763"/>
              </a:solidFill>
              <a:latin typeface="Arial"/>
              <a:ea typeface="Arial"/>
              <a:cs typeface="Arial"/>
              <a:sym typeface="Arial"/>
            </a:endParaRPr>
          </a:p>
          <a:p>
            <a:pPr marL="342900" marR="0" lvl="0" indent="-236220" algn="l" rtl="0">
              <a:spcBef>
                <a:spcPts val="560"/>
              </a:spcBef>
              <a:spcAft>
                <a:spcPts val="0"/>
              </a:spcAft>
              <a:buClr>
                <a:schemeClr val="folHlink"/>
              </a:buClr>
              <a:buSzPts val="1680"/>
              <a:buFont typeface="Noto Sans Symbols"/>
              <a:buNone/>
            </a:pPr>
            <a:endParaRPr sz="2800" b="0" i="0" u="none" strike="noStrike" cap="none">
              <a:solidFill>
                <a:srgbClr val="073763"/>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Shape 326"/>
          <p:cNvSpPr txBox="1">
            <a:spLocks noGrp="1"/>
          </p:cNvSpPr>
          <p:nvPr>
            <p:ph type="title"/>
          </p:nvPr>
        </p:nvSpPr>
        <p:spPr>
          <a:xfrm>
            <a:off x="1150925" y="214306"/>
            <a:ext cx="7793100" cy="6795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ETKİLERİ</a:t>
            </a:r>
            <a:endParaRPr b="1">
              <a:solidFill>
                <a:srgbClr val="980000"/>
              </a:solidFill>
              <a:latin typeface="Arial"/>
              <a:ea typeface="Arial"/>
              <a:cs typeface="Arial"/>
              <a:sym typeface="Arial"/>
            </a:endParaRPr>
          </a:p>
        </p:txBody>
      </p:sp>
      <p:sp>
        <p:nvSpPr>
          <p:cNvPr id="327" name="Shape 327"/>
          <p:cNvSpPr txBox="1">
            <a:spLocks noGrp="1"/>
          </p:cNvSpPr>
          <p:nvPr>
            <p:ph type="body" idx="1"/>
          </p:nvPr>
        </p:nvSpPr>
        <p:spPr>
          <a:xfrm>
            <a:off x="258475" y="1168075"/>
            <a:ext cx="8696700" cy="4964400"/>
          </a:xfrm>
          <a:prstGeom prst="rect">
            <a:avLst/>
          </a:prstGeom>
          <a:noFill/>
          <a:ln>
            <a:noFill/>
          </a:ln>
        </p:spPr>
        <p:txBody>
          <a:bodyPr spcFirstLastPara="1" wrap="square" lIns="91425" tIns="45700" rIns="91425" bIns="45700" anchor="t" anchorCtr="0">
            <a:noAutofit/>
          </a:bodyPr>
          <a:lstStyle/>
          <a:p>
            <a:pPr marL="342900" marR="0" lvl="0" indent="-457200" algn="l" rtl="0">
              <a:lnSpc>
                <a:spcPct val="80000"/>
              </a:lnSpc>
              <a:spcBef>
                <a:spcPts val="0"/>
              </a:spcBef>
              <a:spcAft>
                <a:spcPts val="0"/>
              </a:spcAft>
              <a:buClr>
                <a:srgbClr val="073763"/>
              </a:buClr>
              <a:buSzPts val="3000"/>
              <a:buFont typeface="Arial"/>
              <a:buChar char="■"/>
            </a:pPr>
            <a:r>
              <a:rPr lang="en-US" sz="3000" b="0" i="0" u="none" strike="noStrike" cap="none">
                <a:solidFill>
                  <a:srgbClr val="073763"/>
                </a:solidFill>
                <a:latin typeface="Arial"/>
                <a:ea typeface="Arial"/>
                <a:cs typeface="Arial"/>
                <a:sym typeface="Arial"/>
              </a:rPr>
              <a:t>Analjezik etki</a:t>
            </a:r>
            <a:endParaRPr sz="3000">
              <a:solidFill>
                <a:srgbClr val="073763"/>
              </a:solidFill>
              <a:latin typeface="Arial"/>
              <a:ea typeface="Arial"/>
              <a:cs typeface="Arial"/>
              <a:sym typeface="Arial"/>
            </a:endParaRPr>
          </a:p>
          <a:p>
            <a:pPr marL="342900" marR="0" lvl="0" indent="-457200" algn="l" rtl="0">
              <a:lnSpc>
                <a:spcPct val="80000"/>
              </a:lnSpc>
              <a:spcBef>
                <a:spcPts val="400"/>
              </a:spcBef>
              <a:spcAft>
                <a:spcPts val="0"/>
              </a:spcAft>
              <a:buClr>
                <a:srgbClr val="073763"/>
              </a:buClr>
              <a:buSzPts val="3000"/>
              <a:buFont typeface="Arial"/>
              <a:buChar char="■"/>
            </a:pPr>
            <a:r>
              <a:rPr lang="en-US" sz="3000" b="0" i="0" u="none" strike="noStrike" cap="none">
                <a:solidFill>
                  <a:srgbClr val="073763"/>
                </a:solidFill>
                <a:latin typeface="Arial"/>
                <a:ea typeface="Arial"/>
                <a:cs typeface="Arial"/>
                <a:sym typeface="Arial"/>
              </a:rPr>
              <a:t>Kas kontraksiyonu etkisi</a:t>
            </a:r>
            <a:endParaRPr sz="3000">
              <a:solidFill>
                <a:srgbClr val="073763"/>
              </a:solidFill>
              <a:latin typeface="Arial"/>
              <a:ea typeface="Arial"/>
              <a:cs typeface="Arial"/>
              <a:sym typeface="Arial"/>
            </a:endParaRPr>
          </a:p>
          <a:p>
            <a:pPr marL="342900" marR="0" lvl="0" indent="-457200" algn="l" rtl="0">
              <a:lnSpc>
                <a:spcPct val="80000"/>
              </a:lnSpc>
              <a:spcBef>
                <a:spcPts val="400"/>
              </a:spcBef>
              <a:spcAft>
                <a:spcPts val="0"/>
              </a:spcAft>
              <a:buClr>
                <a:srgbClr val="073763"/>
              </a:buClr>
              <a:buSzPts val="3000"/>
              <a:buFont typeface="Arial"/>
              <a:buChar char="■"/>
            </a:pPr>
            <a:r>
              <a:rPr lang="en-US" sz="3000" b="0" i="0" u="none" strike="noStrike" cap="none">
                <a:solidFill>
                  <a:srgbClr val="073763"/>
                </a:solidFill>
                <a:latin typeface="Arial"/>
                <a:ea typeface="Arial"/>
                <a:cs typeface="Arial"/>
                <a:sym typeface="Arial"/>
              </a:rPr>
              <a:t>Analjezik etki kapı-kontrol teorisiyle açıklanmaktadır. </a:t>
            </a:r>
            <a:endParaRPr sz="3000">
              <a:solidFill>
                <a:srgbClr val="073763"/>
              </a:solidFill>
              <a:latin typeface="Arial"/>
              <a:ea typeface="Arial"/>
              <a:cs typeface="Arial"/>
              <a:sym typeface="Arial"/>
            </a:endParaRPr>
          </a:p>
          <a:p>
            <a:pPr marL="342900" marR="0" lvl="0" indent="-342900" algn="l" rtl="0">
              <a:lnSpc>
                <a:spcPct val="80000"/>
              </a:lnSpc>
              <a:spcBef>
                <a:spcPts val="400"/>
              </a:spcBef>
              <a:spcAft>
                <a:spcPts val="0"/>
              </a:spcAft>
              <a:buClr>
                <a:schemeClr val="folHlink"/>
              </a:buClr>
              <a:buFont typeface="Noto Sans Symbols"/>
              <a:buNone/>
            </a:pPr>
            <a:r>
              <a:rPr lang="en-US" sz="2000" b="1" i="0" u="none" strike="noStrike" cap="none">
                <a:solidFill>
                  <a:srgbClr val="073763"/>
                </a:solidFill>
                <a:latin typeface="Arial"/>
                <a:ea typeface="Arial"/>
                <a:cs typeface="Arial"/>
                <a:sym typeface="Arial"/>
              </a:rPr>
              <a:t>Kapı kontrol teorisi:</a:t>
            </a:r>
            <a:endParaRPr>
              <a:solidFill>
                <a:srgbClr val="073763"/>
              </a:solidFill>
              <a:latin typeface="Arial"/>
              <a:ea typeface="Arial"/>
              <a:cs typeface="Arial"/>
              <a:sym typeface="Arial"/>
            </a:endParaRPr>
          </a:p>
          <a:p>
            <a:pPr marL="0" marR="0" lvl="0" indent="0" algn="l" rtl="0">
              <a:lnSpc>
                <a:spcPct val="80000"/>
              </a:lnSpc>
              <a:spcBef>
                <a:spcPts val="400"/>
              </a:spcBef>
              <a:spcAft>
                <a:spcPts val="0"/>
              </a:spcAft>
              <a:buNone/>
            </a:pPr>
            <a:r>
              <a:rPr lang="en-US" sz="2000">
                <a:solidFill>
                  <a:srgbClr val="073763"/>
                </a:solidFill>
                <a:latin typeface="Arial"/>
                <a:ea typeface="Arial"/>
                <a:cs typeface="Arial"/>
                <a:sym typeface="Arial"/>
              </a:rPr>
              <a:t>V</a:t>
            </a:r>
            <a:r>
              <a:rPr lang="en-US" sz="2000" b="0" i="0" u="none" strike="noStrike" cap="none">
                <a:solidFill>
                  <a:srgbClr val="073763"/>
                </a:solidFill>
                <a:latin typeface="Arial"/>
                <a:ea typeface="Arial"/>
                <a:cs typeface="Arial"/>
                <a:sym typeface="Arial"/>
              </a:rPr>
              <a:t>ücutta ağrı  A delta (miyelinli) ve  C lifleri (miyelinsiz) ile taşınır.</a:t>
            </a:r>
            <a:endParaRPr>
              <a:solidFill>
                <a:srgbClr val="073763"/>
              </a:solidFill>
              <a:latin typeface="Arial"/>
              <a:ea typeface="Arial"/>
              <a:cs typeface="Arial"/>
              <a:sym typeface="Arial"/>
            </a:endParaRPr>
          </a:p>
          <a:p>
            <a:pPr marL="342900" marR="0" lvl="0" indent="-342900" algn="l" rtl="0">
              <a:lnSpc>
                <a:spcPct val="80000"/>
              </a:lnSpc>
              <a:spcBef>
                <a:spcPts val="400"/>
              </a:spcBef>
              <a:spcAft>
                <a:spcPts val="0"/>
              </a:spcAft>
              <a:buClr>
                <a:schemeClr val="folHlink"/>
              </a:buClr>
              <a:buFont typeface="Noto Sans Symbols"/>
              <a:buNone/>
            </a:pPr>
            <a:r>
              <a:rPr lang="en-US" sz="2000" b="0" i="0" u="none" strike="noStrike" cap="none">
                <a:solidFill>
                  <a:srgbClr val="073763"/>
                </a:solidFill>
                <a:latin typeface="Arial"/>
                <a:ea typeface="Arial"/>
                <a:cs typeface="Arial"/>
                <a:sym typeface="Arial"/>
              </a:rPr>
              <a:t> A  delta lifleri-----batıcı  ağrı--------------2-5 mikron çapında---3-15m/s hız</a:t>
            </a:r>
            <a:endParaRPr>
              <a:solidFill>
                <a:srgbClr val="073763"/>
              </a:solidFill>
              <a:latin typeface="Arial"/>
              <a:ea typeface="Arial"/>
              <a:cs typeface="Arial"/>
              <a:sym typeface="Arial"/>
            </a:endParaRPr>
          </a:p>
          <a:p>
            <a:pPr marL="342900" marR="0" lvl="0" indent="-342900" algn="l" rtl="0">
              <a:lnSpc>
                <a:spcPct val="80000"/>
              </a:lnSpc>
              <a:spcBef>
                <a:spcPts val="400"/>
              </a:spcBef>
              <a:spcAft>
                <a:spcPts val="0"/>
              </a:spcAft>
              <a:buClr>
                <a:schemeClr val="folHlink"/>
              </a:buClr>
              <a:buFont typeface="Noto Sans Symbols"/>
              <a:buNone/>
            </a:pPr>
            <a:r>
              <a:rPr lang="en-US" sz="2000" b="0" i="0" u="none" strike="noStrike" cap="none">
                <a:solidFill>
                  <a:srgbClr val="073763"/>
                </a:solidFill>
                <a:latin typeface="Arial"/>
                <a:ea typeface="Arial"/>
                <a:cs typeface="Arial"/>
                <a:sym typeface="Arial"/>
              </a:rPr>
              <a:t> C  lifleri -----------yanıcı ve künt ağrı----0.4-1.2 mikron çap---0.5-2m/s hız</a:t>
            </a:r>
            <a:endParaRPr>
              <a:solidFill>
                <a:srgbClr val="073763"/>
              </a:solidFill>
              <a:latin typeface="Arial"/>
              <a:ea typeface="Arial"/>
              <a:cs typeface="Arial"/>
              <a:sym typeface="Arial"/>
            </a:endParaRPr>
          </a:p>
          <a:p>
            <a:pPr marL="342900" marR="0" lvl="0" indent="-342900" algn="l" rtl="0">
              <a:lnSpc>
                <a:spcPct val="80000"/>
              </a:lnSpc>
              <a:spcBef>
                <a:spcPts val="400"/>
              </a:spcBef>
              <a:spcAft>
                <a:spcPts val="0"/>
              </a:spcAft>
              <a:buClr>
                <a:schemeClr val="folHlink"/>
              </a:buClr>
              <a:buFont typeface="Noto Sans Symbols"/>
              <a:buNone/>
            </a:pPr>
            <a:r>
              <a:rPr lang="en-US" sz="2000" b="0" i="0" u="none" strike="noStrike" cap="none">
                <a:solidFill>
                  <a:srgbClr val="073763"/>
                </a:solidFill>
                <a:latin typeface="Arial"/>
                <a:ea typeface="Arial"/>
                <a:cs typeface="Arial"/>
                <a:sym typeface="Arial"/>
              </a:rPr>
              <a:t> </a:t>
            </a:r>
            <a:r>
              <a:rPr lang="en-US" sz="3000" b="0" i="0" u="none" strike="noStrike" cap="none">
                <a:solidFill>
                  <a:srgbClr val="073763"/>
                </a:solidFill>
                <a:latin typeface="Arial"/>
                <a:ea typeface="Arial"/>
                <a:cs typeface="Arial"/>
                <a:sym typeface="Arial"/>
              </a:rPr>
              <a:t>A  alfa, beta, gama lifleri ise miyelinli, kalın çaplıdırlar ve </a:t>
            </a:r>
            <a:r>
              <a:rPr lang="en-US" sz="3000" b="1" i="0" u="none" strike="noStrike" cap="none">
                <a:solidFill>
                  <a:srgbClr val="073763"/>
                </a:solidFill>
                <a:latin typeface="Arial"/>
                <a:ea typeface="Arial"/>
                <a:cs typeface="Arial"/>
                <a:sym typeface="Arial"/>
              </a:rPr>
              <a:t>dokunma ve derin duyuyu</a:t>
            </a:r>
            <a:r>
              <a:rPr lang="en-US" sz="3000" b="0" i="0" u="none" strike="noStrike" cap="none">
                <a:solidFill>
                  <a:srgbClr val="073763"/>
                </a:solidFill>
                <a:latin typeface="Arial"/>
                <a:ea typeface="Arial"/>
                <a:cs typeface="Arial"/>
                <a:sym typeface="Arial"/>
              </a:rPr>
              <a:t> (proprio</a:t>
            </a:r>
            <a:r>
              <a:rPr lang="en-US" sz="3000">
                <a:solidFill>
                  <a:srgbClr val="073763"/>
                </a:solidFill>
                <a:latin typeface="Arial"/>
                <a:ea typeface="Arial"/>
                <a:cs typeface="Arial"/>
                <a:sym typeface="Arial"/>
              </a:rPr>
              <a:t>c</a:t>
            </a:r>
            <a:r>
              <a:rPr lang="en-US" sz="3000" b="0" i="0" u="none" strike="noStrike" cap="none">
                <a:solidFill>
                  <a:srgbClr val="073763"/>
                </a:solidFill>
                <a:latin typeface="Arial"/>
                <a:ea typeface="Arial"/>
                <a:cs typeface="Arial"/>
                <a:sym typeface="Arial"/>
              </a:rPr>
              <a:t>ep</a:t>
            </a:r>
            <a:r>
              <a:rPr lang="en-US" sz="3000">
                <a:solidFill>
                  <a:srgbClr val="073763"/>
                </a:solidFill>
                <a:latin typeface="Arial"/>
                <a:ea typeface="Arial"/>
                <a:cs typeface="Arial"/>
                <a:sym typeface="Arial"/>
              </a:rPr>
              <a:t>t</a:t>
            </a:r>
            <a:r>
              <a:rPr lang="en-US" sz="3000" b="0" i="0" u="none" strike="noStrike" cap="none">
                <a:solidFill>
                  <a:srgbClr val="073763"/>
                </a:solidFill>
                <a:latin typeface="Arial"/>
                <a:ea typeface="Arial"/>
                <a:cs typeface="Arial"/>
                <a:sym typeface="Arial"/>
              </a:rPr>
              <a:t>ion) taşırlar.</a:t>
            </a:r>
            <a:endParaRPr sz="3000">
              <a:solidFill>
                <a:srgbClr val="073763"/>
              </a:solidFill>
              <a:latin typeface="Arial"/>
              <a:ea typeface="Arial"/>
              <a:cs typeface="Arial"/>
              <a:sym typeface="Arial"/>
            </a:endParaRPr>
          </a:p>
          <a:p>
            <a:pPr marL="0" marR="0" lvl="0" indent="0" algn="l" rtl="0">
              <a:lnSpc>
                <a:spcPct val="80000"/>
              </a:lnSpc>
              <a:spcBef>
                <a:spcPts val="400"/>
              </a:spcBef>
              <a:spcAft>
                <a:spcPts val="0"/>
              </a:spcAft>
              <a:buNone/>
            </a:pPr>
            <a:r>
              <a:rPr lang="en-US" sz="2000" b="0" i="0" u="none" strike="noStrike" cap="none">
                <a:solidFill>
                  <a:srgbClr val="073763"/>
                </a:solidFill>
                <a:latin typeface="Arial"/>
                <a:ea typeface="Arial"/>
                <a:cs typeface="Arial"/>
                <a:sym typeface="Arial"/>
              </a:rPr>
              <a:t>  </a:t>
            </a:r>
            <a:endParaRPr>
              <a:solidFill>
                <a:srgbClr val="073763"/>
              </a:solidFill>
              <a:latin typeface="Arial"/>
              <a:ea typeface="Arial"/>
              <a:cs typeface="Arial"/>
              <a:sym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Shape 332"/>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333" name="Shape 333"/>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i="0" u="none" strike="noStrike" cap="none">
                <a:solidFill>
                  <a:srgbClr val="073763"/>
                </a:solidFill>
                <a:latin typeface="Arial"/>
                <a:ea typeface="Arial"/>
                <a:cs typeface="Arial"/>
                <a:sym typeface="Arial"/>
              </a:rPr>
              <a:t>A delta reseptörleri ciltte bulunur ve oldukça yüzeyeldir.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i="0" u="none" strike="noStrike" cap="none">
                <a:solidFill>
                  <a:srgbClr val="073763"/>
                </a:solidFill>
                <a:latin typeface="Arial"/>
                <a:ea typeface="Arial"/>
                <a:cs typeface="Arial"/>
                <a:sym typeface="Arial"/>
              </a:rPr>
              <a:t>Yüksek şiddette mekanik uyarıya ve yüksek derecede sıcaklığa duyarlıdır.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i="0" u="none" strike="noStrike" cap="none">
                <a:solidFill>
                  <a:srgbClr val="073763"/>
                </a:solidFill>
                <a:latin typeface="Arial"/>
                <a:ea typeface="Arial"/>
                <a:cs typeface="Arial"/>
                <a:sym typeface="Arial"/>
              </a:rPr>
              <a:t>C lifleri reseptörleri ciltte ve daha derinde sinir dokusu hariç hemen her dokuda bulunur.</a:t>
            </a:r>
            <a:endParaRPr>
              <a:solidFill>
                <a:srgbClr val="073763"/>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Shape 338"/>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339" name="Shape 339"/>
          <p:cNvSpPr txBox="1">
            <a:spLocks noGrp="1"/>
          </p:cNvSpPr>
          <p:nvPr>
            <p:ph type="body" idx="1"/>
          </p:nvPr>
        </p:nvSpPr>
        <p:spPr>
          <a:xfrm>
            <a:off x="532799" y="2017700"/>
            <a:ext cx="84222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AFA’ların uyarısıyla  A alfa,beta ve gama gibi dokunma ve derin duyu yolları uyarılarak,  ağrı uyaranlarını beyne taşıyan yolu kaplar  ve yolu kapladığı için kapıyı ağrının geçişine  kapatır. Medulla spinalis seviyesinde substansiya jelatinozada presinaptik bölgede ağrı duyusunu ileten liflerin inhibe edilmesine sebep olurlar.</a:t>
            </a:r>
            <a:endParaRPr>
              <a:solidFill>
                <a:srgbClr val="073763"/>
              </a:solidFill>
              <a:latin typeface="Arial"/>
              <a:ea typeface="Arial"/>
              <a:cs typeface="Arial"/>
              <a:sym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sp>
        <p:nvSpPr>
          <p:cNvPr id="344" name="Shape 344"/>
          <p:cNvSpPr txBox="1">
            <a:spLocks noGrp="1"/>
          </p:cNvSpPr>
          <p:nvPr>
            <p:ph type="title"/>
          </p:nvPr>
        </p:nvSpPr>
        <p:spPr>
          <a:xfrm>
            <a:off x="1150925" y="214305"/>
            <a:ext cx="7793100" cy="8478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Kas kontraksiyonuna etkisi</a:t>
            </a:r>
            <a:endParaRPr b="1">
              <a:solidFill>
                <a:srgbClr val="980000"/>
              </a:solidFill>
              <a:latin typeface="Arial"/>
              <a:ea typeface="Arial"/>
              <a:cs typeface="Arial"/>
              <a:sym typeface="Arial"/>
            </a:endParaRPr>
          </a:p>
        </p:txBody>
      </p:sp>
      <p:sp>
        <p:nvSpPr>
          <p:cNvPr id="345" name="Shape 345"/>
          <p:cNvSpPr txBox="1">
            <a:spLocks noGrp="1"/>
          </p:cNvSpPr>
          <p:nvPr>
            <p:ph type="body" idx="1"/>
          </p:nvPr>
        </p:nvSpPr>
        <p:spPr>
          <a:xfrm>
            <a:off x="619425" y="1278750"/>
            <a:ext cx="8335800" cy="48537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AFA’larla sinir impulsunu taklit ederek normal ve denerve kasta kontraksiyon sağlanabilir. </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Normal kasta yeterli şiddette akım, siniri uyarır ve sinir aracılığı ile kasta kontraksiyon oluşturur.</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Denerve kasta ise ancak uygun elektriksel akımlar kullanılarak uyarılabilir. </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Normal kaslar 10 msn’den az akımlarla uyarılabilirken, denerve kasın 10 msn’den uzun süreli akımlara ihtiyacı vardır.  </a:t>
            </a:r>
            <a:endParaRPr>
              <a:solidFill>
                <a:srgbClr val="073763"/>
              </a:solidFill>
              <a:latin typeface="Arial"/>
              <a:ea typeface="Arial"/>
              <a:cs typeface="Arial"/>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49"/>
        <p:cNvGrpSpPr/>
        <p:nvPr/>
      </p:nvGrpSpPr>
      <p:grpSpPr>
        <a:xfrm>
          <a:off x="0" y="0"/>
          <a:ext cx="0" cy="0"/>
          <a:chOff x="0" y="0"/>
          <a:chExt cx="0" cy="0"/>
        </a:xfrm>
      </p:grpSpPr>
      <p:sp>
        <p:nvSpPr>
          <p:cNvPr id="350" name="Shape 350"/>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351" name="Shape 351"/>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TENS cilt aracılığıyla somotosensoriyel sinir liflerinin uyarılmasını ifade ederken,</a:t>
            </a:r>
            <a:endParaRPr>
              <a:solidFill>
                <a:srgbClr val="073763"/>
              </a:solidFill>
              <a:latin typeface="Arial"/>
              <a:ea typeface="Arial"/>
              <a:cs typeface="Arial"/>
              <a:sym typeface="Arial"/>
            </a:endParaRPr>
          </a:p>
          <a:p>
            <a:pPr marL="342900" marR="0" lvl="0" indent="-342900" algn="l" rtl="0">
              <a:lnSpc>
                <a:spcPct val="10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NMES(nöromüsküler elektrik stimülasyonu) motor sinir aracılığıyla kas kontraksiyonunu sağlar.</a:t>
            </a:r>
            <a:endParaRPr>
              <a:solidFill>
                <a:srgbClr val="073763"/>
              </a:solidFill>
              <a:latin typeface="Arial"/>
              <a:ea typeface="Arial"/>
              <a:cs typeface="Arial"/>
              <a:sym typeface="Arial"/>
            </a:endParaRPr>
          </a:p>
          <a:p>
            <a:pPr marL="342900" marR="0" lvl="0" indent="-342900" algn="l" rtl="0">
              <a:lnSpc>
                <a:spcPct val="10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Bir</a:t>
            </a:r>
            <a:r>
              <a:rPr lang="en-US" sz="2400">
                <a:solidFill>
                  <a:srgbClr val="073763"/>
                </a:solidFill>
                <a:latin typeface="Arial"/>
                <a:ea typeface="Arial"/>
                <a:cs typeface="Arial"/>
                <a:sym typeface="Arial"/>
              </a:rPr>
              <a:t>ço</a:t>
            </a:r>
            <a:r>
              <a:rPr lang="en-US" sz="2400" b="0" i="0" u="none" strike="noStrike" cap="none">
                <a:solidFill>
                  <a:srgbClr val="073763"/>
                </a:solidFill>
                <a:latin typeface="Arial"/>
                <a:ea typeface="Arial"/>
                <a:cs typeface="Arial"/>
                <a:sym typeface="Arial"/>
              </a:rPr>
              <a:t>k kaynakta Denerve kasın stimulasyonuna elektrostimülasyon denir. Ancak stimülasyon sadece denerve kasta yapılmaz. Daha doğrusu normal kasın elektrostimülasyonu ve denerve kasın elektrostimülasyonu demek daha doğrudur.</a:t>
            </a:r>
            <a:endParaRPr>
              <a:solidFill>
                <a:srgbClr val="073763"/>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pic>
        <p:nvPicPr>
          <p:cNvPr id="139" name="Shape 139"/>
          <p:cNvPicPr preferRelativeResize="0"/>
          <p:nvPr/>
        </p:nvPicPr>
        <p:blipFill>
          <a:blip r:embed="rId3">
            <a:alphaModFix/>
          </a:blip>
          <a:stretch>
            <a:fillRect/>
          </a:stretch>
        </p:blipFill>
        <p:spPr>
          <a:xfrm>
            <a:off x="720474" y="793399"/>
            <a:ext cx="7984000" cy="5271200"/>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Shape 356"/>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357" name="Shape 357"/>
          <p:cNvSpPr txBox="1">
            <a:spLocks noGrp="1"/>
          </p:cNvSpPr>
          <p:nvPr>
            <p:ph type="body" idx="1"/>
          </p:nvPr>
        </p:nvSpPr>
        <p:spPr>
          <a:xfrm>
            <a:off x="561674" y="2017700"/>
            <a:ext cx="8393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Bazı AFA’lar ile kullanmama atrofisinde, skolyoz tedavisinde, üriner disfonksiyonda ve fonksiyonel amaçlı olarak normal kasta elektrostimülasyon yapılmaktadır.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Noto Sans Symbols"/>
              <a:buChar char="■"/>
            </a:pPr>
            <a:r>
              <a:rPr lang="en-US" sz="2800" b="0" i="0" u="none" strike="noStrike" cap="none">
                <a:solidFill>
                  <a:srgbClr val="073763"/>
                </a:solidFill>
                <a:latin typeface="Arial"/>
                <a:ea typeface="Arial"/>
                <a:cs typeface="Arial"/>
                <a:sym typeface="Arial"/>
              </a:rPr>
              <a:t>Denerve kasta ise kontraksiyon sağlayarak atrofiyi önlemek amaçlı kullanılmaktadır. Bu amaçla uyarı süresi uzun eksponansiyel akımlar ve kesikli galvani akımlar tercih edilmektedir. </a:t>
            </a:r>
            <a:endParaRPr>
              <a:solidFill>
                <a:srgbClr val="073763"/>
              </a:solidFill>
              <a:latin typeface="Arial"/>
              <a:ea typeface="Arial"/>
              <a:cs typeface="Arial"/>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2" name="Shape 362"/>
          <p:cNvSpPr txBox="1">
            <a:spLocks noGrp="1"/>
          </p:cNvSpPr>
          <p:nvPr>
            <p:ph type="body" idx="1"/>
          </p:nvPr>
        </p:nvSpPr>
        <p:spPr>
          <a:xfrm>
            <a:off x="417300" y="821550"/>
            <a:ext cx="8537700" cy="53109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folHlink"/>
              </a:buClr>
              <a:buFont typeface="Noto Sans Symbols"/>
              <a:buNone/>
            </a:pPr>
            <a:r>
              <a:rPr lang="en-US" sz="2800" b="1" i="0" u="none" strike="noStrike" cap="none">
                <a:solidFill>
                  <a:srgbClr val="980000"/>
                </a:solidFill>
                <a:latin typeface="Arial"/>
                <a:ea typeface="Arial"/>
                <a:cs typeface="Arial"/>
                <a:sym typeface="Arial"/>
              </a:rPr>
              <a:t>Klinik uygulamalarda kullanılan AFA tipleri:</a:t>
            </a:r>
            <a:endParaRPr>
              <a:solidFill>
                <a:srgbClr val="980000"/>
              </a:solidFill>
              <a:latin typeface="Arial"/>
              <a:ea typeface="Arial"/>
              <a:cs typeface="Arial"/>
              <a:sym typeface="Arial"/>
            </a:endParaRPr>
          </a:p>
          <a:p>
            <a:pPr marL="342900" marR="0" lvl="0" indent="-236220" algn="l" rtl="0">
              <a:lnSpc>
                <a:spcPct val="90000"/>
              </a:lnSpc>
              <a:spcBef>
                <a:spcPts val="560"/>
              </a:spcBef>
              <a:spcAft>
                <a:spcPts val="0"/>
              </a:spcAft>
              <a:buClr>
                <a:schemeClr val="folHlink"/>
              </a:buClr>
              <a:buSzPts val="1680"/>
              <a:buFont typeface="Noto Sans Symbols"/>
              <a:buNone/>
            </a:pPr>
            <a:endParaRPr sz="2800" b="0" i="0" u="none" strike="noStrike" cap="none">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Dörtgen impulslu akımlar,</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Üçgen impulslu akımlar,</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Faradik akım,</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Neofaradik akım,</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Amplitüd modülasyonu</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Noto Sans Symbols"/>
              <a:buChar char="■"/>
            </a:pPr>
            <a:r>
              <a:rPr lang="en-US" sz="2800" b="0" i="0" u="none" strike="noStrike" cap="none">
                <a:solidFill>
                  <a:srgbClr val="073763"/>
                </a:solidFill>
                <a:latin typeface="Arial"/>
                <a:ea typeface="Arial"/>
                <a:cs typeface="Arial"/>
                <a:sym typeface="Arial"/>
              </a:rPr>
              <a:t> (Schwellstrom yada Elekrojimnastik)</a:t>
            </a:r>
            <a:endParaRPr>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Sinüzoidal akımlar</a:t>
            </a:r>
            <a:endParaRPr>
              <a:solidFill>
                <a:srgbClr val="073763"/>
              </a:solidFill>
              <a:latin typeface="Arial"/>
              <a:ea typeface="Arial"/>
              <a:cs typeface="Arial"/>
              <a:sym typeface="Arial"/>
            </a:endParaRPr>
          </a:p>
          <a:p>
            <a:pPr marL="342900" marR="0" lvl="0" indent="-236220" algn="l" rtl="0">
              <a:spcBef>
                <a:spcPts val="560"/>
              </a:spcBef>
              <a:spcAft>
                <a:spcPts val="0"/>
              </a:spcAft>
              <a:buClr>
                <a:schemeClr val="folHlink"/>
              </a:buClr>
              <a:buSzPts val="1680"/>
              <a:buFont typeface="Noto Sans Symbols"/>
              <a:buNone/>
            </a:pPr>
            <a:endParaRPr sz="2800" b="0" i="0" u="none" strike="noStrike" cap="none">
              <a:solidFill>
                <a:srgbClr val="073763"/>
              </a:solidFill>
              <a:latin typeface="Arial"/>
              <a:ea typeface="Arial"/>
              <a:cs typeface="Arial"/>
              <a:sym typeface="Aria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Shape 367"/>
          <p:cNvSpPr txBox="1">
            <a:spLocks noGrp="1"/>
          </p:cNvSpPr>
          <p:nvPr>
            <p:ph type="title"/>
          </p:nvPr>
        </p:nvSpPr>
        <p:spPr>
          <a:xfrm>
            <a:off x="547225" y="214300"/>
            <a:ext cx="8396700" cy="8094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000" b="1" i="0" u="none" strike="noStrike" cap="none">
                <a:solidFill>
                  <a:srgbClr val="980000"/>
                </a:solidFill>
                <a:latin typeface="Arial"/>
                <a:ea typeface="Arial"/>
                <a:cs typeface="Arial"/>
                <a:sym typeface="Arial"/>
              </a:rPr>
              <a:t>DÖRTGEN İMPULSLU AKIMLAR</a:t>
            </a:r>
            <a:endParaRPr b="1">
              <a:solidFill>
                <a:srgbClr val="980000"/>
              </a:solidFill>
              <a:latin typeface="Arial"/>
              <a:ea typeface="Arial"/>
              <a:cs typeface="Arial"/>
              <a:sym typeface="Arial"/>
            </a:endParaRPr>
          </a:p>
        </p:txBody>
      </p:sp>
      <p:pic>
        <p:nvPicPr>
          <p:cNvPr id="368" name="Shape 368" descr="Y42"/>
          <p:cNvPicPr preferRelativeResize="0">
            <a:picLocks noGrp="1"/>
          </p:cNvPicPr>
          <p:nvPr>
            <p:ph type="body" idx="1"/>
          </p:nvPr>
        </p:nvPicPr>
        <p:blipFill rotWithShape="1">
          <a:blip r:embed="rId3">
            <a:alphaModFix/>
          </a:blip>
          <a:srcRect l="11807" r="17063" b="64157"/>
          <a:stretch/>
        </p:blipFill>
        <p:spPr>
          <a:xfrm>
            <a:off x="465137" y="1371600"/>
            <a:ext cx="4022700" cy="4526100"/>
          </a:xfrm>
          <a:prstGeom prst="rect">
            <a:avLst/>
          </a:prstGeom>
          <a:noFill/>
          <a:ln>
            <a:noFill/>
          </a:ln>
        </p:spPr>
      </p:pic>
      <p:sp>
        <p:nvSpPr>
          <p:cNvPr id="369" name="Shape 369"/>
          <p:cNvSpPr txBox="1">
            <a:spLocks noGrp="1"/>
          </p:cNvSpPr>
          <p:nvPr>
            <p:ph type="body" idx="1"/>
          </p:nvPr>
        </p:nvSpPr>
        <p:spPr>
          <a:xfrm>
            <a:off x="4705350" y="1384625"/>
            <a:ext cx="4249800" cy="4747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rgbClr val="073763"/>
              </a:buClr>
              <a:buSzPts val="1200"/>
              <a:buFont typeface="Arial"/>
              <a:buChar char="■"/>
            </a:pPr>
            <a:r>
              <a:rPr lang="en-US" sz="2000" b="0" i="0" u="none" strike="noStrike" cap="none">
                <a:solidFill>
                  <a:srgbClr val="073763"/>
                </a:solidFill>
                <a:latin typeface="Arial"/>
                <a:ea typeface="Arial"/>
                <a:cs typeface="Arial"/>
                <a:sym typeface="Arial"/>
              </a:rPr>
              <a:t>Galvani akımın açılmasıyla akım şiddeti aniden yükselir ve devrenin kapanması ile aniden dik olarak düşer.</a:t>
            </a:r>
            <a:endParaRPr>
              <a:solidFill>
                <a:srgbClr val="073763"/>
              </a:solidFill>
              <a:latin typeface="Arial"/>
              <a:ea typeface="Arial"/>
              <a:cs typeface="Arial"/>
              <a:sym typeface="Arial"/>
            </a:endParaRPr>
          </a:p>
          <a:p>
            <a:pPr marL="342900" marR="0" lvl="0" indent="-342900" algn="l" rtl="0">
              <a:lnSpc>
                <a:spcPct val="80000"/>
              </a:lnSpc>
              <a:spcBef>
                <a:spcPts val="400"/>
              </a:spcBef>
              <a:spcAft>
                <a:spcPts val="0"/>
              </a:spcAft>
              <a:buClr>
                <a:srgbClr val="073763"/>
              </a:buClr>
              <a:buSzPts val="1200"/>
              <a:buFont typeface="Arial"/>
              <a:buChar char="■"/>
            </a:pPr>
            <a:r>
              <a:rPr lang="en-US" sz="2000" b="0" i="0" u="none" strike="noStrike" cap="none">
                <a:solidFill>
                  <a:srgbClr val="073763"/>
                </a:solidFill>
                <a:latin typeface="Arial"/>
                <a:ea typeface="Arial"/>
                <a:cs typeface="Arial"/>
                <a:sym typeface="Arial"/>
              </a:rPr>
              <a:t>Kasları uyarmak amacıyla kullanılır.</a:t>
            </a:r>
            <a:endParaRPr>
              <a:solidFill>
                <a:srgbClr val="073763"/>
              </a:solidFill>
              <a:latin typeface="Arial"/>
              <a:ea typeface="Arial"/>
              <a:cs typeface="Arial"/>
              <a:sym typeface="Arial"/>
            </a:endParaRPr>
          </a:p>
          <a:p>
            <a:pPr marL="342900" marR="0" lvl="0" indent="-342900" algn="l" rtl="0">
              <a:lnSpc>
                <a:spcPct val="80000"/>
              </a:lnSpc>
              <a:spcBef>
                <a:spcPts val="400"/>
              </a:spcBef>
              <a:spcAft>
                <a:spcPts val="0"/>
              </a:spcAft>
              <a:buClr>
                <a:srgbClr val="073763"/>
              </a:buClr>
              <a:buSzPts val="1200"/>
              <a:buFont typeface="Arial"/>
              <a:buChar char="■"/>
            </a:pPr>
            <a:r>
              <a:rPr lang="en-US" sz="2000" b="0" i="0" u="none" strike="noStrike" cap="none">
                <a:solidFill>
                  <a:srgbClr val="073763"/>
                </a:solidFill>
                <a:latin typeface="Arial"/>
                <a:ea typeface="Arial"/>
                <a:cs typeface="Arial"/>
                <a:sym typeface="Arial"/>
              </a:rPr>
              <a:t>Uzun süreli olduğunda denerve kasta da kontraksiyon oluşturur.</a:t>
            </a:r>
            <a:endParaRPr>
              <a:solidFill>
                <a:srgbClr val="073763"/>
              </a:solidFill>
              <a:latin typeface="Arial"/>
              <a:ea typeface="Arial"/>
              <a:cs typeface="Arial"/>
              <a:sym typeface="Arial"/>
            </a:endParaRPr>
          </a:p>
          <a:p>
            <a:pPr marL="342900" marR="0" lvl="0" indent="-342900" algn="l" rtl="0">
              <a:lnSpc>
                <a:spcPct val="80000"/>
              </a:lnSpc>
              <a:spcBef>
                <a:spcPts val="400"/>
              </a:spcBef>
              <a:spcAft>
                <a:spcPts val="0"/>
              </a:spcAft>
              <a:buClr>
                <a:srgbClr val="073763"/>
              </a:buClr>
              <a:buSzPts val="1200"/>
              <a:buFont typeface="Arial"/>
              <a:buChar char="■"/>
            </a:pPr>
            <a:r>
              <a:rPr lang="en-US" sz="2000" b="0" i="0" u="none" strike="noStrike" cap="none">
                <a:solidFill>
                  <a:srgbClr val="073763"/>
                </a:solidFill>
                <a:latin typeface="Arial"/>
                <a:ea typeface="Arial"/>
                <a:cs typeface="Arial"/>
                <a:sym typeface="Arial"/>
              </a:rPr>
              <a:t>Sinir lifleri kısa, kas lifleri uzun süreli akımlarla uyarılabilirler. </a:t>
            </a:r>
            <a:endParaRPr>
              <a:solidFill>
                <a:srgbClr val="073763"/>
              </a:solidFill>
              <a:latin typeface="Arial"/>
              <a:ea typeface="Arial"/>
              <a:cs typeface="Arial"/>
              <a:sym typeface="Arial"/>
            </a:endParaRPr>
          </a:p>
          <a:p>
            <a:pPr marL="342900" marR="0" lvl="0" indent="-342900" algn="l" rtl="0">
              <a:lnSpc>
                <a:spcPct val="80000"/>
              </a:lnSpc>
              <a:spcBef>
                <a:spcPts val="400"/>
              </a:spcBef>
              <a:spcAft>
                <a:spcPts val="0"/>
              </a:spcAft>
              <a:buClr>
                <a:srgbClr val="073763"/>
              </a:buClr>
              <a:buSzPts val="1200"/>
              <a:buFont typeface="Arial"/>
              <a:buChar char="■"/>
            </a:pPr>
            <a:r>
              <a:rPr lang="en-US" sz="2000" b="0" i="0" u="none" strike="noStrike" cap="none">
                <a:solidFill>
                  <a:srgbClr val="073763"/>
                </a:solidFill>
                <a:latin typeface="Arial"/>
                <a:ea typeface="Arial"/>
                <a:cs typeface="Arial"/>
                <a:sym typeface="Arial"/>
              </a:rPr>
              <a:t>Uyarıcı elektrod negatif kutba bağlanmalıdır.</a:t>
            </a:r>
            <a:endParaRPr>
              <a:solidFill>
                <a:srgbClr val="073763"/>
              </a:solidFill>
              <a:latin typeface="Arial"/>
              <a:ea typeface="Arial"/>
              <a:cs typeface="Arial"/>
              <a:sym typeface="Aria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74" name="Shape 374"/>
          <p:cNvSpPr txBox="1">
            <a:spLocks noGrp="1"/>
          </p:cNvSpPr>
          <p:nvPr>
            <p:ph type="title"/>
          </p:nvPr>
        </p:nvSpPr>
        <p:spPr>
          <a:xfrm>
            <a:off x="330674" y="214300"/>
            <a:ext cx="8613300" cy="1462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ÜÇGEN İMPULSLU AKIMLAR</a:t>
            </a:r>
            <a:endParaRPr b="1">
              <a:solidFill>
                <a:srgbClr val="980000"/>
              </a:solidFill>
              <a:latin typeface="Arial"/>
              <a:ea typeface="Arial"/>
              <a:cs typeface="Arial"/>
              <a:sym typeface="Arial"/>
            </a:endParaRPr>
          </a:p>
        </p:txBody>
      </p:sp>
      <p:sp>
        <p:nvSpPr>
          <p:cNvPr id="375" name="Shape 375"/>
          <p:cNvSpPr txBox="1">
            <a:spLocks noGrp="1"/>
          </p:cNvSpPr>
          <p:nvPr>
            <p:ph type="body" idx="1"/>
          </p:nvPr>
        </p:nvSpPr>
        <p:spPr>
          <a:xfrm>
            <a:off x="691623" y="2017700"/>
            <a:ext cx="43011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073763"/>
              </a:buClr>
              <a:buSzPts val="1200"/>
              <a:buFont typeface="Arial"/>
              <a:buChar char="■"/>
            </a:pPr>
            <a:r>
              <a:rPr lang="en-US" sz="2000" b="0" i="0" u="none" strike="noStrike" cap="none">
                <a:solidFill>
                  <a:srgbClr val="073763"/>
                </a:solidFill>
                <a:latin typeface="Arial"/>
                <a:ea typeface="Arial"/>
                <a:cs typeface="Arial"/>
                <a:sym typeface="Arial"/>
              </a:rPr>
              <a:t>Üçgen impulslu akımlarda, akım düz bir çizgi biçiminde olmayıp, belli bir eğimle yükselmektedir.</a:t>
            </a:r>
            <a:endParaRPr>
              <a:solidFill>
                <a:srgbClr val="073763"/>
              </a:solidFill>
              <a:latin typeface="Arial"/>
              <a:ea typeface="Arial"/>
              <a:cs typeface="Arial"/>
              <a:sym typeface="Arial"/>
            </a:endParaRPr>
          </a:p>
          <a:p>
            <a:pPr marL="342900" marR="0" lvl="0" indent="-342900" algn="l" rtl="0">
              <a:lnSpc>
                <a:spcPct val="90000"/>
              </a:lnSpc>
              <a:spcBef>
                <a:spcPts val="400"/>
              </a:spcBef>
              <a:spcAft>
                <a:spcPts val="0"/>
              </a:spcAft>
              <a:buClr>
                <a:srgbClr val="073763"/>
              </a:buClr>
              <a:buSzPts val="1200"/>
              <a:buFont typeface="Arial"/>
              <a:buChar char="■"/>
            </a:pPr>
            <a:r>
              <a:rPr lang="en-US" sz="2000" b="0" i="0" u="none" strike="noStrike" cap="none">
                <a:solidFill>
                  <a:srgbClr val="073763"/>
                </a:solidFill>
                <a:latin typeface="Arial"/>
                <a:ea typeface="Arial"/>
                <a:cs typeface="Arial"/>
                <a:sym typeface="Arial"/>
              </a:rPr>
              <a:t>Akım yavaş yavaş artar ve daha yavaş azalır. </a:t>
            </a:r>
            <a:endParaRPr>
              <a:solidFill>
                <a:srgbClr val="073763"/>
              </a:solidFill>
              <a:latin typeface="Arial"/>
              <a:ea typeface="Arial"/>
              <a:cs typeface="Arial"/>
              <a:sym typeface="Arial"/>
            </a:endParaRPr>
          </a:p>
          <a:p>
            <a:pPr marL="342900" marR="0" lvl="0" indent="-342900" algn="l" rtl="0">
              <a:lnSpc>
                <a:spcPct val="90000"/>
              </a:lnSpc>
              <a:spcBef>
                <a:spcPts val="400"/>
              </a:spcBef>
              <a:spcAft>
                <a:spcPts val="0"/>
              </a:spcAft>
              <a:buClr>
                <a:srgbClr val="073763"/>
              </a:buClr>
              <a:buSzPts val="1200"/>
              <a:buFont typeface="Arial"/>
              <a:buChar char="■"/>
            </a:pPr>
            <a:r>
              <a:rPr lang="en-US" sz="2000" b="0" i="0" u="none" strike="noStrike" cap="none">
                <a:solidFill>
                  <a:srgbClr val="073763"/>
                </a:solidFill>
                <a:latin typeface="Arial"/>
                <a:ea typeface="Arial"/>
                <a:cs typeface="Arial"/>
                <a:sym typeface="Arial"/>
              </a:rPr>
              <a:t>Bu nedenle bu tip akımlara </a:t>
            </a:r>
            <a:r>
              <a:rPr lang="en-US" sz="2000" b="1" i="0" u="none" strike="noStrike" cap="none">
                <a:solidFill>
                  <a:srgbClr val="073763"/>
                </a:solidFill>
                <a:latin typeface="Arial"/>
                <a:ea typeface="Arial"/>
                <a:cs typeface="Arial"/>
                <a:sym typeface="Arial"/>
              </a:rPr>
              <a:t>Eksponansiyel akımlar</a:t>
            </a:r>
            <a:r>
              <a:rPr lang="en-US" sz="2000" b="0" i="0" u="none" strike="noStrike" cap="none">
                <a:solidFill>
                  <a:srgbClr val="073763"/>
                </a:solidFill>
                <a:latin typeface="Arial"/>
                <a:ea typeface="Arial"/>
                <a:cs typeface="Arial"/>
                <a:sym typeface="Arial"/>
              </a:rPr>
              <a:t> da denilmektedir.</a:t>
            </a:r>
            <a:endParaRPr>
              <a:solidFill>
                <a:srgbClr val="073763"/>
              </a:solidFill>
              <a:latin typeface="Arial"/>
              <a:ea typeface="Arial"/>
              <a:cs typeface="Arial"/>
              <a:sym typeface="Arial"/>
            </a:endParaRPr>
          </a:p>
          <a:p>
            <a:pPr marL="342900" marR="0" lvl="0" indent="-342900" algn="l" rtl="0">
              <a:lnSpc>
                <a:spcPct val="90000"/>
              </a:lnSpc>
              <a:spcBef>
                <a:spcPts val="400"/>
              </a:spcBef>
              <a:spcAft>
                <a:spcPts val="0"/>
              </a:spcAft>
              <a:buClr>
                <a:srgbClr val="073763"/>
              </a:buClr>
              <a:buSzPts val="1200"/>
              <a:buFont typeface="Arial"/>
              <a:buChar char="■"/>
            </a:pPr>
            <a:r>
              <a:rPr lang="en-US" sz="2000" b="0" i="0" u="none" strike="noStrike" cap="none">
                <a:solidFill>
                  <a:srgbClr val="073763"/>
                </a:solidFill>
                <a:latin typeface="Arial"/>
                <a:ea typeface="Arial"/>
                <a:cs typeface="Arial"/>
                <a:sym typeface="Arial"/>
              </a:rPr>
              <a:t>Denerve kasın stimülasyonunda kullanılır.</a:t>
            </a:r>
            <a:endParaRPr>
              <a:solidFill>
                <a:srgbClr val="073763"/>
              </a:solidFill>
              <a:latin typeface="Arial"/>
              <a:ea typeface="Arial"/>
              <a:cs typeface="Arial"/>
              <a:sym typeface="Arial"/>
            </a:endParaRPr>
          </a:p>
        </p:txBody>
      </p:sp>
      <p:pic>
        <p:nvPicPr>
          <p:cNvPr id="376" name="Shape 376" descr="Y14"/>
          <p:cNvPicPr preferRelativeResize="0">
            <a:picLocks noGrp="1"/>
          </p:cNvPicPr>
          <p:nvPr>
            <p:ph type="body" idx="1"/>
          </p:nvPr>
        </p:nvPicPr>
        <p:blipFill rotWithShape="1">
          <a:blip r:embed="rId3">
            <a:alphaModFix/>
          </a:blip>
          <a:srcRect l="59053" t="17959" r="11154" b="68568"/>
          <a:stretch/>
        </p:blipFill>
        <p:spPr>
          <a:xfrm>
            <a:off x="5143500" y="1916112"/>
            <a:ext cx="4000500" cy="3535500"/>
          </a:xfrm>
          <a:prstGeom prst="rect">
            <a:avLst/>
          </a:prstGeom>
          <a:noFill/>
          <a:ln>
            <a:noFill/>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Shape 381"/>
          <p:cNvSpPr txBox="1">
            <a:spLocks noGrp="1"/>
          </p:cNvSpPr>
          <p:nvPr>
            <p:ph type="title"/>
          </p:nvPr>
        </p:nvSpPr>
        <p:spPr>
          <a:xfrm>
            <a:off x="359550" y="-166700"/>
            <a:ext cx="8584500" cy="8817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FARADİK AKIM</a:t>
            </a:r>
            <a:endParaRPr b="1">
              <a:solidFill>
                <a:srgbClr val="980000"/>
              </a:solidFill>
              <a:latin typeface="Arial"/>
              <a:ea typeface="Arial"/>
              <a:cs typeface="Arial"/>
              <a:sym typeface="Arial"/>
            </a:endParaRPr>
          </a:p>
        </p:txBody>
      </p:sp>
      <p:sp>
        <p:nvSpPr>
          <p:cNvPr id="382" name="Shape 382"/>
          <p:cNvSpPr txBox="1">
            <a:spLocks noGrp="1"/>
          </p:cNvSpPr>
          <p:nvPr>
            <p:ph type="body" idx="1"/>
          </p:nvPr>
        </p:nvSpPr>
        <p:spPr>
          <a:xfrm>
            <a:off x="215175" y="638800"/>
            <a:ext cx="4345800" cy="5428800"/>
          </a:xfrm>
          <a:prstGeom prst="rect">
            <a:avLst/>
          </a:prstGeom>
          <a:noFill/>
          <a:ln>
            <a:noFill/>
          </a:ln>
        </p:spPr>
        <p:txBody>
          <a:bodyPr spcFirstLastPara="1" wrap="square" lIns="91425" tIns="45700" rIns="91425" bIns="45700" anchor="t" anchorCtr="0">
            <a:noAutofit/>
          </a:bodyPr>
          <a:lstStyle/>
          <a:p>
            <a:pPr marL="342900" marR="0" lvl="0" indent="-426719" algn="l" rtl="0">
              <a:lnSpc>
                <a:spcPct val="80000"/>
              </a:lnSpc>
              <a:spcBef>
                <a:spcPts val="0"/>
              </a:spcBef>
              <a:spcAft>
                <a:spcPts val="0"/>
              </a:spcAft>
              <a:buClr>
                <a:srgbClr val="073763"/>
              </a:buClr>
              <a:buSzPts val="2400"/>
              <a:buFont typeface="Arial"/>
              <a:buChar char="■"/>
            </a:pPr>
            <a:r>
              <a:rPr lang="en-US" sz="2400" b="0" i="0" u="none" strike="noStrike" cap="none">
                <a:solidFill>
                  <a:srgbClr val="073763"/>
                </a:solidFill>
                <a:latin typeface="Arial"/>
                <a:ea typeface="Arial"/>
                <a:cs typeface="Arial"/>
                <a:sym typeface="Arial"/>
              </a:rPr>
              <a:t>Yüksek voltajlı bir indüksiyon akımıdır.</a:t>
            </a:r>
            <a:endParaRPr sz="2400">
              <a:solidFill>
                <a:srgbClr val="073763"/>
              </a:solidFill>
              <a:latin typeface="Arial"/>
              <a:ea typeface="Arial"/>
              <a:cs typeface="Arial"/>
              <a:sym typeface="Arial"/>
            </a:endParaRPr>
          </a:p>
          <a:p>
            <a:pPr marL="342900" marR="0" lvl="0" indent="-426719" algn="l" rtl="0">
              <a:lnSpc>
                <a:spcPct val="80000"/>
              </a:lnSpc>
              <a:spcBef>
                <a:spcPts val="360"/>
              </a:spcBef>
              <a:spcAft>
                <a:spcPts val="0"/>
              </a:spcAft>
              <a:buClr>
                <a:srgbClr val="073763"/>
              </a:buClr>
              <a:buSzPts val="2400"/>
              <a:buFont typeface="Arial"/>
              <a:buChar char="■"/>
            </a:pPr>
            <a:r>
              <a:rPr lang="en-US" sz="2400" b="0" i="0" u="none" strike="noStrike" cap="none">
                <a:solidFill>
                  <a:srgbClr val="073763"/>
                </a:solidFill>
                <a:latin typeface="Arial"/>
                <a:ea typeface="Arial"/>
                <a:cs typeface="Arial"/>
                <a:sym typeface="Arial"/>
              </a:rPr>
              <a:t>İmpuls genişliği  0.1-1 ms</a:t>
            </a:r>
            <a:endParaRPr sz="2400">
              <a:solidFill>
                <a:srgbClr val="073763"/>
              </a:solidFill>
              <a:latin typeface="Arial"/>
              <a:ea typeface="Arial"/>
              <a:cs typeface="Arial"/>
              <a:sym typeface="Arial"/>
            </a:endParaRPr>
          </a:p>
          <a:p>
            <a:pPr marL="342900" marR="0" lvl="0" indent="-426719" algn="l" rtl="0">
              <a:lnSpc>
                <a:spcPct val="80000"/>
              </a:lnSpc>
              <a:spcBef>
                <a:spcPts val="360"/>
              </a:spcBef>
              <a:spcAft>
                <a:spcPts val="0"/>
              </a:spcAft>
              <a:buClr>
                <a:srgbClr val="073763"/>
              </a:buClr>
              <a:buSzPts val="2400"/>
              <a:buFont typeface="Arial"/>
              <a:buChar char="■"/>
            </a:pPr>
            <a:r>
              <a:rPr lang="en-US" sz="2400" b="0" i="0" u="none" strike="noStrike" cap="none">
                <a:solidFill>
                  <a:srgbClr val="073763"/>
                </a:solidFill>
                <a:latin typeface="Arial"/>
                <a:ea typeface="Arial"/>
                <a:cs typeface="Arial"/>
                <a:sym typeface="Arial"/>
              </a:rPr>
              <a:t>Frekansı  30-100 Hz arasında değişir.</a:t>
            </a:r>
            <a:endParaRPr sz="2400">
              <a:solidFill>
                <a:srgbClr val="073763"/>
              </a:solidFill>
              <a:latin typeface="Arial"/>
              <a:ea typeface="Arial"/>
              <a:cs typeface="Arial"/>
              <a:sym typeface="Arial"/>
            </a:endParaRPr>
          </a:p>
          <a:p>
            <a:pPr marL="342900" marR="0" lvl="0" indent="-426719" algn="l" rtl="0">
              <a:lnSpc>
                <a:spcPct val="80000"/>
              </a:lnSpc>
              <a:spcBef>
                <a:spcPts val="360"/>
              </a:spcBef>
              <a:spcAft>
                <a:spcPts val="0"/>
              </a:spcAft>
              <a:buClr>
                <a:srgbClr val="073763"/>
              </a:buClr>
              <a:buSzPts val="2400"/>
              <a:buFont typeface="Arial"/>
              <a:buChar char="■"/>
            </a:pPr>
            <a:r>
              <a:rPr lang="en-US" sz="2400" b="0" i="0" u="none" strike="noStrike" cap="none">
                <a:solidFill>
                  <a:srgbClr val="073763"/>
                </a:solidFill>
                <a:latin typeface="Arial"/>
                <a:ea typeface="Arial"/>
                <a:cs typeface="Arial"/>
                <a:sym typeface="Arial"/>
              </a:rPr>
              <a:t>Tek yönlü olabildiği gibi, bifazik de olabilir.tek yönlü kabul edilir. Çünkü açılış voltajı yüksek kapanış voltajı düşüktür.</a:t>
            </a:r>
            <a:endParaRPr sz="2400">
              <a:solidFill>
                <a:srgbClr val="073763"/>
              </a:solidFill>
              <a:latin typeface="Arial"/>
              <a:ea typeface="Arial"/>
              <a:cs typeface="Arial"/>
              <a:sym typeface="Arial"/>
            </a:endParaRPr>
          </a:p>
          <a:p>
            <a:pPr marL="342900" marR="0" lvl="0" indent="-426719" algn="l" rtl="0">
              <a:lnSpc>
                <a:spcPct val="80000"/>
              </a:lnSpc>
              <a:spcBef>
                <a:spcPts val="360"/>
              </a:spcBef>
              <a:spcAft>
                <a:spcPts val="0"/>
              </a:spcAft>
              <a:buClr>
                <a:srgbClr val="073763"/>
              </a:buClr>
              <a:buSzPts val="2400"/>
              <a:buFont typeface="Arial"/>
              <a:buChar char="■"/>
            </a:pPr>
            <a:r>
              <a:rPr lang="en-US" sz="2400" b="0" i="0" u="none" strike="noStrike" cap="none">
                <a:solidFill>
                  <a:srgbClr val="073763"/>
                </a:solidFill>
                <a:latin typeface="Arial"/>
                <a:ea typeface="Arial"/>
                <a:cs typeface="Arial"/>
                <a:sym typeface="Arial"/>
              </a:rPr>
              <a:t>Klasik faradik akım, her iki yönde de amplütüd gösterdiği için alçak frekanslı bir </a:t>
            </a:r>
            <a:r>
              <a:rPr lang="en-US" sz="2400" b="1" i="0" u="none" strike="noStrike" cap="none">
                <a:solidFill>
                  <a:srgbClr val="073763"/>
                </a:solidFill>
                <a:latin typeface="Arial"/>
                <a:ea typeface="Arial"/>
                <a:cs typeface="Arial"/>
                <a:sym typeface="Arial"/>
              </a:rPr>
              <a:t>Pulsatil akımdır</a:t>
            </a:r>
            <a:r>
              <a:rPr lang="en-US" sz="2400" b="0" i="0" u="none" strike="noStrike" cap="none">
                <a:solidFill>
                  <a:srgbClr val="073763"/>
                </a:solidFill>
                <a:latin typeface="Arial"/>
                <a:ea typeface="Arial"/>
                <a:cs typeface="Arial"/>
                <a:sym typeface="Arial"/>
              </a:rPr>
              <a:t> denilebilir.</a:t>
            </a:r>
            <a:endParaRPr sz="2400">
              <a:solidFill>
                <a:srgbClr val="073763"/>
              </a:solidFill>
              <a:latin typeface="Arial"/>
              <a:ea typeface="Arial"/>
              <a:cs typeface="Arial"/>
              <a:sym typeface="Arial"/>
            </a:endParaRPr>
          </a:p>
          <a:p>
            <a:pPr marL="0" marR="0" lvl="0" indent="0" algn="l" rtl="0">
              <a:lnSpc>
                <a:spcPct val="80000"/>
              </a:lnSpc>
              <a:spcBef>
                <a:spcPts val="360"/>
              </a:spcBef>
              <a:spcAft>
                <a:spcPts val="0"/>
              </a:spcAft>
              <a:buNone/>
            </a:pPr>
            <a:endParaRPr sz="2400">
              <a:solidFill>
                <a:srgbClr val="073763"/>
              </a:solidFill>
              <a:latin typeface="Arial"/>
              <a:ea typeface="Arial"/>
              <a:cs typeface="Arial"/>
              <a:sym typeface="Arial"/>
            </a:endParaRPr>
          </a:p>
        </p:txBody>
      </p:sp>
      <p:pic>
        <p:nvPicPr>
          <p:cNvPr id="383" name="Shape 383" descr="Y17"/>
          <p:cNvPicPr preferRelativeResize="0">
            <a:picLocks noGrp="1"/>
          </p:cNvPicPr>
          <p:nvPr>
            <p:ph type="body" idx="1"/>
          </p:nvPr>
        </p:nvPicPr>
        <p:blipFill rotWithShape="1">
          <a:blip r:embed="rId3">
            <a:alphaModFix/>
          </a:blip>
          <a:srcRect l="3933" t="20981" r="1966" b="29755"/>
          <a:stretch/>
        </p:blipFill>
        <p:spPr>
          <a:xfrm>
            <a:off x="4643400" y="214300"/>
            <a:ext cx="4500600" cy="2743200"/>
          </a:xfrm>
          <a:prstGeom prst="rect">
            <a:avLst/>
          </a:prstGeom>
          <a:noFill/>
          <a:ln>
            <a:noFill/>
          </a:ln>
        </p:spPr>
      </p:pic>
      <p:sp>
        <p:nvSpPr>
          <p:cNvPr id="384" name="Shape 384"/>
          <p:cNvSpPr txBox="1"/>
          <p:nvPr/>
        </p:nvSpPr>
        <p:spPr>
          <a:xfrm>
            <a:off x="4643400" y="3146050"/>
            <a:ext cx="4407600" cy="2210700"/>
          </a:xfrm>
          <a:prstGeom prst="rect">
            <a:avLst/>
          </a:prstGeom>
          <a:noFill/>
          <a:ln>
            <a:noFill/>
          </a:ln>
        </p:spPr>
        <p:txBody>
          <a:bodyPr spcFirstLastPara="1" wrap="square" lIns="91425" tIns="91425" rIns="91425" bIns="91425" anchor="t" anchorCtr="0">
            <a:noAutofit/>
          </a:bodyPr>
          <a:lstStyle/>
          <a:p>
            <a:pPr marL="342900" lvl="0" indent="-426719" rtl="0">
              <a:lnSpc>
                <a:spcPct val="80000"/>
              </a:lnSpc>
              <a:spcBef>
                <a:spcPts val="360"/>
              </a:spcBef>
              <a:spcAft>
                <a:spcPts val="0"/>
              </a:spcAft>
              <a:buClr>
                <a:srgbClr val="073763"/>
              </a:buClr>
              <a:buSzPts val="2400"/>
              <a:buFont typeface="Arial"/>
              <a:buChar char="■"/>
            </a:pPr>
            <a:r>
              <a:rPr lang="en-US" sz="2400">
                <a:solidFill>
                  <a:srgbClr val="073763"/>
                </a:solidFill>
              </a:rPr>
              <a:t>Bir bobin ve bir anahtar aracılığıyla galvanik akımdan elde edilir.</a:t>
            </a:r>
            <a:endParaRPr sz="2400">
              <a:solidFill>
                <a:srgbClr val="073763"/>
              </a:solidFill>
            </a:endParaRPr>
          </a:p>
          <a:p>
            <a:pPr marL="342900" lvl="0" indent="-426719" rtl="0">
              <a:lnSpc>
                <a:spcPct val="80000"/>
              </a:lnSpc>
              <a:spcBef>
                <a:spcPts val="360"/>
              </a:spcBef>
              <a:spcAft>
                <a:spcPts val="0"/>
              </a:spcAft>
              <a:buClr>
                <a:srgbClr val="073763"/>
              </a:buClr>
              <a:buSzPts val="2400"/>
              <a:buFont typeface="Noto Sans Symbols"/>
              <a:buChar char="■"/>
            </a:pPr>
            <a:r>
              <a:rPr lang="en-US" sz="2400">
                <a:solidFill>
                  <a:srgbClr val="073763"/>
                </a:solidFill>
              </a:rPr>
              <a:t>Oluşan impulslar birbirine benzemeyen şekilde bifaziktir.</a:t>
            </a:r>
            <a:endParaRPr sz="2400">
              <a:solidFill>
                <a:srgbClr val="073763"/>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Shape 389"/>
          <p:cNvSpPr txBox="1">
            <a:spLocks noGrp="1"/>
          </p:cNvSpPr>
          <p:nvPr>
            <p:ph type="body" idx="1"/>
          </p:nvPr>
        </p:nvSpPr>
        <p:spPr>
          <a:xfrm>
            <a:off x="619425" y="1413500"/>
            <a:ext cx="8335500" cy="47190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Uyarıcı niteliktedir.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Motor ve duyusal sinirler üzerinde etkilidir.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Kısa süreli olduğundan denerve kası uyaramaz !</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Motor sinir bağlantısı normal olan kaslarda kullanmama atrofisinde, konversiyonda, tendon transplantasyonlarında hangi kasını ne şekilde kullanabileceğini anlama amaçlı, travmatik ve venöz yetmezliğe bağlı ödem tedavisinde kullanılır.   </a:t>
            </a:r>
            <a:endParaRPr>
              <a:solidFill>
                <a:srgbClr val="073763"/>
              </a:solidFill>
              <a:latin typeface="Arial"/>
              <a:ea typeface="Arial"/>
              <a:cs typeface="Arial"/>
              <a:sym typeface="Aria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Shape 394"/>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NEOFARADİK AKIM</a:t>
            </a:r>
            <a:endParaRPr b="1">
              <a:solidFill>
                <a:srgbClr val="980000"/>
              </a:solidFill>
              <a:latin typeface="Arial"/>
              <a:ea typeface="Arial"/>
              <a:cs typeface="Arial"/>
              <a:sym typeface="Arial"/>
            </a:endParaRPr>
          </a:p>
        </p:txBody>
      </p:sp>
      <p:sp>
        <p:nvSpPr>
          <p:cNvPr id="395" name="Shape 395"/>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Bu tip faradik akım üçgen (dörtgen de olabilir) dalga formunda doğru akım impulslarıdır.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İmpuls süresi  1 ms , impuls araları 20 ms, yani yaklaşık 50 Hz’lik bir frekansa sahiptir.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1" i="0" u="none" strike="noStrike" cap="none">
                <a:solidFill>
                  <a:srgbClr val="073763"/>
                </a:solidFill>
                <a:latin typeface="Arial"/>
                <a:ea typeface="Arial"/>
                <a:cs typeface="Arial"/>
                <a:sym typeface="Arial"/>
              </a:rPr>
              <a:t>Tetanizan bir frekanstır.</a:t>
            </a:r>
            <a:r>
              <a:rPr lang="en-US" sz="2800" b="0" i="0" u="none" strike="noStrike" cap="none">
                <a:solidFill>
                  <a:srgbClr val="073763"/>
                </a:solidFill>
                <a:latin typeface="Arial"/>
                <a:ea typeface="Arial"/>
                <a:cs typeface="Arial"/>
                <a:sym typeface="Arial"/>
              </a:rPr>
              <a:t> </a:t>
            </a:r>
            <a:endParaRPr>
              <a:solidFill>
                <a:srgbClr val="073763"/>
              </a:solidFill>
              <a:latin typeface="Arial"/>
              <a:ea typeface="Arial"/>
              <a:cs typeface="Arial"/>
              <a:sym typeface="Arial"/>
            </a:endParaRPr>
          </a:p>
          <a:p>
            <a:pPr marL="342900" marR="0" lvl="0" indent="-236220" algn="l" rtl="0">
              <a:spcBef>
                <a:spcPts val="560"/>
              </a:spcBef>
              <a:spcAft>
                <a:spcPts val="0"/>
              </a:spcAft>
              <a:buClr>
                <a:schemeClr val="folHlink"/>
              </a:buClr>
              <a:buSzPts val="1680"/>
              <a:buFont typeface="Noto Sans Symbols"/>
              <a:buNone/>
            </a:pPr>
            <a:endParaRPr sz="2800" b="0" i="0" u="none" strike="noStrike" cap="none">
              <a:solidFill>
                <a:srgbClr val="073763"/>
              </a:solidFill>
              <a:latin typeface="Arial"/>
              <a:ea typeface="Arial"/>
              <a:cs typeface="Arial"/>
              <a:sym typeface="Aria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Shape 400"/>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401" name="Shape 401"/>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Klasik faradik akımdan diğer bir farkı da akım şiddetinin istenildiği gibi belirlenebilmesidir.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1" i="0" u="none" strike="noStrike" cap="none">
                <a:solidFill>
                  <a:srgbClr val="073763"/>
                </a:solidFill>
                <a:latin typeface="Arial"/>
                <a:ea typeface="Arial"/>
                <a:cs typeface="Arial"/>
                <a:sym typeface="Arial"/>
              </a:rPr>
              <a:t>Kasların uyarılabilme durumlarına ilişkin kısa sürede kaba bir bilgi edinmede yararlanılır</a:t>
            </a:r>
            <a:endParaRPr>
              <a:solidFill>
                <a:srgbClr val="073763"/>
              </a:solidFill>
              <a:latin typeface="Arial"/>
              <a:ea typeface="Arial"/>
              <a:cs typeface="Arial"/>
              <a:sym typeface="Aria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Shape 406"/>
          <p:cNvSpPr txBox="1">
            <a:spLocks noGrp="1"/>
          </p:cNvSpPr>
          <p:nvPr>
            <p:ph type="title"/>
          </p:nvPr>
        </p:nvSpPr>
        <p:spPr>
          <a:xfrm>
            <a:off x="171850" y="214300"/>
            <a:ext cx="8772300" cy="10548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1"/>
              </a:buClr>
              <a:buFont typeface="Comic Sans MS"/>
              <a:buNone/>
            </a:pPr>
            <a:r>
              <a:rPr lang="en-US" sz="3600" b="1" i="0" u="none" strike="noStrike" cap="none">
                <a:solidFill>
                  <a:srgbClr val="980000"/>
                </a:solidFill>
                <a:latin typeface="Arial"/>
                <a:ea typeface="Arial"/>
                <a:cs typeface="Arial"/>
                <a:sym typeface="Arial"/>
              </a:rPr>
              <a:t>AMPLİTÜD MODÜLASYONU (Schwellstrom ya da Elektrojimnastik)</a:t>
            </a:r>
            <a:endParaRPr b="1">
              <a:solidFill>
                <a:srgbClr val="980000"/>
              </a:solidFill>
              <a:latin typeface="Arial"/>
              <a:ea typeface="Arial"/>
              <a:cs typeface="Arial"/>
              <a:sym typeface="Arial"/>
            </a:endParaRPr>
          </a:p>
        </p:txBody>
      </p:sp>
      <p:sp>
        <p:nvSpPr>
          <p:cNvPr id="407" name="Shape 407"/>
          <p:cNvSpPr txBox="1">
            <a:spLocks noGrp="1"/>
          </p:cNvSpPr>
          <p:nvPr>
            <p:ph type="body" idx="1"/>
          </p:nvPr>
        </p:nvSpPr>
        <p:spPr>
          <a:xfrm>
            <a:off x="272925" y="1269100"/>
            <a:ext cx="4719600" cy="4863300"/>
          </a:xfrm>
          <a:prstGeom prst="rect">
            <a:avLst/>
          </a:prstGeom>
          <a:noFill/>
          <a:ln>
            <a:noFill/>
          </a:ln>
        </p:spPr>
        <p:txBody>
          <a:bodyPr spcFirstLastPara="1" wrap="square" lIns="91425" tIns="45700" rIns="91425" bIns="45700" anchor="t" anchorCtr="0">
            <a:noAutofit/>
          </a:bodyPr>
          <a:lstStyle/>
          <a:p>
            <a:pPr marL="342900" marR="0" lvl="0" indent="-400050" algn="l" rtl="0">
              <a:lnSpc>
                <a:spcPct val="80000"/>
              </a:lnSpc>
              <a:spcBef>
                <a:spcPts val="0"/>
              </a:spcBef>
              <a:spcAft>
                <a:spcPts val="0"/>
              </a:spcAft>
              <a:buClr>
                <a:srgbClr val="073763"/>
              </a:buClr>
              <a:buSzPts val="2100"/>
              <a:buFont typeface="Arial"/>
              <a:buChar char="■"/>
            </a:pPr>
            <a:r>
              <a:rPr lang="en-US" sz="2100" b="0" i="0" u="none" strike="noStrike" cap="none">
                <a:solidFill>
                  <a:srgbClr val="073763"/>
                </a:solidFill>
                <a:latin typeface="Arial"/>
                <a:ea typeface="Arial"/>
                <a:cs typeface="Arial"/>
                <a:sym typeface="Arial"/>
              </a:rPr>
              <a:t>Akım şiddeti, sıfırdan başlayarak en yüksek değerine  kadar yavaş yavaş yükselir, tekrar sıfıra iner ve bunu bir ara izler.</a:t>
            </a:r>
            <a:endParaRPr sz="2100">
              <a:solidFill>
                <a:srgbClr val="073763"/>
              </a:solidFill>
              <a:latin typeface="Arial"/>
              <a:ea typeface="Arial"/>
              <a:cs typeface="Arial"/>
              <a:sym typeface="Arial"/>
            </a:endParaRPr>
          </a:p>
          <a:p>
            <a:pPr marL="342900" marR="0" lvl="0" indent="-400050" algn="l" rtl="0">
              <a:lnSpc>
                <a:spcPct val="80000"/>
              </a:lnSpc>
              <a:spcBef>
                <a:spcPts val="400"/>
              </a:spcBef>
              <a:spcAft>
                <a:spcPts val="0"/>
              </a:spcAft>
              <a:buClr>
                <a:srgbClr val="073763"/>
              </a:buClr>
              <a:buSzPts val="2100"/>
              <a:buFont typeface="Arial"/>
              <a:buChar char="■"/>
            </a:pPr>
            <a:r>
              <a:rPr lang="en-US" sz="2100" b="0" i="0" u="none" strike="noStrike" cap="none">
                <a:solidFill>
                  <a:srgbClr val="073763"/>
                </a:solidFill>
                <a:latin typeface="Arial"/>
                <a:ea typeface="Arial"/>
                <a:cs typeface="Arial"/>
                <a:sym typeface="Arial"/>
              </a:rPr>
              <a:t>Kasa kısa bir dinlendirme olanağı kazandırılır.</a:t>
            </a:r>
            <a:endParaRPr sz="2100">
              <a:solidFill>
                <a:srgbClr val="073763"/>
              </a:solidFill>
              <a:latin typeface="Arial"/>
              <a:ea typeface="Arial"/>
              <a:cs typeface="Arial"/>
              <a:sym typeface="Arial"/>
            </a:endParaRPr>
          </a:p>
          <a:p>
            <a:pPr marL="342900" marR="0" lvl="0" indent="-400050" algn="l" rtl="0">
              <a:lnSpc>
                <a:spcPct val="80000"/>
              </a:lnSpc>
              <a:spcBef>
                <a:spcPts val="400"/>
              </a:spcBef>
              <a:spcAft>
                <a:spcPts val="0"/>
              </a:spcAft>
              <a:buClr>
                <a:srgbClr val="073763"/>
              </a:buClr>
              <a:buSzPts val="2100"/>
              <a:buFont typeface="Arial"/>
              <a:buChar char="■"/>
            </a:pPr>
            <a:r>
              <a:rPr lang="en-US" sz="2100" b="0" i="0" u="none" strike="noStrike" cap="none">
                <a:solidFill>
                  <a:srgbClr val="073763"/>
                </a:solidFill>
                <a:latin typeface="Arial"/>
                <a:ea typeface="Arial"/>
                <a:cs typeface="Arial"/>
                <a:sym typeface="Arial"/>
              </a:rPr>
              <a:t>Kasın özgün hareketleri taklit edildiği için uygulamaya elektrojimnastik denir.</a:t>
            </a:r>
            <a:endParaRPr sz="2100">
              <a:solidFill>
                <a:srgbClr val="073763"/>
              </a:solidFill>
              <a:latin typeface="Arial"/>
              <a:ea typeface="Arial"/>
              <a:cs typeface="Arial"/>
              <a:sym typeface="Arial"/>
            </a:endParaRPr>
          </a:p>
          <a:p>
            <a:pPr marL="342900" marR="0" lvl="0" indent="-400050" algn="l" rtl="0">
              <a:lnSpc>
                <a:spcPct val="80000"/>
              </a:lnSpc>
              <a:spcBef>
                <a:spcPts val="400"/>
              </a:spcBef>
              <a:spcAft>
                <a:spcPts val="0"/>
              </a:spcAft>
              <a:buClr>
                <a:srgbClr val="073763"/>
              </a:buClr>
              <a:buSzPts val="2100"/>
              <a:buFont typeface="Noto Sans Symbols"/>
              <a:buChar char="■"/>
            </a:pPr>
            <a:r>
              <a:rPr lang="en-US" sz="2100" b="0" i="0" u="none" strike="noStrike" cap="none">
                <a:solidFill>
                  <a:srgbClr val="073763"/>
                </a:solidFill>
                <a:latin typeface="Arial"/>
                <a:ea typeface="Arial"/>
                <a:cs typeface="Arial"/>
                <a:sym typeface="Arial"/>
              </a:rPr>
              <a:t>Aktif egzersizlere başlamadan önce yapılmalı ve hastadan yavaş yavaş istemli kasılmalarla akım impulslarını desteklemesi, daha doğrusu akımı hissettiği an  aynı kasılmayı birlikte yapması istenir.</a:t>
            </a:r>
            <a:endParaRPr sz="2100">
              <a:solidFill>
                <a:srgbClr val="073763"/>
              </a:solidFill>
              <a:latin typeface="Arial"/>
              <a:ea typeface="Arial"/>
              <a:cs typeface="Arial"/>
              <a:sym typeface="Arial"/>
            </a:endParaRPr>
          </a:p>
          <a:p>
            <a:pPr marL="342900" marR="0" lvl="0" indent="-266700" algn="l" rtl="0">
              <a:spcBef>
                <a:spcPts val="400"/>
              </a:spcBef>
              <a:spcAft>
                <a:spcPts val="0"/>
              </a:spcAft>
              <a:buClr>
                <a:schemeClr val="folHlink"/>
              </a:buClr>
              <a:buSzPts val="1200"/>
              <a:buFont typeface="Noto Sans Symbols"/>
              <a:buNone/>
            </a:pPr>
            <a:endParaRPr sz="2100" b="0" i="0" u="none" strike="noStrike" cap="none">
              <a:solidFill>
                <a:srgbClr val="073763"/>
              </a:solidFill>
              <a:latin typeface="Arial"/>
              <a:ea typeface="Arial"/>
              <a:cs typeface="Arial"/>
              <a:sym typeface="Arial"/>
            </a:endParaRPr>
          </a:p>
        </p:txBody>
      </p:sp>
      <p:pic>
        <p:nvPicPr>
          <p:cNvPr id="408" name="Shape 408" descr="Y18"/>
          <p:cNvPicPr preferRelativeResize="0">
            <a:picLocks noGrp="1"/>
          </p:cNvPicPr>
          <p:nvPr>
            <p:ph type="body" idx="1"/>
          </p:nvPr>
        </p:nvPicPr>
        <p:blipFill rotWithShape="1">
          <a:blip r:embed="rId3">
            <a:alphaModFix/>
          </a:blip>
          <a:srcRect t="16619" b="14872"/>
          <a:stretch/>
        </p:blipFill>
        <p:spPr>
          <a:xfrm>
            <a:off x="4992525" y="2060575"/>
            <a:ext cx="4151400" cy="3293700"/>
          </a:xfrm>
          <a:prstGeom prst="rect">
            <a:avLst/>
          </a:prstGeom>
          <a:noFill/>
          <a:ln>
            <a:noFill/>
          </a:ln>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sp>
        <p:nvSpPr>
          <p:cNvPr id="413" name="Shape 413"/>
          <p:cNvSpPr txBox="1">
            <a:spLocks noGrp="1"/>
          </p:cNvSpPr>
          <p:nvPr>
            <p:ph type="title"/>
          </p:nvPr>
        </p:nvSpPr>
        <p:spPr>
          <a:xfrm>
            <a:off x="417300" y="214300"/>
            <a:ext cx="8526600" cy="997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3600" b="1" i="0" u="none" strike="noStrike" cap="none">
                <a:solidFill>
                  <a:srgbClr val="980000"/>
                </a:solidFill>
                <a:latin typeface="Arial"/>
                <a:ea typeface="Arial"/>
                <a:cs typeface="Arial"/>
                <a:sym typeface="Arial"/>
              </a:rPr>
              <a:t>ALÇAK FREKANSLI AKIMLARIN KULLANIM ALANLARI</a:t>
            </a:r>
            <a:endParaRPr b="1">
              <a:solidFill>
                <a:srgbClr val="980000"/>
              </a:solidFill>
              <a:latin typeface="Arial"/>
              <a:ea typeface="Arial"/>
              <a:cs typeface="Arial"/>
              <a:sym typeface="Arial"/>
            </a:endParaRPr>
          </a:p>
        </p:txBody>
      </p:sp>
      <p:sp>
        <p:nvSpPr>
          <p:cNvPr id="414" name="Shape 414"/>
          <p:cNvSpPr txBox="1">
            <a:spLocks noGrp="1"/>
          </p:cNvSpPr>
          <p:nvPr>
            <p:ph type="body" idx="1"/>
          </p:nvPr>
        </p:nvSpPr>
        <p:spPr>
          <a:xfrm>
            <a:off x="417300" y="1211500"/>
            <a:ext cx="8537700" cy="49209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Sağlıklı kasın güçlendirilmesi, enduransının artırılması,</a:t>
            </a:r>
            <a:endParaRPr>
              <a:solidFill>
                <a:srgbClr val="073763"/>
              </a:solidFill>
              <a:latin typeface="Arial"/>
              <a:ea typeface="Arial"/>
              <a:cs typeface="Arial"/>
              <a:sym typeface="Arial"/>
            </a:endParaRPr>
          </a:p>
          <a:p>
            <a:pPr marL="342900" marR="0" lvl="0" indent="-342900" algn="l" rtl="0">
              <a:lnSpc>
                <a:spcPct val="8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Denerve kasta atrofinin önlenmesi,</a:t>
            </a:r>
            <a:endParaRPr>
              <a:solidFill>
                <a:srgbClr val="073763"/>
              </a:solidFill>
              <a:latin typeface="Arial"/>
              <a:ea typeface="Arial"/>
              <a:cs typeface="Arial"/>
              <a:sym typeface="Arial"/>
            </a:endParaRPr>
          </a:p>
          <a:p>
            <a:pPr marL="342900" marR="0" lvl="0" indent="-342900" algn="l" rtl="0">
              <a:lnSpc>
                <a:spcPct val="8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Elektrodiagnoz,</a:t>
            </a:r>
            <a:endParaRPr>
              <a:solidFill>
                <a:srgbClr val="073763"/>
              </a:solidFill>
              <a:latin typeface="Arial"/>
              <a:ea typeface="Arial"/>
              <a:cs typeface="Arial"/>
              <a:sym typeface="Arial"/>
            </a:endParaRPr>
          </a:p>
          <a:p>
            <a:pPr marL="342900" marR="0" lvl="0" indent="-342900" algn="l" rtl="0">
              <a:lnSpc>
                <a:spcPct val="8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FES,</a:t>
            </a:r>
            <a:endParaRPr>
              <a:solidFill>
                <a:srgbClr val="073763"/>
              </a:solidFill>
              <a:latin typeface="Arial"/>
              <a:ea typeface="Arial"/>
              <a:cs typeface="Arial"/>
              <a:sym typeface="Arial"/>
            </a:endParaRPr>
          </a:p>
          <a:p>
            <a:pPr marL="342900" marR="0" lvl="0" indent="-342900" algn="l" rtl="0">
              <a:lnSpc>
                <a:spcPct val="8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Spastisite tedavisi,</a:t>
            </a:r>
            <a:endParaRPr>
              <a:solidFill>
                <a:srgbClr val="073763"/>
              </a:solidFill>
              <a:latin typeface="Arial"/>
              <a:ea typeface="Arial"/>
              <a:cs typeface="Arial"/>
              <a:sym typeface="Arial"/>
            </a:endParaRPr>
          </a:p>
          <a:p>
            <a:pPr marL="342900" marR="0" lvl="0" indent="-342900" algn="l" rtl="0">
              <a:lnSpc>
                <a:spcPct val="8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EHA nın artırılması,</a:t>
            </a:r>
            <a:endParaRPr>
              <a:solidFill>
                <a:srgbClr val="073763"/>
              </a:solidFill>
              <a:latin typeface="Arial"/>
              <a:ea typeface="Arial"/>
              <a:cs typeface="Arial"/>
              <a:sym typeface="Arial"/>
            </a:endParaRPr>
          </a:p>
          <a:p>
            <a:pPr marL="342900" marR="0" lvl="0" indent="-342900" algn="l" rtl="0">
              <a:lnSpc>
                <a:spcPct val="8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Adezyonların önlenmesi,</a:t>
            </a:r>
            <a:endParaRPr>
              <a:solidFill>
                <a:srgbClr val="073763"/>
              </a:solidFill>
              <a:latin typeface="Arial"/>
              <a:ea typeface="Arial"/>
              <a:cs typeface="Arial"/>
              <a:sym typeface="Arial"/>
            </a:endParaRPr>
          </a:p>
          <a:p>
            <a:pPr marL="342900" marR="0" lvl="0" indent="-342900" algn="l" rtl="0">
              <a:lnSpc>
                <a:spcPct val="8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Analjezi amacıyla,</a:t>
            </a:r>
            <a:endParaRPr>
              <a:solidFill>
                <a:srgbClr val="073763"/>
              </a:solidFill>
              <a:latin typeface="Arial"/>
              <a:ea typeface="Arial"/>
              <a:cs typeface="Arial"/>
              <a:sym typeface="Arial"/>
            </a:endParaRPr>
          </a:p>
          <a:p>
            <a:pPr marL="342900" marR="0" lvl="0" indent="-342900" algn="l" rtl="0">
              <a:lnSpc>
                <a:spcPct val="8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Venöz ve lenfatik drenajın düzenlenmesi, ödemin azaltılması,</a:t>
            </a:r>
            <a:endParaRPr>
              <a:solidFill>
                <a:srgbClr val="073763"/>
              </a:solidFill>
              <a:latin typeface="Arial"/>
              <a:ea typeface="Arial"/>
              <a:cs typeface="Arial"/>
              <a:sym typeface="Arial"/>
            </a:endParaRPr>
          </a:p>
          <a:p>
            <a:pPr marL="342900" marR="0" lvl="0" indent="-342900" algn="l" rtl="0">
              <a:lnSpc>
                <a:spcPct val="8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Üriner inkontinans,</a:t>
            </a:r>
            <a:endParaRPr>
              <a:solidFill>
                <a:srgbClr val="073763"/>
              </a:solidFill>
              <a:latin typeface="Arial"/>
              <a:ea typeface="Arial"/>
              <a:cs typeface="Arial"/>
              <a:sym typeface="Arial"/>
            </a:endParaRPr>
          </a:p>
          <a:p>
            <a:pPr marL="342900" marR="0" lvl="0" indent="-342900" algn="l" rtl="0">
              <a:lnSpc>
                <a:spcPct val="80000"/>
              </a:lnSpc>
              <a:spcBef>
                <a:spcPts val="480"/>
              </a:spcBef>
              <a:spcAft>
                <a:spcPts val="0"/>
              </a:spcAft>
              <a:buClr>
                <a:srgbClr val="073763"/>
              </a:buClr>
              <a:buSzPts val="1440"/>
              <a:buFont typeface="Arial"/>
              <a:buChar char="■"/>
            </a:pPr>
            <a:r>
              <a:rPr lang="en-US" sz="2400" b="0" i="0" u="none" strike="noStrike" cap="none">
                <a:solidFill>
                  <a:srgbClr val="073763"/>
                </a:solidFill>
                <a:latin typeface="Arial"/>
                <a:ea typeface="Arial"/>
                <a:cs typeface="Arial"/>
                <a:sym typeface="Arial"/>
              </a:rPr>
              <a:t>Yara iyileşmesinin hızlanması</a:t>
            </a:r>
            <a:endParaRPr>
              <a:solidFill>
                <a:srgbClr val="073763"/>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p:nvPr/>
        </p:nvSpPr>
        <p:spPr>
          <a:xfrm>
            <a:off x="1182687" y="785812"/>
            <a:ext cx="7772400" cy="5346700"/>
          </a:xfrm>
          <a:prstGeom prst="rect">
            <a:avLst/>
          </a:prstGeom>
          <a:noFill/>
          <a:ln>
            <a:noFill/>
          </a:ln>
        </p:spPr>
        <p:txBody>
          <a:bodyPr spcFirstLastPara="1" wrap="square" lIns="91425" tIns="45700" rIns="91425" bIns="45700" anchor="t" anchorCtr="0">
            <a:noAutofit/>
          </a:bodyPr>
          <a:lstStyle/>
          <a:p>
            <a:pPr marL="341312" marR="0" lvl="0" indent="-440372" algn="l" rtl="0">
              <a:lnSpc>
                <a:spcPct val="100000"/>
              </a:lnSpc>
              <a:spcBef>
                <a:spcPts val="0"/>
              </a:spcBef>
              <a:spcAft>
                <a:spcPts val="0"/>
              </a:spcAft>
              <a:buClr>
                <a:srgbClr val="073763"/>
              </a:buClr>
              <a:buSzPts val="3000"/>
              <a:buFont typeface="Arial"/>
              <a:buChar char="■"/>
            </a:pPr>
            <a:r>
              <a:rPr lang="en-US" sz="3000" b="0" i="0" u="none">
                <a:solidFill>
                  <a:srgbClr val="073763"/>
                </a:solidFill>
              </a:rPr>
              <a:t>Aksiyon potansiyelinin ilerleme hızı sinir lifinin yapısına bağlıdır. Sinir lifi kalın ve miyelinli ise daha kolay uyarılır.</a:t>
            </a:r>
            <a:endParaRPr sz="3000">
              <a:solidFill>
                <a:srgbClr val="073763"/>
              </a:solidFill>
            </a:endParaRPr>
          </a:p>
          <a:p>
            <a:pPr marL="341312" marR="0" lvl="0" indent="-440372" algn="l" rtl="0">
              <a:lnSpc>
                <a:spcPct val="100000"/>
              </a:lnSpc>
              <a:spcBef>
                <a:spcPts val="600"/>
              </a:spcBef>
              <a:spcAft>
                <a:spcPts val="0"/>
              </a:spcAft>
              <a:buClr>
                <a:srgbClr val="073763"/>
              </a:buClr>
              <a:buSzPts val="3000"/>
              <a:buFont typeface="Arial"/>
              <a:buChar char="■"/>
            </a:pPr>
            <a:r>
              <a:rPr lang="en-US" sz="3000" b="0" i="0" u="none">
                <a:solidFill>
                  <a:srgbClr val="073763"/>
                </a:solidFill>
              </a:rPr>
              <a:t>Kas liflerinin uyarılabilmesi için daha uzun süreli uyarılara ihtiyaç vardır. </a:t>
            </a:r>
            <a:endParaRPr sz="3000">
              <a:solidFill>
                <a:srgbClr val="073763"/>
              </a:solidFill>
            </a:endParaRPr>
          </a:p>
          <a:p>
            <a:pPr marL="341312" marR="0" lvl="0" indent="-440372" algn="l" rtl="0">
              <a:lnSpc>
                <a:spcPct val="100000"/>
              </a:lnSpc>
              <a:spcBef>
                <a:spcPts val="600"/>
              </a:spcBef>
              <a:spcAft>
                <a:spcPts val="0"/>
              </a:spcAft>
              <a:buClr>
                <a:srgbClr val="073763"/>
              </a:buClr>
              <a:buSzPts val="3000"/>
              <a:buFont typeface="Arial"/>
              <a:buChar char="■"/>
            </a:pPr>
            <a:r>
              <a:rPr lang="en-US" sz="3000" b="0" i="0" u="none">
                <a:solidFill>
                  <a:srgbClr val="073763"/>
                </a:solidFill>
              </a:rPr>
              <a:t>Sinir ve kas lifleri yeterli şiddette ve uygun şekilde elektrik akımı ile uyarılabilir ve aksiyon potansiyeli başlatabilir. </a:t>
            </a:r>
            <a:endParaRPr sz="3000">
              <a:solidFill>
                <a:srgbClr val="073763"/>
              </a:solidFill>
            </a:endParaRPr>
          </a:p>
          <a:p>
            <a:pPr marL="341312" marR="0" lvl="0" indent="-440372" algn="l" rtl="0">
              <a:lnSpc>
                <a:spcPct val="100000"/>
              </a:lnSpc>
              <a:spcBef>
                <a:spcPts val="600"/>
              </a:spcBef>
              <a:spcAft>
                <a:spcPts val="0"/>
              </a:spcAft>
              <a:buClr>
                <a:srgbClr val="073763"/>
              </a:buClr>
              <a:buSzPts val="3000"/>
              <a:buFont typeface="Arial"/>
              <a:buChar char="■"/>
            </a:pPr>
            <a:r>
              <a:rPr lang="en-US" sz="3000" b="0" i="0" u="none">
                <a:solidFill>
                  <a:srgbClr val="073763"/>
                </a:solidFill>
              </a:rPr>
              <a:t>Bu özellik elektroterapinin temelini oluşturur.</a:t>
            </a:r>
            <a:endParaRPr sz="3000">
              <a:solidFill>
                <a:srgbClr val="073763"/>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sp>
        <p:nvSpPr>
          <p:cNvPr id="421" name="Shape 421"/>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US" sz="4800" b="1" i="1">
                <a:solidFill>
                  <a:srgbClr val="980000"/>
                </a:solidFill>
              </a:rPr>
              <a:t>teşekkür ederim...</a:t>
            </a:r>
            <a:endParaRPr sz="4800" b="1" i="1">
              <a:solidFill>
                <a:srgbClr val="98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150" name="Shape 150"/>
          <p:cNvSpPr txBo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920"/>
              <a:buFont typeface="Arial"/>
              <a:buChar char="■"/>
            </a:pPr>
            <a:r>
              <a:rPr lang="en-US" sz="3200" b="0" i="0" u="none">
                <a:solidFill>
                  <a:srgbClr val="073763"/>
                </a:solidFill>
              </a:rPr>
              <a:t>Elektrik akımları;</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1) sürekli akımlar</a:t>
            </a:r>
            <a:endParaRPr>
              <a:solidFill>
                <a:srgbClr val="073763"/>
              </a:solidFill>
            </a:endParaRPr>
          </a:p>
          <a:p>
            <a:pPr marL="341312" marR="0" lvl="0" indent="-341312" algn="l" rtl="0">
              <a:lnSpc>
                <a:spcPct val="100000"/>
              </a:lnSpc>
              <a:spcBef>
                <a:spcPts val="800"/>
              </a:spcBef>
              <a:spcAft>
                <a:spcPts val="0"/>
              </a:spcAft>
              <a:buClr>
                <a:srgbClr val="073763"/>
              </a:buClr>
              <a:buSzPts val="1920"/>
              <a:buFont typeface="Arial"/>
              <a:buChar char="■"/>
            </a:pPr>
            <a:r>
              <a:rPr lang="en-US" sz="3200" b="0" i="0" u="none">
                <a:solidFill>
                  <a:srgbClr val="073763"/>
                </a:solidFill>
              </a:rPr>
              <a:t>2) süreksiz akımlar ( alternatif akımlar- alçak, orta ve yüksek frekanslı) diye 2</a:t>
            </a:r>
            <a:r>
              <a:rPr lang="en-US" sz="3200">
                <a:solidFill>
                  <a:srgbClr val="073763"/>
                </a:solidFill>
              </a:rPr>
              <a:t>’</a:t>
            </a:r>
            <a:r>
              <a:rPr lang="en-US" sz="3200" b="0" i="0" u="none">
                <a:solidFill>
                  <a:srgbClr val="073763"/>
                </a:solidFill>
              </a:rPr>
              <a:t>ye ayrılır.  </a:t>
            </a:r>
            <a:endParaRPr>
              <a:solidFill>
                <a:srgbClr val="07376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p:nvPr/>
        </p:nvSpPr>
        <p:spPr>
          <a:xfrm>
            <a:off x="1150925" y="214304"/>
            <a:ext cx="7793100" cy="9828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Comic Sans MS"/>
              <a:buNone/>
            </a:pPr>
            <a:r>
              <a:rPr lang="en-US" sz="4400" b="1" i="0" u="none">
                <a:solidFill>
                  <a:srgbClr val="980000"/>
                </a:solidFill>
              </a:rPr>
              <a:t>Elektrik Akımının Etkileri</a:t>
            </a:r>
            <a:endParaRPr b="1">
              <a:solidFill>
                <a:srgbClr val="980000"/>
              </a:solidFill>
            </a:endParaRPr>
          </a:p>
        </p:txBody>
      </p:sp>
      <p:sp>
        <p:nvSpPr>
          <p:cNvPr id="156" name="Shape 156"/>
          <p:cNvSpPr txBox="1"/>
          <p:nvPr/>
        </p:nvSpPr>
        <p:spPr>
          <a:xfrm>
            <a:off x="457200" y="1600200"/>
            <a:ext cx="8229600" cy="3686175"/>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073763"/>
              </a:buClr>
              <a:buSzPts val="1680"/>
              <a:buFont typeface="Noto Sans Symbols"/>
              <a:buChar char="■"/>
            </a:pPr>
            <a:r>
              <a:rPr lang="en-US" sz="2800" b="1" i="0" u="none">
                <a:solidFill>
                  <a:srgbClr val="073763"/>
                </a:solidFill>
              </a:rPr>
              <a:t>Hücre düzeyinde: </a:t>
            </a:r>
            <a:r>
              <a:rPr lang="en-US" sz="2800" b="0" i="0" u="none">
                <a:solidFill>
                  <a:srgbClr val="073763"/>
                </a:solidFill>
              </a:rPr>
              <a:t>Periferik sinirlerin uyarılması ile hücrelerin membran potansiyellerinde değişiklik, enzimatik aktivite değişikliği, protein sentezinde değişiklikler.</a:t>
            </a:r>
            <a:endParaRPr>
              <a:solidFill>
                <a:srgbClr val="073763"/>
              </a:solidFill>
            </a:endParaRPr>
          </a:p>
          <a:p>
            <a:pPr marL="341312" marR="0" lvl="0" indent="-341312" algn="l" rtl="0">
              <a:lnSpc>
                <a:spcPct val="100000"/>
              </a:lnSpc>
              <a:spcBef>
                <a:spcPts val="700"/>
              </a:spcBef>
              <a:spcAft>
                <a:spcPts val="0"/>
              </a:spcAft>
              <a:buClr>
                <a:srgbClr val="073763"/>
              </a:buClr>
              <a:buSzPts val="1680"/>
              <a:buFont typeface="Arial"/>
              <a:buChar char="■"/>
            </a:pPr>
            <a:r>
              <a:rPr lang="en-US" sz="2800" b="1" i="0" u="none">
                <a:solidFill>
                  <a:srgbClr val="073763"/>
                </a:solidFill>
              </a:rPr>
              <a:t>Doku düzeyinde: </a:t>
            </a:r>
            <a:r>
              <a:rPr lang="en-US" sz="2800" b="0" i="0" u="none">
                <a:solidFill>
                  <a:srgbClr val="073763"/>
                </a:solidFill>
              </a:rPr>
              <a:t>Kas kontraksiyonları ile kas kuvvetinin ve venöz-lenfatik dolaşımın arttırılması, doku rejenerasyonunun arttırılması. </a:t>
            </a:r>
            <a:endParaRPr>
              <a:solidFill>
                <a:srgbClr val="073763"/>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graphicFrame>
        <p:nvGraphicFramePr>
          <p:cNvPr id="163" name="Shape 163"/>
          <p:cNvGraphicFramePr/>
          <p:nvPr/>
        </p:nvGraphicFramePr>
        <p:xfrm>
          <a:off x="483263" y="287725"/>
          <a:ext cx="8177475" cy="5669130"/>
        </p:xfrm>
        <a:graphic>
          <a:graphicData uri="http://schemas.openxmlformats.org/drawingml/2006/table">
            <a:tbl>
              <a:tblPr>
                <a:noFill/>
                <a:tableStyleId>{C7AC016A-A63B-49B4-B825-7D5EDF75651D}</a:tableStyleId>
              </a:tblPr>
              <a:tblGrid>
                <a:gridCol w="2725825"/>
                <a:gridCol w="2725825"/>
                <a:gridCol w="2725825"/>
              </a:tblGrid>
              <a:tr h="1075750">
                <a:tc>
                  <a:txBody>
                    <a:bodyPr/>
                    <a:lstStyle/>
                    <a:p>
                      <a:pPr marL="0" lvl="0" indent="0">
                        <a:spcBef>
                          <a:spcPts val="0"/>
                        </a:spcBef>
                        <a:spcAft>
                          <a:spcPts val="0"/>
                        </a:spcAft>
                        <a:buNone/>
                      </a:pPr>
                      <a:r>
                        <a:rPr lang="en-US" sz="2400" b="1">
                          <a:solidFill>
                            <a:srgbClr val="980000"/>
                          </a:solidFill>
                        </a:rPr>
                        <a:t>Akım</a:t>
                      </a:r>
                      <a:endParaRPr sz="2400" b="1">
                        <a:solidFill>
                          <a:srgbClr val="980000"/>
                        </a:solidFill>
                      </a:endParaRPr>
                    </a:p>
                  </a:txBody>
                  <a:tcPr marL="91425" marR="91425" marT="91425" marB="91425"/>
                </a:tc>
                <a:tc>
                  <a:txBody>
                    <a:bodyPr/>
                    <a:lstStyle/>
                    <a:p>
                      <a:pPr marL="0" lvl="0" indent="0">
                        <a:spcBef>
                          <a:spcPts val="0"/>
                        </a:spcBef>
                        <a:spcAft>
                          <a:spcPts val="0"/>
                        </a:spcAft>
                        <a:buNone/>
                      </a:pPr>
                      <a:r>
                        <a:rPr lang="en-US" sz="2400" b="1">
                          <a:solidFill>
                            <a:srgbClr val="980000"/>
                          </a:solidFill>
                        </a:rPr>
                        <a:t>Frekans</a:t>
                      </a:r>
                      <a:endParaRPr sz="2400" b="1">
                        <a:solidFill>
                          <a:srgbClr val="980000"/>
                        </a:solidFill>
                      </a:endParaRPr>
                    </a:p>
                  </a:txBody>
                  <a:tcPr marL="91425" marR="91425" marT="91425" marB="91425"/>
                </a:tc>
                <a:tc>
                  <a:txBody>
                    <a:bodyPr/>
                    <a:lstStyle/>
                    <a:p>
                      <a:pPr marL="0" lvl="0" indent="0">
                        <a:spcBef>
                          <a:spcPts val="0"/>
                        </a:spcBef>
                        <a:spcAft>
                          <a:spcPts val="0"/>
                        </a:spcAft>
                        <a:buNone/>
                      </a:pPr>
                      <a:r>
                        <a:rPr lang="en-US" sz="2400" b="1">
                          <a:solidFill>
                            <a:srgbClr val="980000"/>
                          </a:solidFill>
                        </a:rPr>
                        <a:t>Tedavide Kullanılan Frekans</a:t>
                      </a:r>
                      <a:endParaRPr sz="2400" b="1">
                        <a:solidFill>
                          <a:srgbClr val="980000"/>
                        </a:solidFill>
                      </a:endParaRPr>
                    </a:p>
                  </a:txBody>
                  <a:tcPr marL="91425" marR="91425" marT="91425" marB="91425"/>
                </a:tc>
              </a:tr>
              <a:tr h="768850">
                <a:tc>
                  <a:txBody>
                    <a:bodyPr/>
                    <a:lstStyle/>
                    <a:p>
                      <a:pPr marL="0" lvl="0" indent="0">
                        <a:spcBef>
                          <a:spcPts val="0"/>
                        </a:spcBef>
                        <a:spcAft>
                          <a:spcPts val="0"/>
                        </a:spcAft>
                        <a:buNone/>
                      </a:pPr>
                      <a:r>
                        <a:rPr lang="en-US" sz="2400">
                          <a:solidFill>
                            <a:srgbClr val="073763"/>
                          </a:solidFill>
                        </a:rPr>
                        <a:t>Doğru akım (Galvani)</a:t>
                      </a:r>
                      <a:endParaRPr sz="2400">
                        <a:solidFill>
                          <a:srgbClr val="073763"/>
                        </a:solidFill>
                      </a:endParaRPr>
                    </a:p>
                  </a:txBody>
                  <a:tcPr marL="91425" marR="91425" marT="91425" marB="91425"/>
                </a:tc>
                <a:tc>
                  <a:txBody>
                    <a:bodyPr/>
                    <a:lstStyle/>
                    <a:p>
                      <a:pPr marL="0" lvl="0" indent="0">
                        <a:spcBef>
                          <a:spcPts val="0"/>
                        </a:spcBef>
                        <a:spcAft>
                          <a:spcPts val="0"/>
                        </a:spcAft>
                        <a:buNone/>
                      </a:pPr>
                      <a:r>
                        <a:rPr lang="en-US" sz="2400">
                          <a:solidFill>
                            <a:srgbClr val="073763"/>
                          </a:solidFill>
                        </a:rPr>
                        <a:t>0</a:t>
                      </a:r>
                      <a:endParaRPr sz="2400">
                        <a:solidFill>
                          <a:srgbClr val="073763"/>
                        </a:solidFill>
                      </a:endParaRPr>
                    </a:p>
                  </a:txBody>
                  <a:tcPr marL="91425" marR="91425" marT="91425" marB="91425"/>
                </a:tc>
                <a:tc>
                  <a:txBody>
                    <a:bodyPr/>
                    <a:lstStyle/>
                    <a:p>
                      <a:pPr marL="0" lvl="0" indent="0">
                        <a:spcBef>
                          <a:spcPts val="0"/>
                        </a:spcBef>
                        <a:spcAft>
                          <a:spcPts val="0"/>
                        </a:spcAft>
                        <a:buNone/>
                      </a:pPr>
                      <a:r>
                        <a:rPr lang="en-US" sz="2400">
                          <a:solidFill>
                            <a:srgbClr val="073763"/>
                          </a:solidFill>
                        </a:rPr>
                        <a:t>0</a:t>
                      </a:r>
                      <a:endParaRPr sz="2400">
                        <a:solidFill>
                          <a:srgbClr val="073763"/>
                        </a:solidFill>
                      </a:endParaRPr>
                    </a:p>
                  </a:txBody>
                  <a:tcPr marL="91425" marR="91425" marT="91425" marB="91425"/>
                </a:tc>
              </a:tr>
              <a:tr h="825400">
                <a:tc>
                  <a:txBody>
                    <a:bodyPr/>
                    <a:lstStyle/>
                    <a:p>
                      <a:pPr marL="0" lvl="0" indent="0">
                        <a:spcBef>
                          <a:spcPts val="0"/>
                        </a:spcBef>
                        <a:spcAft>
                          <a:spcPts val="0"/>
                        </a:spcAft>
                        <a:buNone/>
                      </a:pPr>
                      <a:r>
                        <a:rPr lang="en-US" sz="2400">
                          <a:solidFill>
                            <a:srgbClr val="073763"/>
                          </a:solidFill>
                        </a:rPr>
                        <a:t>Alçak frekanslı akımlar</a:t>
                      </a:r>
                      <a:endParaRPr sz="2400">
                        <a:solidFill>
                          <a:srgbClr val="073763"/>
                        </a:solidFill>
                      </a:endParaRPr>
                    </a:p>
                  </a:txBody>
                  <a:tcPr marL="91425" marR="91425" marT="91425" marB="91425"/>
                </a:tc>
                <a:tc>
                  <a:txBody>
                    <a:bodyPr/>
                    <a:lstStyle/>
                    <a:p>
                      <a:pPr marL="0" lvl="0" indent="0" rtl="0">
                        <a:lnSpc>
                          <a:spcPct val="90000"/>
                        </a:lnSpc>
                        <a:spcBef>
                          <a:spcPts val="500"/>
                        </a:spcBef>
                        <a:spcAft>
                          <a:spcPts val="0"/>
                        </a:spcAft>
                        <a:buNone/>
                      </a:pPr>
                      <a:r>
                        <a:rPr lang="en-US" sz="2400">
                          <a:solidFill>
                            <a:srgbClr val="073763"/>
                          </a:solidFill>
                        </a:rPr>
                        <a:t>1-1000 Hz		</a:t>
                      </a:r>
                      <a:endParaRPr sz="2400">
                        <a:solidFill>
                          <a:srgbClr val="073763"/>
                        </a:solidFill>
                      </a:endParaRPr>
                    </a:p>
                  </a:txBody>
                  <a:tcPr marL="91425" marR="91425" marT="91425" marB="91425"/>
                </a:tc>
                <a:tc>
                  <a:txBody>
                    <a:bodyPr/>
                    <a:lstStyle/>
                    <a:p>
                      <a:pPr marL="0" lvl="0" indent="0" rtl="0">
                        <a:lnSpc>
                          <a:spcPct val="90000"/>
                        </a:lnSpc>
                        <a:spcBef>
                          <a:spcPts val="500"/>
                        </a:spcBef>
                        <a:spcAft>
                          <a:spcPts val="0"/>
                        </a:spcAft>
                        <a:buNone/>
                      </a:pPr>
                      <a:r>
                        <a:rPr lang="en-US" sz="2400">
                          <a:solidFill>
                            <a:srgbClr val="073763"/>
                          </a:solidFill>
                        </a:rPr>
                        <a:t>1-100 Hz</a:t>
                      </a:r>
                      <a:endParaRPr sz="2400">
                        <a:solidFill>
                          <a:srgbClr val="073763"/>
                        </a:solidFill>
                      </a:endParaRPr>
                    </a:p>
                    <a:p>
                      <a:pPr marL="0" lvl="0" indent="0">
                        <a:spcBef>
                          <a:spcPts val="0"/>
                        </a:spcBef>
                        <a:spcAft>
                          <a:spcPts val="0"/>
                        </a:spcAft>
                        <a:buNone/>
                      </a:pPr>
                      <a:endParaRPr sz="2400">
                        <a:solidFill>
                          <a:srgbClr val="073763"/>
                        </a:solidFill>
                      </a:endParaRPr>
                    </a:p>
                  </a:txBody>
                  <a:tcPr marL="91425" marR="91425" marT="91425" marB="91425"/>
                </a:tc>
              </a:tr>
              <a:tr h="1382675">
                <a:tc>
                  <a:txBody>
                    <a:bodyPr/>
                    <a:lstStyle/>
                    <a:p>
                      <a:pPr marL="0" lvl="0" indent="0">
                        <a:spcBef>
                          <a:spcPts val="0"/>
                        </a:spcBef>
                        <a:spcAft>
                          <a:spcPts val="0"/>
                        </a:spcAft>
                        <a:buNone/>
                      </a:pPr>
                      <a:r>
                        <a:rPr lang="en-US" sz="2400">
                          <a:solidFill>
                            <a:srgbClr val="073763"/>
                          </a:solidFill>
                        </a:rPr>
                        <a:t>Orta frekanslı akımlar</a:t>
                      </a:r>
                      <a:endParaRPr sz="2400">
                        <a:solidFill>
                          <a:srgbClr val="073763"/>
                        </a:solidFill>
                      </a:endParaRPr>
                    </a:p>
                    <a:p>
                      <a:pPr marL="0" lvl="0" indent="0">
                        <a:spcBef>
                          <a:spcPts val="0"/>
                        </a:spcBef>
                        <a:spcAft>
                          <a:spcPts val="0"/>
                        </a:spcAft>
                        <a:buNone/>
                      </a:pPr>
                      <a:r>
                        <a:rPr lang="en-US" sz="2400">
                          <a:solidFill>
                            <a:srgbClr val="073763"/>
                          </a:solidFill>
                        </a:rPr>
                        <a:t>( İnterferansiyel akım )</a:t>
                      </a:r>
                      <a:endParaRPr sz="2400">
                        <a:solidFill>
                          <a:srgbClr val="073763"/>
                        </a:solidFill>
                      </a:endParaRPr>
                    </a:p>
                  </a:txBody>
                  <a:tcPr marL="91425" marR="91425" marT="91425" marB="91425"/>
                </a:tc>
                <a:tc>
                  <a:txBody>
                    <a:bodyPr/>
                    <a:lstStyle/>
                    <a:p>
                      <a:pPr marL="342900" lvl="0" indent="-342900" rtl="0">
                        <a:lnSpc>
                          <a:spcPct val="90000"/>
                        </a:lnSpc>
                        <a:spcBef>
                          <a:spcPts val="500"/>
                        </a:spcBef>
                        <a:spcAft>
                          <a:spcPts val="0"/>
                        </a:spcAft>
                        <a:buNone/>
                      </a:pPr>
                      <a:r>
                        <a:rPr lang="en-US" sz="2400">
                          <a:solidFill>
                            <a:srgbClr val="073763"/>
                          </a:solidFill>
                        </a:rPr>
                        <a:t>1000-10000 Hz	</a:t>
                      </a:r>
                      <a:endParaRPr sz="2400">
                        <a:solidFill>
                          <a:srgbClr val="073763"/>
                        </a:solidFill>
                      </a:endParaRPr>
                    </a:p>
                  </a:txBody>
                  <a:tcPr marL="91425" marR="91425" marT="91425" marB="91425"/>
                </a:tc>
                <a:tc>
                  <a:txBody>
                    <a:bodyPr/>
                    <a:lstStyle/>
                    <a:p>
                      <a:pPr marL="342900" lvl="0" indent="-342900" rtl="0">
                        <a:lnSpc>
                          <a:spcPct val="90000"/>
                        </a:lnSpc>
                        <a:spcBef>
                          <a:spcPts val="500"/>
                        </a:spcBef>
                        <a:spcAft>
                          <a:spcPts val="0"/>
                        </a:spcAft>
                        <a:buClr>
                          <a:schemeClr val="dk1"/>
                        </a:buClr>
                        <a:buSzPts val="1100"/>
                        <a:buFont typeface="Arial"/>
                        <a:buNone/>
                      </a:pPr>
                      <a:r>
                        <a:rPr lang="en-US" sz="2400">
                          <a:solidFill>
                            <a:srgbClr val="073763"/>
                          </a:solidFill>
                        </a:rPr>
                        <a:t>3000-4000 Hz</a:t>
                      </a:r>
                      <a:endParaRPr sz="2400">
                        <a:solidFill>
                          <a:srgbClr val="073763"/>
                        </a:solidFill>
                      </a:endParaRPr>
                    </a:p>
                    <a:p>
                      <a:pPr marL="0" lvl="0" indent="0">
                        <a:spcBef>
                          <a:spcPts val="0"/>
                        </a:spcBef>
                        <a:spcAft>
                          <a:spcPts val="0"/>
                        </a:spcAft>
                        <a:buNone/>
                      </a:pPr>
                      <a:endParaRPr sz="2400">
                        <a:solidFill>
                          <a:srgbClr val="073763"/>
                        </a:solidFill>
                      </a:endParaRPr>
                    </a:p>
                  </a:txBody>
                  <a:tcPr marL="91425" marR="91425" marT="91425" marB="91425"/>
                </a:tc>
              </a:tr>
              <a:tr h="825400">
                <a:tc>
                  <a:txBody>
                    <a:bodyPr/>
                    <a:lstStyle/>
                    <a:p>
                      <a:pPr marL="0" lvl="0" indent="0">
                        <a:spcBef>
                          <a:spcPts val="0"/>
                        </a:spcBef>
                        <a:spcAft>
                          <a:spcPts val="0"/>
                        </a:spcAft>
                        <a:buNone/>
                      </a:pPr>
                      <a:r>
                        <a:rPr lang="en-US" sz="2400">
                          <a:solidFill>
                            <a:srgbClr val="073763"/>
                          </a:solidFill>
                        </a:rPr>
                        <a:t>Yüksek frekanslı akımlar</a:t>
                      </a:r>
                      <a:endParaRPr sz="2400">
                        <a:solidFill>
                          <a:srgbClr val="073763"/>
                        </a:solidFill>
                      </a:endParaRPr>
                    </a:p>
                  </a:txBody>
                  <a:tcPr marL="91425" marR="91425" marT="91425" marB="91425"/>
                </a:tc>
                <a:tc>
                  <a:txBody>
                    <a:bodyPr/>
                    <a:lstStyle/>
                    <a:p>
                      <a:pPr marL="342900" lvl="0" indent="-342900" rtl="0">
                        <a:lnSpc>
                          <a:spcPct val="90000"/>
                        </a:lnSpc>
                        <a:spcBef>
                          <a:spcPts val="500"/>
                        </a:spcBef>
                        <a:spcAft>
                          <a:spcPts val="0"/>
                        </a:spcAft>
                        <a:buNone/>
                      </a:pPr>
                      <a:r>
                        <a:rPr lang="en-US" sz="2400">
                          <a:solidFill>
                            <a:srgbClr val="073763"/>
                          </a:solidFill>
                        </a:rPr>
                        <a:t>1 MHz ve üzeri	</a:t>
                      </a:r>
                      <a:endParaRPr sz="2400">
                        <a:solidFill>
                          <a:srgbClr val="073763"/>
                        </a:solidFill>
                      </a:endParaRPr>
                    </a:p>
                  </a:txBody>
                  <a:tcPr marL="91425" marR="91425" marT="91425" marB="91425"/>
                </a:tc>
                <a:tc>
                  <a:txBody>
                    <a:bodyPr/>
                    <a:lstStyle/>
                    <a:p>
                      <a:pPr marL="342900" lvl="0" indent="-342900" rtl="0">
                        <a:lnSpc>
                          <a:spcPct val="90000"/>
                        </a:lnSpc>
                        <a:spcBef>
                          <a:spcPts val="500"/>
                        </a:spcBef>
                        <a:spcAft>
                          <a:spcPts val="0"/>
                        </a:spcAft>
                        <a:buClr>
                          <a:schemeClr val="dk1"/>
                        </a:buClr>
                        <a:buSzPts val="1100"/>
                        <a:buFont typeface="Arial"/>
                        <a:buNone/>
                      </a:pPr>
                      <a:r>
                        <a:rPr lang="en-US" sz="2400">
                          <a:solidFill>
                            <a:srgbClr val="073763"/>
                          </a:solidFill>
                        </a:rPr>
                        <a:t>27 MHz-433 MHz</a:t>
                      </a:r>
                      <a:endParaRPr sz="2400">
                        <a:solidFill>
                          <a:srgbClr val="073763"/>
                        </a:solidFill>
                      </a:endParaRPr>
                    </a:p>
                    <a:p>
                      <a:pPr marL="0" lvl="0" indent="0">
                        <a:spcBef>
                          <a:spcPts val="0"/>
                        </a:spcBef>
                        <a:spcAft>
                          <a:spcPts val="0"/>
                        </a:spcAft>
                        <a:buNone/>
                      </a:pPr>
                      <a:endParaRPr sz="2400">
                        <a:solidFill>
                          <a:srgbClr val="073763"/>
                        </a:solidFill>
                      </a:endParaRPr>
                    </a:p>
                  </a:txBody>
                  <a:tcPr marL="91425" marR="91425" marT="91425" marB="91425"/>
                </a:tc>
              </a:tr>
            </a:tbl>
          </a:graphicData>
        </a:graphic>
      </p:graphicFrame>
      <p:sp>
        <p:nvSpPr>
          <p:cNvPr id="164" name="Shape 164"/>
          <p:cNvSpPr txBox="1"/>
          <p:nvPr/>
        </p:nvSpPr>
        <p:spPr>
          <a:xfrm>
            <a:off x="475050" y="5910100"/>
            <a:ext cx="8215200" cy="303300"/>
          </a:xfrm>
          <a:prstGeom prst="rect">
            <a:avLst/>
          </a:prstGeom>
          <a:noFill/>
          <a:ln>
            <a:noFill/>
          </a:ln>
        </p:spPr>
        <p:txBody>
          <a:bodyPr spcFirstLastPara="1" wrap="square" lIns="91425" tIns="91425" rIns="91425" bIns="91425" anchor="t" anchorCtr="0">
            <a:noAutofit/>
          </a:bodyPr>
          <a:lstStyle/>
          <a:p>
            <a:pPr marL="0" lvl="0" indent="0" algn="ctr">
              <a:spcBef>
                <a:spcPts val="0"/>
              </a:spcBef>
              <a:spcAft>
                <a:spcPts val="0"/>
              </a:spcAft>
              <a:buNone/>
            </a:pPr>
            <a:r>
              <a:rPr lang="en-US" sz="2400" b="1">
                <a:solidFill>
                  <a:srgbClr val="980000"/>
                </a:solidFill>
              </a:rPr>
              <a:t>Elektroterapide Kullanılan Akımlar ve Frekansları</a:t>
            </a:r>
            <a:endParaRPr sz="2400" b="1">
              <a:solidFill>
                <a:srgbClr val="98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ctr" rtl="0">
              <a:lnSpc>
                <a:spcPct val="100000"/>
              </a:lnSpc>
              <a:spcBef>
                <a:spcPts val="0"/>
              </a:spcBef>
              <a:spcAft>
                <a:spcPts val="0"/>
              </a:spcAft>
              <a:buClr>
                <a:srgbClr val="333399"/>
              </a:buClr>
              <a:buFont typeface="Tahoma"/>
              <a:buNone/>
            </a:pPr>
            <a:r>
              <a:rPr lang="en-US" sz="4400" b="1" i="0" u="none">
                <a:solidFill>
                  <a:srgbClr val="980000"/>
                </a:solidFill>
              </a:rPr>
              <a:t>Elektroterapide kullanılan akımlar ve özellikleri</a:t>
            </a:r>
            <a:endParaRPr b="1">
              <a:solidFill>
                <a:srgbClr val="980000"/>
              </a:solidFill>
            </a:endParaRPr>
          </a:p>
        </p:txBody>
      </p:sp>
      <p:sp>
        <p:nvSpPr>
          <p:cNvPr id="170" name="Shape 170"/>
          <p:cNvSpPr txBox="1"/>
          <p:nvPr/>
        </p:nvSpPr>
        <p:spPr>
          <a:xfrm>
            <a:off x="316224" y="2017700"/>
            <a:ext cx="8638800" cy="41148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90000"/>
              </a:lnSpc>
              <a:spcBef>
                <a:spcPts val="0"/>
              </a:spcBef>
              <a:spcAft>
                <a:spcPts val="0"/>
              </a:spcAft>
              <a:buClr>
                <a:srgbClr val="073763"/>
              </a:buClr>
              <a:buSzPts val="1920"/>
              <a:buFont typeface="Noto Sans Symbols"/>
              <a:buChar char="■"/>
            </a:pPr>
            <a:r>
              <a:rPr lang="en-US" sz="3200" b="1" i="0" u="none">
                <a:solidFill>
                  <a:srgbClr val="073763"/>
                </a:solidFill>
              </a:rPr>
              <a:t>Doğru akım</a:t>
            </a:r>
            <a:r>
              <a:rPr lang="en-US" sz="3200" b="0" i="0" u="none">
                <a:solidFill>
                  <a:srgbClr val="073763"/>
                </a:solidFill>
              </a:rPr>
              <a:t>, dokuda iyon hareketi ile kimyasal değişikliklere yol açar. Doku içinde iyon transferi veya iyileşmeyi hızlandırma amaçlı kullanılırlar. </a:t>
            </a:r>
            <a:endParaRPr>
              <a:solidFill>
                <a:srgbClr val="073763"/>
              </a:solidFill>
            </a:endParaRPr>
          </a:p>
          <a:p>
            <a:pPr marL="341312" marR="0" lvl="0" indent="-341312" algn="l" rtl="0">
              <a:lnSpc>
                <a:spcPct val="90000"/>
              </a:lnSpc>
              <a:spcBef>
                <a:spcPts val="800"/>
              </a:spcBef>
              <a:spcAft>
                <a:spcPts val="0"/>
              </a:spcAft>
              <a:buClr>
                <a:srgbClr val="073763"/>
              </a:buClr>
              <a:buSzPts val="1920"/>
              <a:buFont typeface="Noto Sans Symbols"/>
              <a:buChar char="■"/>
            </a:pPr>
            <a:r>
              <a:rPr lang="en-US" sz="3200" b="1" i="0" u="none">
                <a:solidFill>
                  <a:srgbClr val="073763"/>
                </a:solidFill>
              </a:rPr>
              <a:t>Kesikli galvanik akım veya alçak frekanslı alternatif akımlar </a:t>
            </a:r>
            <a:r>
              <a:rPr lang="en-US" sz="3200" b="0" i="0" u="none">
                <a:solidFill>
                  <a:srgbClr val="073763"/>
                </a:solidFill>
              </a:rPr>
              <a:t>sinir ve kas liflerini uyarabilirler. Kas kontraksiyonu veya ağrının giderilmesi amacıyla kullanılırlar. </a:t>
            </a:r>
            <a:endParaRPr>
              <a:solidFill>
                <a:srgbClr val="073763"/>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1817</Words>
  <Application>Microsoft Office PowerPoint</Application>
  <PresentationFormat>Ekran Gösterisi (4:3)</PresentationFormat>
  <Paragraphs>199</Paragraphs>
  <Slides>50</Slides>
  <Notes>50</Notes>
  <HiddenSlides>0</HiddenSlides>
  <MMClips>0</MMClips>
  <ScaleCrop>false</ScaleCrop>
  <HeadingPairs>
    <vt:vector size="4" baseType="variant">
      <vt:variant>
        <vt:lpstr>Tema</vt:lpstr>
      </vt:variant>
      <vt:variant>
        <vt:i4>2</vt:i4>
      </vt:variant>
      <vt:variant>
        <vt:lpstr>Slayt Başlıkları</vt:lpstr>
      </vt:variant>
      <vt:variant>
        <vt:i4>50</vt:i4>
      </vt:variant>
    </vt:vector>
  </HeadingPairs>
  <TitlesOfParts>
    <vt:vector size="52" baseType="lpstr">
      <vt:lpstr>Simple Light</vt:lpstr>
      <vt:lpstr>Simple Light</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ALÇAK FREKANSLI AKIMLAR</vt:lpstr>
      <vt:lpstr>ETKİLERİ</vt:lpstr>
      <vt:lpstr>Slayt 36</vt:lpstr>
      <vt:lpstr>Slayt 37</vt:lpstr>
      <vt:lpstr>Kas kontraksiyonuna etkisi</vt:lpstr>
      <vt:lpstr>Slayt 39</vt:lpstr>
      <vt:lpstr>Slayt 40</vt:lpstr>
      <vt:lpstr>Slayt 41</vt:lpstr>
      <vt:lpstr>DÖRTGEN İMPULSLU AKIMLAR</vt:lpstr>
      <vt:lpstr>ÜÇGEN İMPULSLU AKIMLAR</vt:lpstr>
      <vt:lpstr>FARADİK AKIM</vt:lpstr>
      <vt:lpstr>Slayt 45</vt:lpstr>
      <vt:lpstr>NEOFARADİK AKIM</vt:lpstr>
      <vt:lpstr>Slayt 47</vt:lpstr>
      <vt:lpstr>AMPLİTÜD MODÜLASYONU (Schwellstrom ya da Elektrojimnastik)</vt:lpstr>
      <vt:lpstr>ALÇAK FREKANSLI AKIMLARIN KULLANIM ALANLARI</vt:lpstr>
      <vt:lpstr>teşekkür ederim...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ayşegül</cp:lastModifiedBy>
  <cp:revision>1</cp:revision>
  <dcterms:modified xsi:type="dcterms:W3CDTF">2018-03-02T09:38:56Z</dcterms:modified>
</cp:coreProperties>
</file>