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9" r:id="rId3"/>
    <p:sldId id="266" r:id="rId4"/>
    <p:sldId id="268" r:id="rId5"/>
    <p:sldId id="271" r:id="rId6"/>
    <p:sldId id="276" r:id="rId7"/>
    <p:sldId id="277" r:id="rId8"/>
    <p:sldId id="278" r:id="rId9"/>
    <p:sldId id="279" r:id="rId10"/>
    <p:sldId id="280" r:id="rId11"/>
    <p:sldId id="281" r:id="rId12"/>
    <p:sldId id="283" r:id="rId13"/>
    <p:sldId id="265"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56F85-F7CB-4827-8195-499BE9593B63}" type="datetimeFigureOut">
              <a:rPr lang="tr-TR" smtClean="0"/>
              <a:t>1.05.2019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172DA-0131-443B-98BC-476B5A974148}" type="slidenum">
              <a:rPr lang="tr-TR" smtClean="0"/>
              <a:t>‹#›</a:t>
            </a:fld>
            <a:endParaRPr lang="tr-TR"/>
          </a:p>
        </p:txBody>
      </p:sp>
    </p:spTree>
    <p:extLst>
      <p:ext uri="{BB962C8B-B14F-4D97-AF65-F5344CB8AC3E}">
        <p14:creationId xmlns:p14="http://schemas.microsoft.com/office/powerpoint/2010/main" val="1260802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62D71-F3D5-4F1B-B9EC-C65E6EB4EFFC}" type="datetimeFigureOut">
              <a:rPr lang="tr-TR" smtClean="0"/>
              <a:t>1.05.2019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E20E-082F-40E1-A456-6CA86F7A8EE9}" type="slidenum">
              <a:rPr lang="tr-TR" smtClean="0"/>
              <a:t>‹#›</a:t>
            </a:fld>
            <a:endParaRPr lang="tr-TR"/>
          </a:p>
        </p:txBody>
      </p:sp>
    </p:spTree>
    <p:extLst>
      <p:ext uri="{BB962C8B-B14F-4D97-AF65-F5344CB8AC3E}">
        <p14:creationId xmlns:p14="http://schemas.microsoft.com/office/powerpoint/2010/main" val="25661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7" name="Unvan 1"/>
          <p:cNvSpPr txBox="1">
            <a:spLocks/>
          </p:cNvSpPr>
          <p:nvPr userDrawn="1"/>
        </p:nvSpPr>
        <p:spPr>
          <a:xfrm rot="19943020">
            <a:off x="-241085" y="2704036"/>
            <a:ext cx="13088960" cy="1376998"/>
          </a:xfrm>
          <a:prstGeom prst="rect">
            <a:avLst/>
          </a:prstGeom>
          <a:no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b="0" cap="none"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273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2044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59361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2304502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201325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154595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681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618948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42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471083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9109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5D39-106A-4E4F-A1C0-1B1EA557D354}" type="slidenum">
              <a:rPr lang="tr-TR" smtClean="0"/>
              <a:t>‹#›</a:t>
            </a:fld>
            <a:endParaRPr lang="tr-TR"/>
          </a:p>
        </p:txBody>
      </p:sp>
    </p:spTree>
    <p:extLst>
      <p:ext uri="{BB962C8B-B14F-4D97-AF65-F5344CB8AC3E}">
        <p14:creationId xmlns:p14="http://schemas.microsoft.com/office/powerpoint/2010/main" val="194586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899524" y="1453557"/>
            <a:ext cx="7458075" cy="4171950"/>
          </a:xfrm>
          <a:prstGeom prst="rect">
            <a:avLst/>
          </a:prstGeom>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1036320" y="2633441"/>
            <a:ext cx="9744892" cy="2419124"/>
          </a:xfrm>
          <a:prstGeom prst="rect">
            <a:avLst/>
          </a:prstGeom>
        </p:spPr>
        <p:txBody>
          <a:bodyPr wrap="square">
            <a:spAutoFit/>
          </a:bodyPr>
          <a:lstStyle/>
          <a:p>
            <a:pPr algn="ctr">
              <a:lnSpc>
                <a:spcPct val="105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Yerele Ulusal ve Uluslararası Metropol Kültür ve İlişkinin Taşınması: Turizm ile yerel kültüre dıştan gelen kültür yerleştirmektedir. Bu durum modernleşme, gelişme ve çağdaşlaşma olarak nitelendirilebilir. Fakat bazı araştırmalar turizmin yerel gelenek ve göreneklerin bozulmasına sebep olduğu toplumsal yaşamı temelden sarstığı, bazı yerel kültür gelenekler yok edilirken bazılarının yozlaştığını belirtmektedir.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36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966651" y="2440707"/>
            <a:ext cx="8107680" cy="4293483"/>
          </a:xfrm>
          <a:prstGeom prst="rect">
            <a:avLst/>
          </a:prstGeom>
        </p:spPr>
        <p:txBody>
          <a:bodyPr wrap="square">
            <a:spAutoFit/>
          </a:bodyPr>
          <a:lstStyle/>
          <a:p>
            <a:pPr algn="ctr">
              <a:lnSpc>
                <a:spcPct val="105000"/>
              </a:lnSpc>
              <a:spcAft>
                <a:spcPts val="8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Turist ve Yerel Halk İlişkisinin Çarpıklığı: Turistlerin yerel halk ile ilişkisi kalınan ve gidilen yerlerde hizmet olan turist ve hizmet veren bir işçi satıcı pazarlanan hayat kadını veya normali eşleştirilmiş gerçeği anlatır. Bu ilişki ekonomik ilişkiden ve tüketimden geçerek zevk çıkarma temeline dayandığı için diğer insanca bağlardan yoksundur. Bu ilişki tarzı turizm hizmeti yapılandırma ilişkisiyle desteklenmektedir. Tüketim kültürünün egemenliği ;turistlerin tüketim belirlenmesi ve turizm yerel insanlar tarafından ulaşılması zor özlemlere neden olduğu çok sık konuşulan konulardan birisidir. İmrenme etkisi sonucunda yerel halkın yaşam biçiminde değişimler olmaktadır. Turizmin yerel toplumun değer yapısına daha maddeci bir kimlik kazandırdığı özellikle de yerel halkın dini dansları, ayinleri, geleneksel şenlikleri, festivalleri turistlerin geliş dönüşüne göre ayarlanmasından itibaren artık kültür satın alınacak mala dönüştüğü ileri sürülmektedir.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9300754" y="1384007"/>
            <a:ext cx="2481943" cy="3571169"/>
          </a:xfrm>
          <a:prstGeom prst="rect">
            <a:avLst/>
          </a:prstGeom>
        </p:spPr>
      </p:pic>
    </p:spTree>
    <p:extLst>
      <p:ext uri="{BB962C8B-B14F-4D97-AF65-F5344CB8AC3E}">
        <p14:creationId xmlns:p14="http://schemas.microsoft.com/office/powerpoint/2010/main" val="206687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2002971" y="3289552"/>
            <a:ext cx="7384869" cy="1815882"/>
          </a:xfrm>
          <a:prstGeom prst="rect">
            <a:avLst/>
          </a:prstGeom>
        </p:spPr>
        <p:txBody>
          <a:bodyPr wrap="square">
            <a:spAutoFit/>
          </a:bodyPr>
          <a:lstStyle/>
          <a:p>
            <a:pPr algn="ctr"/>
            <a:r>
              <a:rPr lang="tr-TR" sz="2800" dirty="0">
                <a:latin typeface="Times New Roman" panose="02020603050405020304" pitchFamily="18" charset="0"/>
                <a:ea typeface="Calibri" panose="020F0502020204030204" pitchFamily="34" charset="0"/>
              </a:rPr>
              <a:t>Kültürel Metalaşma :Turizm toplumda işlenen suçların ve kumar alışkanlığının artmasına neden olduğu, bunların yanı sıra turizm hayat gelişmesine elverişli ortam hazırlar.</a:t>
            </a:r>
            <a:endParaRPr lang="tr-TR" dirty="0"/>
          </a:p>
        </p:txBody>
      </p:sp>
      <p:pic>
        <p:nvPicPr>
          <p:cNvPr id="5" name="Resim 4"/>
          <p:cNvPicPr>
            <a:picLocks noChangeAspect="1"/>
          </p:cNvPicPr>
          <p:nvPr/>
        </p:nvPicPr>
        <p:blipFill>
          <a:blip r:embed="rId2"/>
          <a:stretch>
            <a:fillRect/>
          </a:stretch>
        </p:blipFill>
        <p:spPr>
          <a:xfrm>
            <a:off x="7207022" y="799419"/>
            <a:ext cx="4671469" cy="2396365"/>
          </a:xfrm>
          <a:prstGeom prst="rect">
            <a:avLst/>
          </a:prstGeom>
        </p:spPr>
      </p:pic>
    </p:spTree>
    <p:extLst>
      <p:ext uri="{BB962C8B-B14F-4D97-AF65-F5344CB8AC3E}">
        <p14:creationId xmlns:p14="http://schemas.microsoft.com/office/powerpoint/2010/main" val="2090816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1970989" cy="461665"/>
          </a:xfrm>
          <a:prstGeom prst="rect">
            <a:avLst/>
          </a:prstGeom>
        </p:spPr>
        <p:txBody>
          <a:bodyPr wrap="none">
            <a:spAutoFit/>
          </a:bodyPr>
          <a:lstStyle/>
          <a:p>
            <a:r>
              <a:rPr lang="tr-TR" sz="2400" b="1" dirty="0" smtClean="0">
                <a:latin typeface="Times New Roman" panose="02020603050405020304" pitchFamily="18" charset="0"/>
              </a:rPr>
              <a:t>KAYNAKÇA</a:t>
            </a:r>
            <a:endParaRPr lang="tr-TR" sz="2400" dirty="0"/>
          </a:p>
        </p:txBody>
      </p:sp>
      <p:sp>
        <p:nvSpPr>
          <p:cNvPr id="4" name="Dikdörtgen 3"/>
          <p:cNvSpPr/>
          <p:nvPr/>
        </p:nvSpPr>
        <p:spPr>
          <a:xfrm>
            <a:off x="522515" y="3217922"/>
            <a:ext cx="9953896" cy="1892826"/>
          </a:xfrm>
          <a:prstGeom prst="rect">
            <a:avLst/>
          </a:prstGeom>
        </p:spPr>
        <p:txBody>
          <a:bodyPr wrap="square">
            <a:spAutoFit/>
          </a:bodyPr>
          <a:lstStyle/>
          <a:p>
            <a:pPr marL="274320" indent="-182880" algn="just">
              <a:spcBef>
                <a:spcPts val="100"/>
              </a:spcBef>
              <a:spcAft>
                <a:spcPts val="100"/>
              </a:spcAft>
            </a:pP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Nüzhet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Kahraman-Oğuz Türkay- Turizm Ve Çevre</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Çevirgen-Turizm ve Çevre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Çevirgen-Eko Turizm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Muammer Tuna- Turizm, Çevre ve Toplum</a:t>
            </a:r>
          </a:p>
        </p:txBody>
      </p:sp>
    </p:spTree>
    <p:extLst>
      <p:ext uri="{BB962C8B-B14F-4D97-AF65-F5344CB8AC3E}">
        <p14:creationId xmlns:p14="http://schemas.microsoft.com/office/powerpoint/2010/main" val="17016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216552" y="2222526"/>
            <a:ext cx="5557932" cy="647550"/>
          </a:xfrm>
          <a:prstGeom prst="rect">
            <a:avLst/>
          </a:prstGeom>
        </p:spPr>
        <p:txBody>
          <a:bodyPr wrap="none">
            <a:spAutoFit/>
          </a:bodyPr>
          <a:lstStyle/>
          <a:p>
            <a:pPr algn="just">
              <a:lnSpc>
                <a:spcPct val="105000"/>
              </a:lnSpc>
              <a:spcAft>
                <a:spcPts val="800"/>
              </a:spcAft>
            </a:pPr>
            <a:r>
              <a:rPr lang="tr-TR" sz="3600" b="1" dirty="0">
                <a:latin typeface="Times New Roman" panose="02020603050405020304" pitchFamily="18" charset="0"/>
                <a:ea typeface="Calibri" panose="020F0502020204030204" pitchFamily="34" charset="0"/>
                <a:cs typeface="Times New Roman" panose="02020603050405020304" pitchFamily="18" charset="0"/>
              </a:rPr>
              <a:t>ÇEVRENİN BOYUTLARI</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5066257" y="3851329"/>
            <a:ext cx="1858522"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Toplumsal Çevre</a:t>
            </a:r>
            <a:endParaRPr lang="tr-TR" dirty="0"/>
          </a:p>
        </p:txBody>
      </p:sp>
      <p:cxnSp>
        <p:nvCxnSpPr>
          <p:cNvPr id="11" name="Düz Ok Bağlayıcısı 10"/>
          <p:cNvCxnSpPr/>
          <p:nvPr/>
        </p:nvCxnSpPr>
        <p:spPr>
          <a:xfrm flipH="1">
            <a:off x="5721531" y="2773683"/>
            <a:ext cx="4367" cy="96131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2"/>
          <a:stretch>
            <a:fillRect/>
          </a:stretch>
        </p:blipFill>
        <p:spPr>
          <a:xfrm>
            <a:off x="6995284" y="5201915"/>
            <a:ext cx="4761287" cy="1583165"/>
          </a:xfrm>
          <a:prstGeom prst="rect">
            <a:avLst/>
          </a:prstGeom>
        </p:spPr>
      </p:pic>
    </p:spTree>
    <p:extLst>
      <p:ext uri="{BB962C8B-B14F-4D97-AF65-F5344CB8AC3E}">
        <p14:creationId xmlns:p14="http://schemas.microsoft.com/office/powerpoint/2010/main" val="1820004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1071154" y="1938239"/>
            <a:ext cx="8926286" cy="3606308"/>
          </a:xfrm>
          <a:prstGeom prst="rect">
            <a:avLst/>
          </a:prstGeom>
        </p:spPr>
        <p:txBody>
          <a:bodyPr wrap="square">
            <a:spAutoFit/>
          </a:bodyPr>
          <a:lstStyle/>
          <a:p>
            <a:pPr algn="ctr">
              <a:lnSpc>
                <a:spcPct val="106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TURİZM VE KÜLTÜREL DEĞİŞİM</a:t>
            </a: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algn="ctr"/>
            <a:r>
              <a:rPr lang="tr-TR" sz="2400" dirty="0">
                <a:latin typeface="Times New Roman" panose="02020603050405020304" pitchFamily="18" charset="0"/>
                <a:ea typeface="Calibri" panose="020F0502020204030204" pitchFamily="34" charset="0"/>
              </a:rPr>
              <a:t>Turizm, kültürel değişimi ve kültür yayılmasına aracı olan en önemli sektörlerdendir. Turizm sayesinde herhangi bir yere giden turist yerel alışkanlıkları öğrenmekte ve eve döndüğünde gördüklerini paylaşabilmektedir. Özellikle Türkiye açısından ele alındığında, Türk tarihi, yeme-içme alışkanlıkları ve el sanatları gibi unsurlar kültür yayılması için önemli bir potansiyeldir. Bunun yanı sıra esas olarak turizmin gelişmesi kaçınılmaz olarak yerel toplumun kültürünü çeşitli faktörlere bağlı olarak etkileyecektir. </a:t>
            </a:r>
            <a:endParaRPr lang="tr-TR" sz="2400" dirty="0"/>
          </a:p>
        </p:txBody>
      </p:sp>
    </p:spTree>
    <p:extLst>
      <p:ext uri="{BB962C8B-B14F-4D97-AF65-F5344CB8AC3E}">
        <p14:creationId xmlns:p14="http://schemas.microsoft.com/office/powerpoint/2010/main" val="350927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422700" y="2511393"/>
            <a:ext cx="10881025" cy="2581156"/>
          </a:xfrm>
          <a:prstGeom prst="rect">
            <a:avLst/>
          </a:prstGeom>
        </p:spPr>
        <p:txBody>
          <a:bodyPr wrap="square">
            <a:spAutoFit/>
          </a:bodyPr>
          <a:lstStyle/>
          <a:p>
            <a:pPr algn="ctr">
              <a:lnSpc>
                <a:spcPct val="106000"/>
              </a:lnSpc>
              <a:spcAft>
                <a:spcPts val="80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Turizm kültürel  açıdan yerel halkı iki yönde etkileyebilir: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1)Yerel kültür önem kazanır ve yerel halk kendi kültürleri konusunda bilinçlenir.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2)Yerel halk yabancıların sahip olduğu kültürleri öğrenirler ve bilgilerini geliştirirler.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700359" y="4894217"/>
            <a:ext cx="3267075" cy="1677352"/>
          </a:xfrm>
          <a:prstGeom prst="rect">
            <a:avLst/>
          </a:prstGeom>
        </p:spPr>
      </p:pic>
      <p:pic>
        <p:nvPicPr>
          <p:cNvPr id="5" name="Resim 4"/>
          <p:cNvPicPr>
            <a:picLocks noChangeAspect="1"/>
          </p:cNvPicPr>
          <p:nvPr/>
        </p:nvPicPr>
        <p:blipFill>
          <a:blip r:embed="rId3"/>
          <a:stretch>
            <a:fillRect/>
          </a:stretch>
        </p:blipFill>
        <p:spPr>
          <a:xfrm>
            <a:off x="9849395" y="339930"/>
            <a:ext cx="2170203" cy="2355396"/>
          </a:xfrm>
          <a:prstGeom prst="rect">
            <a:avLst/>
          </a:prstGeom>
        </p:spPr>
      </p:pic>
    </p:spTree>
    <p:extLst>
      <p:ext uri="{BB962C8B-B14F-4D97-AF65-F5344CB8AC3E}">
        <p14:creationId xmlns:p14="http://schemas.microsoft.com/office/powerpoint/2010/main" val="1019230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1236617" y="3232291"/>
            <a:ext cx="9387840" cy="2354299"/>
          </a:xfrm>
          <a:prstGeom prst="rect">
            <a:avLst/>
          </a:prstGeom>
        </p:spPr>
        <p:txBody>
          <a:bodyPr wrap="square">
            <a:spAutoFit/>
          </a:bodyPr>
          <a:lstStyle/>
          <a:p>
            <a:pPr algn="ctr">
              <a:lnSpc>
                <a:spcPct val="106000"/>
              </a:lnSpc>
              <a:spcAft>
                <a:spcPts val="80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Yerinden etme: Yerel halk turizmin gelişmesi nedeniyle kendi topraklarından çeşitli yollarla zorla çıkartılmıştır. Örneğin; Kenya da </a:t>
            </a:r>
            <a:r>
              <a:rPr lang="tr-TR" sz="2800" dirty="0" err="1">
                <a:latin typeface="Times New Roman" panose="02020603050405020304" pitchFamily="18" charset="0"/>
                <a:ea typeface="Calibri" panose="020F0502020204030204" pitchFamily="34" charset="0"/>
                <a:cs typeface="Times New Roman" panose="02020603050405020304" pitchFamily="18" charset="0"/>
              </a:rPr>
              <a:t>Masai</a:t>
            </a:r>
            <a:r>
              <a:rPr lang="tr-TR" sz="2800" dirty="0">
                <a:latin typeface="Times New Roman" panose="02020603050405020304" pitchFamily="18" charset="0"/>
                <a:ea typeface="Calibri" panose="020F0502020204030204" pitchFamily="34" charset="0"/>
                <a:cs typeface="Times New Roman" panose="02020603050405020304" pitchFamily="18" charset="0"/>
              </a:rPr>
              <a:t> bölgesi 1978 ile 1998 süreleri arasında 1.5milyon dekar araziyi turizm ve </a:t>
            </a:r>
            <a:r>
              <a:rPr lang="tr-TR" sz="2800" dirty="0" err="1">
                <a:latin typeface="Times New Roman" panose="02020603050405020304" pitchFamily="18" charset="0"/>
                <a:ea typeface="Calibri" panose="020F0502020204030204" pitchFamily="34" charset="0"/>
                <a:cs typeface="Times New Roman" panose="02020603050405020304" pitchFamily="18" charset="0"/>
              </a:rPr>
              <a:t>intensif</a:t>
            </a:r>
            <a:r>
              <a:rPr lang="tr-TR" sz="2800" dirty="0">
                <a:latin typeface="Times New Roman" panose="02020603050405020304" pitchFamily="18" charset="0"/>
                <a:ea typeface="Calibri" panose="020F0502020204030204" pitchFamily="34" charset="0"/>
                <a:cs typeface="Times New Roman" panose="02020603050405020304" pitchFamily="18" charset="0"/>
              </a:rPr>
              <a:t> çiftlikleri terk etmek zorunda kalmıştır.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8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1271452" y="3413930"/>
            <a:ext cx="8943702" cy="1266885"/>
          </a:xfrm>
          <a:prstGeom prst="rect">
            <a:avLst/>
          </a:prstGeom>
        </p:spPr>
        <p:txBody>
          <a:bodyPr wrap="square">
            <a:spAutoFit/>
          </a:bodyPr>
          <a:lstStyle/>
          <a:p>
            <a:pPr algn="ctr">
              <a:lnSpc>
                <a:spcPct val="106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Doğal çevreyi ve kaynakları kullanımdan mahrum etme: Turizm sektörünün kıyıları ve en güzel mevkileri yasal yollarla kullanım sözü altında yerel halkın bu kaynakları kullanması engellenmiştir.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61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1018903" y="2383815"/>
            <a:ext cx="9971314" cy="3665491"/>
          </a:xfrm>
          <a:prstGeom prst="rect">
            <a:avLst/>
          </a:prstGeom>
        </p:spPr>
        <p:txBody>
          <a:bodyPr wrap="square">
            <a:spAutoFit/>
          </a:bodyPr>
          <a:lstStyle/>
          <a:p>
            <a:pPr algn="ctr">
              <a:lnSpc>
                <a:spcPct val="106000"/>
              </a:lnSpc>
              <a:spcAft>
                <a:spcPts val="8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Yerel ekonomik yapıyı bezme: Turizmin geleneksel yapısına yeni ve güçlü bir yapı ekleyerek ciddi değişimlere uğratır. Bu değişim bazıları için olumlu olurken önemli sayıdaki insanlar için olumsuz sonuçlar doğurabilir. Turist ev sahibi toplum arasındaki etkileşimler bazen tepkilere neden olabilmektedir. Turizm de gelen yeni ekonomik ilişkilere değer yargılarında değişiklikler meydana gelebilir. Örneğin; ziyaretçilere yiyecek içecek tedariki sağlayan hizmet endüstrisinde çalışan yerel halkın elde ettiği kazanç daha yüksek olduğunda bu durum kendileri kadar şanslı olmayan kişilere karşı büyüklük kompleksi duymalarına yol açabilir. Ekonomik kazançtaki farklılıklar turizme bir tepki doğurabilmektedir. Bir </a:t>
            </a:r>
            <a:r>
              <a:rPr lang="tr-TR" sz="2000" dirty="0" err="1">
                <a:latin typeface="Times New Roman" panose="02020603050405020304" pitchFamily="18" charset="0"/>
                <a:ea typeface="Calibri" panose="020F0502020204030204" pitchFamily="34" charset="0"/>
                <a:cs typeface="Times New Roman" panose="02020603050405020304" pitchFamily="18" charset="0"/>
              </a:rPr>
              <a:t>bellboy</a:t>
            </a:r>
            <a:r>
              <a:rPr lang="tr-TR" sz="2000" dirty="0">
                <a:latin typeface="Times New Roman" panose="02020603050405020304" pitchFamily="18" charset="0"/>
                <a:ea typeface="Calibri" panose="020F0502020204030204" pitchFamily="34" charset="0"/>
                <a:cs typeface="Times New Roman" panose="02020603050405020304" pitchFamily="18" charset="0"/>
              </a:rPr>
              <a:t> bir turistin bavullarını taşıyarak bir dolar elde ederken bu </a:t>
            </a:r>
            <a:r>
              <a:rPr lang="tr-TR" sz="2000" dirty="0" err="1">
                <a:latin typeface="Times New Roman" panose="02020603050405020304" pitchFamily="18" charset="0"/>
                <a:ea typeface="Calibri" panose="020F0502020204030204" pitchFamily="34" charset="0"/>
                <a:cs typeface="Times New Roman" panose="02020603050405020304" pitchFamily="18" charset="0"/>
              </a:rPr>
              <a:t>bellboyun</a:t>
            </a:r>
            <a:r>
              <a:rPr lang="tr-TR" sz="2000" dirty="0">
                <a:latin typeface="Times New Roman" panose="02020603050405020304" pitchFamily="18" charset="0"/>
                <a:ea typeface="Calibri" panose="020F0502020204030204" pitchFamily="34" charset="0"/>
                <a:cs typeface="Times New Roman" panose="02020603050405020304" pitchFamily="18" charset="0"/>
              </a:rPr>
              <a:t> babası sadece bir dolar günlük ücret ile tarlada çiftçi olarak çalışabilmektedir. Bu çelişkiyi çoğu kez turizmin yerel ekonomiyi bozduğu şeklinde ifade edebilir.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24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605581" y="2179862"/>
            <a:ext cx="10293531" cy="4247317"/>
          </a:xfrm>
          <a:prstGeom prst="rect">
            <a:avLst/>
          </a:prstGeom>
        </p:spPr>
        <p:txBody>
          <a:bodyPr wrap="square">
            <a:spAutoFit/>
          </a:bodyPr>
          <a:lstStyle/>
          <a:p>
            <a:pPr algn="ctr"/>
            <a:r>
              <a:rPr lang="tr-TR" dirty="0">
                <a:latin typeface="Times New Roman" panose="02020603050405020304" pitchFamily="18" charset="0"/>
                <a:cs typeface="Times New Roman" panose="02020603050405020304" pitchFamily="18" charset="0"/>
              </a:rPr>
              <a:t>İş Koşulları: Turizm de işlerin çoğu mevsimlik, güvencesiz, uzun saatler çalışmayı ve uzun saatler çalışmayı ve düşük ücreti yapısını içerir. En gelişmiş ülkelerde bile bu durum farklılık göstermez. Örneğin; İngiliz seyahat acentesi birliğinin alan araştırmasına göre İngiliz turizm endüstrisinde çalışan işçiler ulusal ortalama gelirle %22 daha az gelir elde etmektedir</a:t>
            </a:r>
            <a:r>
              <a:rPr lang="tr-TR" dirty="0" smtClean="0">
                <a:latin typeface="Times New Roman" panose="02020603050405020304" pitchFamily="18" charset="0"/>
                <a:cs typeface="Times New Roman" panose="02020603050405020304" pitchFamily="18" charset="0"/>
              </a:rPr>
              <a:t>.</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Çocuk işçiler çocukları ve gençleri çok düşük ücretle çalıştıran önde gelen endüstrilerden biri de turizm endüstrisidir. Uluslararası çalışma örgütü(TLO)18 yaşın altında 13 ile 18 milyon çocuğun turizm endüstrisinde çalıştığını belirlemiştir</a:t>
            </a:r>
            <a:r>
              <a:rPr lang="tr-TR" dirty="0" smtClean="0">
                <a:latin typeface="Times New Roman" panose="02020603050405020304" pitchFamily="18" charset="0"/>
                <a:cs typeface="Times New Roman" panose="02020603050405020304" pitchFamily="18" charset="0"/>
              </a:rPr>
              <a:t>.</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Kadınların durumu: Dünya da turizm </a:t>
            </a:r>
            <a:r>
              <a:rPr lang="tr-TR" dirty="0" err="1">
                <a:latin typeface="Times New Roman" panose="02020603050405020304" pitchFamily="18" charset="0"/>
                <a:cs typeface="Times New Roman" panose="02020603050405020304" pitchFamily="18" charset="0"/>
              </a:rPr>
              <a:t>turizm</a:t>
            </a:r>
            <a:r>
              <a:rPr lang="tr-TR" dirty="0">
                <a:latin typeface="Times New Roman" panose="02020603050405020304" pitchFamily="18" charset="0"/>
                <a:cs typeface="Times New Roman" panose="02020603050405020304" pitchFamily="18" charset="0"/>
              </a:rPr>
              <a:t> endüstrisinde çalışanların %46’sı kadındır. Bu yüzden </a:t>
            </a:r>
            <a:r>
              <a:rPr lang="tr-TR" dirty="0" err="1">
                <a:latin typeface="Times New Roman" panose="02020603050405020304" pitchFamily="18" charset="0"/>
                <a:cs typeface="Times New Roman" panose="02020603050405020304" pitchFamily="18" charset="0"/>
              </a:rPr>
              <a:t>dünya’nın</a:t>
            </a:r>
            <a:r>
              <a:rPr lang="tr-TR" dirty="0">
                <a:latin typeface="Times New Roman" panose="02020603050405020304" pitchFamily="18" charset="0"/>
                <a:cs typeface="Times New Roman" panose="02020603050405020304" pitchFamily="18" charset="0"/>
              </a:rPr>
              <a:t> genel iş gücü dağılımı da kadının yüzdesinden yaklaşık %40 daha fazladır. Bunun nedeni tamamıyla kar attırmayla ilgilidir. Turizm de kadınlar aynı işi yapan erkeklerden %21 daha az para kazanır, daha çok hizmetlerde çalışır ve yönetim kadrolarında da çok az yer alırlar.</a:t>
            </a:r>
          </a:p>
          <a:p>
            <a:pPr algn="ctr"/>
            <a:r>
              <a:rPr lang="tr-TR" dirty="0">
                <a:latin typeface="Times New Roman" panose="02020603050405020304" pitchFamily="18" charset="0"/>
                <a:cs typeface="Times New Roman" panose="02020603050405020304" pitchFamily="18" charset="0"/>
              </a:rPr>
              <a:t>El işleri: O bölgedeki fakir kadınların turistlere satarak kazanç sağlattığı tek </a:t>
            </a:r>
            <a:r>
              <a:rPr lang="tr-TR" dirty="0" err="1">
                <a:latin typeface="Times New Roman" panose="02020603050405020304" pitchFamily="18" charset="0"/>
                <a:cs typeface="Times New Roman" panose="02020603050405020304" pitchFamily="18" charset="0"/>
              </a:rPr>
              <a:t>yoldur.O</a:t>
            </a:r>
            <a:r>
              <a:rPr lang="tr-TR" dirty="0">
                <a:latin typeface="Times New Roman" panose="02020603050405020304" pitchFamily="18" charset="0"/>
                <a:cs typeface="Times New Roman" panose="02020603050405020304" pitchFamily="18" charset="0"/>
              </a:rPr>
              <a:t> kadınların sermaye biriktirip iş kurmaları veya kalkınmaları beklenemez.</a:t>
            </a:r>
          </a:p>
        </p:txBody>
      </p:sp>
    </p:spTree>
    <p:extLst>
      <p:ext uri="{BB962C8B-B14F-4D97-AF65-F5344CB8AC3E}">
        <p14:creationId xmlns:p14="http://schemas.microsoft.com/office/powerpoint/2010/main" val="651752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1716928"/>
            <a:ext cx="5992090" cy="385939"/>
          </a:xfrm>
          <a:prstGeom prst="rect">
            <a:avLst/>
          </a:prstGeom>
        </p:spPr>
        <p:txBody>
          <a:bodyPr wrap="none">
            <a:spAutoFit/>
          </a:bodyPr>
          <a:lstStyle/>
          <a:p>
            <a:pPr algn="just">
              <a:lnSpc>
                <a:spcPct val="106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TURİZMİN OLUMSUZ SOSYO-KÜLTÜREL ETKİLERİ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901672" y="2468522"/>
            <a:ext cx="9635699" cy="3194721"/>
          </a:xfrm>
          <a:prstGeom prst="rect">
            <a:avLst/>
          </a:prstGeom>
        </p:spPr>
        <p:txBody>
          <a:bodyPr wrap="square">
            <a:spAutoFit/>
          </a:bodyPr>
          <a:lstStyle/>
          <a:p>
            <a:pPr algn="ctr">
              <a:lnSpc>
                <a:spcPct val="105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Sızıntı: Turizm endüstrisinde sızıntı kavramı turizmden elde edilen gelirin yerel bölge dışına aktarılmasını anlatır. Elbette sızıntı sözcüğünün ima ettiği anlamındaki azlık turizm endüstrisi dışa aktarılmasını açıkça anlatmamaktadır. Bunun en önemli nedeni bu kavramları çıkartanların Amerikalıların olmasıdır. Amerika ya akan turistlerden elde edilen gelirlerin elbette ancak küçük bir kısmı dışa sızacaktır, çünkü havayollarında turizm tesislerine kadar her şey Amerikan servisi elindedir. Bu sızıntı Türkiye gibi ülkelere geldiğinde daha da </a:t>
            </a:r>
            <a:r>
              <a:rPr lang="tr-TR" sz="2400" dirty="0" err="1">
                <a:latin typeface="Times New Roman" panose="02020603050405020304" pitchFamily="18" charset="0"/>
                <a:ea typeface="Calibri" panose="020F0502020204030204" pitchFamily="34" charset="0"/>
                <a:cs typeface="Times New Roman" panose="02020603050405020304" pitchFamily="18" charset="0"/>
              </a:rPr>
              <a:t>yoklaşır</a:t>
            </a:r>
            <a:r>
              <a:rPr lang="tr-TR" sz="2400" dirty="0">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857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863</Words>
  <Application>Microsoft Office PowerPoint</Application>
  <PresentationFormat>Geniş ekran</PresentationFormat>
  <Paragraphs>46</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Times New Roman</vt:lpstr>
      <vt:lpstr>Office Teması</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Fuat Atasoy</dc:creator>
  <cp:lastModifiedBy>Fuat Atasoy</cp:lastModifiedBy>
  <cp:revision>14</cp:revision>
  <dcterms:created xsi:type="dcterms:W3CDTF">2019-05-01T09:15:26Z</dcterms:created>
  <dcterms:modified xsi:type="dcterms:W3CDTF">2019-05-01T11:14:27Z</dcterms:modified>
</cp:coreProperties>
</file>