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9"/>
  </p:notesMasterIdLst>
  <p:handoutMasterIdLst>
    <p:handoutMasterId r:id="rId10"/>
  </p:handoutMasterIdLst>
  <p:sldIdLst>
    <p:sldId id="256" r:id="rId3"/>
    <p:sldId id="307" r:id="rId4"/>
    <p:sldId id="271" r:id="rId5"/>
    <p:sldId id="272" r:id="rId6"/>
    <p:sldId id="273" r:id="rId7"/>
    <p:sldId id="274" r:id="rId8"/>
  </p:sldIdLst>
  <p:sldSz cx="9144000" cy="5143500" type="screen16x9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454"/>
    <p:restoredTop sz="90496"/>
  </p:normalViewPr>
  <p:slideViewPr>
    <p:cSldViewPr>
      <p:cViewPr>
        <p:scale>
          <a:sx n="155" d="100"/>
          <a:sy n="155" d="100"/>
        </p:scale>
        <p:origin x="1496" y="10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1D1C7187-52DB-480B-B579-7031AA33D1D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AE4CB48E-7AB3-4342-951B-8AFA89D94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6217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D501AE4-6705-0645-84C1-3ED81A4EC9EC}" type="datetimeFigureOut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5300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0BE2213-DCF4-ED42-A32C-6880A148AB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517722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3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hape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241984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683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684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898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7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2708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22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3731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3732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8405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4755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4756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279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4EBCB-D3C6-9841-A6BA-C2AF2B071DBA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E9070-2B08-0343-892F-33B574FA7D1E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09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57FA-C664-6B4D-BF11-FBD1B70B7A1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3B814-FF0D-B145-BD95-F44AF0D7A577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43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28AC-0F26-2546-BEF3-796DD65C9AC0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EBB94-F1BE-4847-8D1B-0A0487D99D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752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81C25-283A-F74C-9B4C-DD326CBC6736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049A9-71A1-A84E-B6E3-41D8789033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345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44EF5-3BC8-E64B-9F88-B4A4553913A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EA9A08-FBAC-E943-9A8D-B0CAE2403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277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0315A-4988-B545-8B7F-65B8FB212A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DF2A8-6AD1-FD47-9625-019CAED13B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1043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715A-2480-7041-95D4-1DEA6F5A1B1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B1F68-B41C-B145-A521-AFB156C055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116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38810-3A75-6D4D-A653-3C9122AE7E6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727DC-8152-074E-B806-CFBE3D013C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45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A6DAF-C1A9-7947-A0FA-BD552F813A2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A5EEA-71F5-AF44-9AB5-E29FF6912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478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85B0-AB21-C246-B460-BACDA1F303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9462D-7540-1A4D-8B0F-98475187D1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0332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C3ABB-6000-0747-A216-9C976CA529A5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CD183-1B3B-394B-8E86-2924135C3F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572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05979"/>
            <a:ext cx="7571184" cy="85725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B6B3F5-BB09-6B4A-9510-F2559A915688}" type="datetime1">
              <a:rPr lang="en-US" smtClean="0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YEM KÜLTÜRÜNÜN İLKELERİ DERSİ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A4B8-98E7-A341-8DD4-7EE91DA868EF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0"/>
            <a:ext cx="504056" cy="45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65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9A909-6F33-2045-9B19-11C06BCF4F5E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0470-575A-964D-A7D8-0B2E355AC69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1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8F3D5-45FD-0148-A6D9-B4A0037F710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9BEB2-19A9-2B4A-ACF6-F745D9E4AAA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84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6298E-6FB0-9143-BF28-D8D9AF94B037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2BF9A-EFB2-C441-916B-5E815EE0EAB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9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8BDBB-7FE3-6F42-9072-1C8F3E60CB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50AE29-3FC5-BB48-BDB7-50229ADED8E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1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C2DE2-56C2-FC4A-859F-85601C0B573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F7CFE-F71E-ED40-B51B-95199E7D8D6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7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22837-31B7-C948-AF4E-C129EED9167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B1182-C12A-794B-A53F-8EEF6323220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6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11D48-ED16-B94A-91D0-CF189151AEF9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24B4-05D9-7F4F-98CE-15DF82BECCC0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30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theme" Target="../theme/theme2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56B6B3F5-BB09-6B4A-9510-F2559A9156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B07A4B8-98E7-A341-8DD4-7EE91DA868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7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/>
          </p:cNvSpPr>
          <p:nvPr>
            <p:ph type="title"/>
          </p:nvPr>
        </p:nvSpPr>
        <p:spPr bwMode="auto">
          <a:xfrm>
            <a:off x="685800" y="205979"/>
            <a:ext cx="8001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DF110D3-A983-CD49-ACA0-664EB2431A6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BA3578D7-5193-FA4A-AC0B-2A4936C6896D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2"/>
          <p:cNvSpPr>
            <a:spLocks noGrp="1"/>
          </p:cNvSpPr>
          <p:nvPr>
            <p:ph type="ctrTitle"/>
          </p:nvPr>
        </p:nvSpPr>
        <p:spPr>
          <a:xfrm>
            <a:off x="1654969" y="1597641"/>
            <a:ext cx="5834063" cy="1101684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YEM KÜLTÜRÜNÜN İLKELERİ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3" name="Picture 3"/>
          <p:cNvSpPr>
            <a:spLocks noGrp="1"/>
          </p:cNvSpPr>
          <p:nvPr>
            <p:ph type="subTitle" idx="1"/>
          </p:nvPr>
        </p:nvSpPr>
        <p:spPr>
          <a:xfrm>
            <a:off x="2171700" y="2914429"/>
            <a:ext cx="4800600" cy="1314671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defTabSz="685800" eaLnBrk="1" fontAlgn="auto" hangingPunct="1">
              <a:spcAft>
                <a:spcPts val="0"/>
              </a:spcAft>
              <a:defRPr/>
            </a:pPr>
            <a:r>
              <a:rPr lang="tr-TR" sz="2700" b="1" dirty="0" err="1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Prof.Dr</a:t>
            </a:r>
            <a:r>
              <a:rPr lang="tr-TR" sz="2700" b="1" dirty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 Cengiz Sancak</a:t>
            </a:r>
            <a:endParaRPr lang="en-US" sz="2700" b="1" dirty="0">
              <a:ln w="11430"/>
              <a:gradFill>
                <a:gsLst>
                  <a:gs pos="0">
                    <a:schemeClr val="accent6">
                      <a:tint val="70000"/>
                      <a:shade val="100000"/>
                      <a:satMod val="130000"/>
                    </a:schemeClr>
                  </a:gs>
                  <a:gs pos="2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50000">
                    <a:schemeClr val="accent6">
                      <a:tint val="100000"/>
                      <a:shade val="99000"/>
                      <a:satMod val="100000"/>
                    </a:schemeClr>
                  </a:gs>
                  <a:gs pos="7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100000">
                    <a:schemeClr val="accent6">
                      <a:tint val="70000"/>
                      <a:shade val="100000"/>
                      <a:satMod val="13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07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2034" y="1231582"/>
            <a:ext cx="6172200" cy="2204739"/>
          </a:xfrm>
        </p:spPr>
        <p:txBody>
          <a:bodyPr/>
          <a:lstStyle/>
          <a:p>
            <a:r>
              <a:rPr lang="en-US" dirty="0" err="1" smtClean="0"/>
              <a:t>Işığın</a:t>
            </a:r>
            <a:r>
              <a:rPr lang="en-US" dirty="0" smtClean="0"/>
              <a:t> </a:t>
            </a:r>
            <a:r>
              <a:rPr lang="en-US" dirty="0" err="1" smtClean="0"/>
              <a:t>bitkiler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  <p:sp>
        <p:nvSpPr>
          <p:cNvPr id="5" name="Shape 3"/>
          <p:cNvSpPr>
            <a:spLocks noGrp="1"/>
          </p:cNvSpPr>
          <p:nvPr>
            <p:ph type="ftr" sz="quarter" idx="11"/>
          </p:nvPr>
        </p:nvSpPr>
        <p:spPr bwMode="auto">
          <a:xfrm>
            <a:off x="3143250" y="4768454"/>
            <a:ext cx="28956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161799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8394" y="205979"/>
            <a:ext cx="6169706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indent="0" algn="l" defTabSz="685800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Işık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70000"/>
                      <a:shade val="100000"/>
                      <a:satMod val="130000"/>
                    </a:schemeClr>
                  </a:gs>
                  <a:gs pos="2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50000">
                    <a:schemeClr val="accent6">
                      <a:tint val="100000"/>
                      <a:shade val="99000"/>
                      <a:satMod val="100000"/>
                    </a:schemeClr>
                  </a:gs>
                  <a:gs pos="7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100000">
                    <a:schemeClr val="accent6">
                      <a:tint val="70000"/>
                      <a:shade val="100000"/>
                      <a:satMod val="13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8435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685800" eaLnBrk="1" hangingPunct="1">
              <a:buNone/>
            </a:pPr>
            <a:r>
              <a:rPr lang="tr-TR" altLang="en-US">
                <a:latin typeface="Garamond" charset="0"/>
              </a:rPr>
              <a:t>Işığın fotosentez üzerindeki dolaylı etkileri</a:t>
            </a:r>
            <a:endParaRPr lang="en-US" altLang="en-US"/>
          </a:p>
          <a:p>
            <a:pPr defTabSz="685800" eaLnBrk="1" hangingPunct="1">
              <a:buFont typeface="Calibri" charset="0"/>
              <a:buAutoNum type="arabicPeriod"/>
            </a:pPr>
            <a:r>
              <a:rPr lang="tr-TR" altLang="en-US">
                <a:latin typeface="Garamond" charset="0"/>
              </a:rPr>
              <a:t>Gözenekleri açarak yaprak hücrelerine CO</a:t>
            </a:r>
            <a:r>
              <a:rPr lang="tr-TR" altLang="en-US" baseline="-25000">
                <a:latin typeface="Garamond" charset="0"/>
              </a:rPr>
              <a:t>2</a:t>
            </a:r>
            <a:r>
              <a:rPr lang="tr-TR" altLang="en-US">
                <a:latin typeface="Garamond" charset="0"/>
              </a:rPr>
              <a:t> girişini hızlandırır. </a:t>
            </a:r>
          </a:p>
          <a:p>
            <a:pPr defTabSz="685800" eaLnBrk="1" hangingPunct="1">
              <a:buFont typeface="Calibri" charset="0"/>
              <a:buAutoNum type="arabicPeriod"/>
            </a:pPr>
            <a:r>
              <a:rPr lang="tr-TR" altLang="en-US">
                <a:latin typeface="Garamond" charset="0"/>
              </a:rPr>
              <a:t>Transprasyonu artırarak metabolik olayları hızlandırır.</a:t>
            </a:r>
          </a:p>
          <a:p>
            <a:pPr defTabSz="685800" eaLnBrk="1" hangingPunct="1">
              <a:buFont typeface="Calibri" charset="0"/>
              <a:buAutoNum type="arabicPeriod"/>
            </a:pPr>
            <a:r>
              <a:rPr lang="tr-TR" altLang="en-US">
                <a:latin typeface="Garamond" charset="0"/>
              </a:rPr>
              <a:t>Isı enerjisine dönüşerek fotosentezi etkiler.</a:t>
            </a:r>
            <a:endParaRPr lang="en-US" altLang="en-US">
              <a:latin typeface="Garamond" charset="0"/>
            </a:endParaRPr>
          </a:p>
        </p:txBody>
      </p:sp>
      <p:sp>
        <p:nvSpPr>
          <p:cNvPr id="1843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8394" y="205979"/>
            <a:ext cx="6169706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indent="0" algn="l" defTabSz="685800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Işık yoğunluğu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70000"/>
                      <a:shade val="100000"/>
                      <a:satMod val="130000"/>
                    </a:schemeClr>
                  </a:gs>
                  <a:gs pos="2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50000">
                    <a:schemeClr val="accent6">
                      <a:tint val="100000"/>
                      <a:shade val="99000"/>
                      <a:satMod val="100000"/>
                    </a:schemeClr>
                  </a:gs>
                  <a:gs pos="7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100000">
                    <a:schemeClr val="accent6">
                      <a:tint val="70000"/>
                      <a:shade val="100000"/>
                      <a:satMod val="13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9459" name="Shape 2"/>
          <p:cNvSpPr>
            <a:spLocks noGrp="1"/>
          </p:cNvSpPr>
          <p:nvPr>
            <p:ph idx="1"/>
          </p:nvPr>
        </p:nvSpPr>
        <p:spPr>
          <a:xfrm>
            <a:off x="1485900" y="1200150"/>
            <a:ext cx="6172200" cy="1693069"/>
          </a:xfrm>
        </p:spPr>
        <p:txBody>
          <a:bodyPr/>
          <a:lstStyle/>
          <a:p>
            <a:pPr marL="0" indent="0" defTabSz="685800" eaLnBrk="1" hangingPunct="1">
              <a:buNone/>
            </a:pPr>
            <a:r>
              <a:rPr lang="tr-TR" altLang="en-US" sz="1800">
                <a:latin typeface="Garamond" charset="0"/>
              </a:rPr>
              <a:t>Belirli bir sürede birim alana ulaşan ışık miktarına ışık yoğunluğu denir.</a:t>
            </a:r>
            <a:endParaRPr lang="en-US" altLang="en-US"/>
          </a:p>
          <a:p>
            <a:pPr marL="0" indent="0" defTabSz="685800" eaLnBrk="1" hangingPunct="1">
              <a:buNone/>
            </a:pPr>
            <a:r>
              <a:rPr lang="tr-TR" altLang="en-US" sz="1800">
                <a:latin typeface="Garamond" charset="0"/>
              </a:rPr>
              <a:t>Düşük ışık yoğunluğunda;</a:t>
            </a:r>
          </a:p>
          <a:p>
            <a:pPr marL="0" indent="0" defTabSz="685800" eaLnBrk="1" hangingPunct="1">
              <a:buNone/>
            </a:pPr>
            <a:r>
              <a:rPr lang="tr-TR" altLang="en-US" sz="1800">
                <a:latin typeface="Garamond" charset="0"/>
              </a:rPr>
              <a:t>Üçgül verimi &gt; Yonca verimi&gt; Gazalboynuzu ver.</a:t>
            </a:r>
          </a:p>
          <a:p>
            <a:pPr marL="0" indent="0" defTabSz="685800" eaLnBrk="1" hangingPunct="1">
              <a:buNone/>
            </a:pPr>
            <a:r>
              <a:rPr lang="tr-TR" altLang="en-US" sz="1800">
                <a:latin typeface="Garamond" charset="0"/>
              </a:rPr>
              <a:t>D.ayrığı&gt;kelp kuyruğu ve kılçıksız brom.</a:t>
            </a:r>
            <a:endParaRPr lang="en-US" altLang="en-US" sz="1800">
              <a:latin typeface="Garamond" charset="0"/>
            </a:endParaRPr>
          </a:p>
        </p:txBody>
      </p:sp>
      <p:sp>
        <p:nvSpPr>
          <p:cNvPr id="19460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  <p:graphicFrame>
        <p:nvGraphicFramePr>
          <p:cNvPr id="3" name="Table 4"/>
          <p:cNvGraphicFramePr>
            <a:graphicFrameLocks noGrp="1"/>
          </p:cNvGraphicFramePr>
          <p:nvPr/>
        </p:nvGraphicFramePr>
        <p:xfrm>
          <a:off x="1839516" y="3053954"/>
          <a:ext cx="4572000" cy="84582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</a:tblGrid>
              <a:tr h="2743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Bitki türleri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Doyum noktası (lüx)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2743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Serin mevsim yembitkileri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20-30 bin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743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Tropik buğdaygil yembitkileri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60 bin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8394" y="205979"/>
            <a:ext cx="6169706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indent="0" algn="l" defTabSz="685800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Işıklanma süresi (</a:t>
            </a:r>
            <a:r>
              <a:rPr lang="tr-TR" b="1" dirty="0" err="1" smtClean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Fotoperiyod</a:t>
            </a:r>
            <a: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)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70000"/>
                      <a:shade val="100000"/>
                      <a:satMod val="130000"/>
                    </a:schemeClr>
                  </a:gs>
                  <a:gs pos="2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50000">
                    <a:schemeClr val="accent6">
                      <a:tint val="100000"/>
                      <a:shade val="99000"/>
                      <a:satMod val="100000"/>
                    </a:schemeClr>
                  </a:gs>
                  <a:gs pos="7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100000">
                    <a:schemeClr val="accent6">
                      <a:tint val="70000"/>
                      <a:shade val="100000"/>
                      <a:satMod val="13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0483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685800" eaLnBrk="1" hangingPunct="1">
              <a:lnSpc>
                <a:spcPct val="90000"/>
              </a:lnSpc>
              <a:buNone/>
            </a:pPr>
            <a:r>
              <a:rPr lang="tr-TR" altLang="en-US">
                <a:latin typeface="Garamond" charset="0"/>
              </a:rPr>
              <a:t>Yembitkileri gün uzunluğuna gösterdikleri tepkiye göre 6 kısma ayrılırlar.</a:t>
            </a:r>
            <a:endParaRPr lang="en-US" altLang="en-US"/>
          </a:p>
          <a:p>
            <a:pPr marL="0" indent="0" defTabSz="685800" eaLnBrk="1" hangingPunct="1">
              <a:lnSpc>
                <a:spcPct val="90000"/>
              </a:lnSpc>
              <a:buFont typeface="Calibri" charset="0"/>
              <a:buAutoNum type="arabicPeriod"/>
            </a:pPr>
            <a:r>
              <a:rPr lang="tr-TR" altLang="en-US">
                <a:latin typeface="Garamond" charset="0"/>
              </a:rPr>
              <a:t>Kısa gün bitkileri</a:t>
            </a:r>
          </a:p>
          <a:p>
            <a:pPr marL="0" indent="0" defTabSz="685800" eaLnBrk="1" hangingPunct="1">
              <a:lnSpc>
                <a:spcPct val="90000"/>
              </a:lnSpc>
              <a:buFont typeface="Calibri" charset="0"/>
              <a:buAutoNum type="arabicPeriod"/>
            </a:pPr>
            <a:r>
              <a:rPr lang="tr-TR" altLang="en-US">
                <a:latin typeface="Garamond" charset="0"/>
              </a:rPr>
              <a:t>Mutlak kısa gün bitkileri</a:t>
            </a:r>
          </a:p>
          <a:p>
            <a:pPr marL="0" indent="0" defTabSz="685800" eaLnBrk="1" hangingPunct="1">
              <a:lnSpc>
                <a:spcPct val="90000"/>
              </a:lnSpc>
              <a:buFont typeface="Calibri" charset="0"/>
              <a:buAutoNum type="arabicPeriod"/>
            </a:pPr>
            <a:r>
              <a:rPr lang="tr-TR" altLang="en-US">
                <a:latin typeface="Garamond" charset="0"/>
              </a:rPr>
              <a:t>Uzun gün bitkileri</a:t>
            </a:r>
          </a:p>
          <a:p>
            <a:pPr marL="0" indent="0" defTabSz="685800" eaLnBrk="1" hangingPunct="1">
              <a:lnSpc>
                <a:spcPct val="90000"/>
              </a:lnSpc>
              <a:buFont typeface="Calibri" charset="0"/>
              <a:buAutoNum type="arabicPeriod"/>
            </a:pPr>
            <a:r>
              <a:rPr lang="tr-TR" altLang="en-US">
                <a:latin typeface="Garamond" charset="0"/>
              </a:rPr>
              <a:t>Mutlak uzun gün bitkileri</a:t>
            </a:r>
          </a:p>
          <a:p>
            <a:pPr marL="0" indent="0" defTabSz="685800" eaLnBrk="1" hangingPunct="1">
              <a:lnSpc>
                <a:spcPct val="90000"/>
              </a:lnSpc>
              <a:buFont typeface="Calibri" charset="0"/>
              <a:buAutoNum type="arabicPeriod"/>
            </a:pPr>
            <a:r>
              <a:rPr lang="tr-TR" altLang="en-US">
                <a:latin typeface="Garamond" charset="0"/>
              </a:rPr>
              <a:t>Nötr gün bitkileri</a:t>
            </a:r>
          </a:p>
          <a:p>
            <a:pPr marL="0" indent="0" defTabSz="685800" eaLnBrk="1" hangingPunct="1">
              <a:lnSpc>
                <a:spcPct val="90000"/>
              </a:lnSpc>
              <a:buFont typeface="Calibri" charset="0"/>
              <a:buAutoNum type="arabicPeriod"/>
            </a:pPr>
            <a:r>
              <a:rPr lang="tr-TR" altLang="en-US">
                <a:latin typeface="Garamond" charset="0"/>
              </a:rPr>
              <a:t>Mutlak nötr gün bitkileri</a:t>
            </a:r>
          </a:p>
        </p:txBody>
      </p:sp>
      <p:sp>
        <p:nvSpPr>
          <p:cNvPr id="20484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467545" y="696516"/>
            <a:ext cx="8496943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b="1">
                <a:latin typeface="Calibri" charset="0"/>
              </a:rPr>
              <a:t>Kısa gün bitkileri: </a:t>
            </a:r>
            <a:r>
              <a:rPr lang="tr-TR" altLang="en-US">
                <a:latin typeface="Calibri" charset="0"/>
              </a:rPr>
              <a:t>kısa gün koşullarında çiçek açarlar.</a:t>
            </a:r>
          </a:p>
          <a:p>
            <a:pPr eaLnBrk="1" hangingPunct="1"/>
            <a:r>
              <a:rPr lang="tr-TR" altLang="en-US" b="1" dirty="0">
                <a:latin typeface="Calibri" charset="0"/>
              </a:rPr>
              <a:t>Uzun gün bitkileri: </a:t>
            </a:r>
            <a:r>
              <a:rPr lang="tr-TR" altLang="en-US" dirty="0">
                <a:latin typeface="Calibri" charset="0"/>
              </a:rPr>
              <a:t>uzun gün koşullarında çiçek açarlar.</a:t>
            </a:r>
          </a:p>
          <a:p>
            <a:pPr eaLnBrk="1" hangingPunct="1"/>
            <a:r>
              <a:rPr lang="tr-TR" altLang="en-US" b="1" dirty="0">
                <a:latin typeface="Calibri" charset="0"/>
              </a:rPr>
              <a:t>Mutlak kısa gün bitkileri: </a:t>
            </a:r>
            <a:r>
              <a:rPr lang="tr-TR" altLang="en-US" dirty="0">
                <a:latin typeface="Calibri" charset="0"/>
              </a:rPr>
              <a:t>Gün uzunluğunun belirli gün uzunluğunu geçmemesi gerekir.</a:t>
            </a:r>
          </a:p>
          <a:p>
            <a:pPr eaLnBrk="1" hangingPunct="1"/>
            <a:r>
              <a:rPr lang="tr-TR" altLang="en-US" b="1" dirty="0">
                <a:latin typeface="Calibri" charset="0"/>
              </a:rPr>
              <a:t>Mutlak uzun gün bitkileri: </a:t>
            </a:r>
            <a:r>
              <a:rPr lang="tr-TR" altLang="en-US" dirty="0">
                <a:latin typeface="Calibri" charset="0"/>
              </a:rPr>
              <a:t>Belirli bir süre gün uzunluğunun mutlaka tamamlanması gerekir.</a:t>
            </a:r>
          </a:p>
          <a:p>
            <a:pPr eaLnBrk="1" hangingPunct="1"/>
            <a:r>
              <a:rPr lang="tr-TR" altLang="en-US" b="1" dirty="0">
                <a:latin typeface="Calibri" charset="0"/>
              </a:rPr>
              <a:t>Nötr gün bitkileri: </a:t>
            </a:r>
            <a:r>
              <a:rPr lang="tr-TR" altLang="en-US" dirty="0">
                <a:latin typeface="Calibri" charset="0"/>
              </a:rPr>
              <a:t>Uzun veya kısa gün uzunluğunda da çiçek açabilirler. </a:t>
            </a:r>
          </a:p>
        </p:txBody>
      </p:sp>
      <p:sp>
        <p:nvSpPr>
          <p:cNvPr id="21508" name="TextBox 3"/>
          <p:cNvSpPr txBox="1">
            <a:spLocks noChangeArrowheads="1"/>
          </p:cNvSpPr>
          <p:nvPr/>
        </p:nvSpPr>
        <p:spPr bwMode="auto">
          <a:xfrm>
            <a:off x="467545" y="2362350"/>
            <a:ext cx="820891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dirty="0">
                <a:latin typeface="Calibri" charset="0"/>
              </a:rPr>
              <a:t>Gün uzunluğu, yem bitkilerinin </a:t>
            </a:r>
            <a:r>
              <a:rPr lang="tr-TR" altLang="en-US" dirty="0" err="1">
                <a:latin typeface="Calibri" charset="0"/>
              </a:rPr>
              <a:t>vejetatif</a:t>
            </a:r>
            <a:r>
              <a:rPr lang="tr-TR" altLang="en-US" dirty="0">
                <a:latin typeface="Calibri" charset="0"/>
              </a:rPr>
              <a:t> büyüme şeklinde de etkili olur. Örneğin; Uzun gün koşullarında yaprak ve gövdeler dik, kısa günde ise büyüme yatık ve çiçeklenme fazla olur.</a:t>
            </a:r>
          </a:p>
          <a:p>
            <a:pPr eaLnBrk="1" hangingPunct="1"/>
            <a:r>
              <a:rPr lang="tr-TR" altLang="en-US" b="1" dirty="0">
                <a:latin typeface="Calibri" charset="0"/>
              </a:rPr>
              <a:t>Manga (1974), </a:t>
            </a:r>
            <a:r>
              <a:rPr lang="tr-TR" altLang="en-US" dirty="0">
                <a:latin typeface="Calibri" charset="0"/>
              </a:rPr>
              <a:t>korungada 3 değişik sıcaklıkta 21 ve 18 saatlik gün uzunluğu uygulamış;</a:t>
            </a:r>
          </a:p>
        </p:txBody>
      </p:sp>
      <p:graphicFrame>
        <p:nvGraphicFramePr>
          <p:cNvPr id="2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307065"/>
              </p:ext>
            </p:extLst>
          </p:nvPr>
        </p:nvGraphicFramePr>
        <p:xfrm>
          <a:off x="611560" y="3564494"/>
          <a:ext cx="7560840" cy="1203960"/>
        </p:xfrm>
        <a:graphic>
          <a:graphicData uri="http://schemas.openxmlformats.org/drawingml/2006/table">
            <a:tbl>
              <a:tblPr/>
              <a:tblGrid>
                <a:gridCol w="3780420"/>
                <a:gridCol w="3780420"/>
              </a:tblGrid>
              <a:tr h="2743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12 saat uzunluğu süresi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18 saat uzunluğu süresi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89154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0,174 g gövde/gün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0,427 g kök/gün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4,6 adet yaprak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 cm</a:t>
                      </a:r>
                      <a:r>
                        <a:rPr kumimoji="0" lang="tr-TR" altLang="en-US" sz="14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</a:t>
                      </a: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yaprak alanı artışı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0,427 g gövde/gün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0,467 g kök/gün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7,2 adet yaprak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40,3 cm</a:t>
                      </a:r>
                      <a:r>
                        <a:rPr kumimoji="0" lang="tr-TR" altLang="en-US" sz="1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</a:t>
                      </a: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yaprak alanı artışı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300</Words>
  <Application>Microsoft Macintosh PowerPoint</Application>
  <PresentationFormat>On-screen Show (16:9)</PresentationFormat>
  <Paragraphs>55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Garamond</vt:lpstr>
      <vt:lpstr>Arial</vt:lpstr>
      <vt:lpstr>Office Theme</vt:lpstr>
      <vt:lpstr>Custom Design</vt:lpstr>
      <vt:lpstr>YEM KÜLTÜRÜNÜN İLKELERİ</vt:lpstr>
      <vt:lpstr>Işığın bitkiler için önemi</vt:lpstr>
      <vt:lpstr>Işık</vt:lpstr>
      <vt:lpstr>Işık yoğunluğu</vt:lpstr>
      <vt:lpstr>Işıklanma süresi (Fotoperiyod)</vt:lpstr>
      <vt:lpstr>PowerPoint Presentation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KÜLTÜRÜNÜN İLKELERİ</dc:title>
  <dc:creator>Microsoft Office User</dc:creator>
  <cp:lastModifiedBy>Cengiz Sancak</cp:lastModifiedBy>
  <cp:revision>30</cp:revision>
  <dcterms:created xsi:type="dcterms:W3CDTF">2015-10-19T14:04:59Z</dcterms:created>
  <dcterms:modified xsi:type="dcterms:W3CDTF">2017-11-24T13:13:02Z</dcterms:modified>
</cp:coreProperties>
</file>