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9"/>
  </p:notesMasterIdLst>
  <p:handoutMasterIdLst>
    <p:handoutMasterId r:id="rId10"/>
  </p:handoutMasterIdLst>
  <p:sldIdLst>
    <p:sldId id="256" r:id="rId3"/>
    <p:sldId id="307" r:id="rId4"/>
    <p:sldId id="271" r:id="rId5"/>
    <p:sldId id="272" r:id="rId6"/>
    <p:sldId id="273" r:id="rId7"/>
    <p:sldId id="274" r:id="rId8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684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9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7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2708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2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3731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3732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40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5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4756" name="Shape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  <a:endParaRPr lang="tr-TR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279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034" y="1231582"/>
            <a:ext cx="6172200" cy="2204739"/>
          </a:xfrm>
        </p:spPr>
        <p:txBody>
          <a:bodyPr/>
          <a:lstStyle/>
          <a:p>
            <a:r>
              <a:rPr lang="en-US" dirty="0" err="1" smtClean="0"/>
              <a:t>Işığın</a:t>
            </a:r>
            <a:r>
              <a:rPr lang="en-US" dirty="0" smtClean="0"/>
              <a:t> </a:t>
            </a:r>
            <a:r>
              <a:rPr lang="en-US" dirty="0" err="1" smtClean="0"/>
              <a:t>bitkiler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önemi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  <p:sp>
        <p:nvSpPr>
          <p:cNvPr id="5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17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8394" y="205979"/>
            <a:ext cx="6169706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Işık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435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defTabSz="685800" eaLnBrk="1" hangingPunct="1">
              <a:buNone/>
            </a:pPr>
            <a:r>
              <a:rPr lang="tr-TR" altLang="en-US">
                <a:latin typeface="Garamond" charset="0"/>
              </a:rPr>
              <a:t>Işığın fotosentez üzerindeki dolaylı etkileri</a:t>
            </a:r>
            <a:endParaRPr lang="en-US" altLang="en-US"/>
          </a:p>
          <a:p>
            <a:pPr defTabSz="685800" eaLnBrk="1" hangingPunct="1"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Gözenekleri açarak yaprak hücrelerine CO</a:t>
            </a:r>
            <a:r>
              <a:rPr lang="tr-TR" altLang="en-US" baseline="-25000">
                <a:latin typeface="Garamond" charset="0"/>
              </a:rPr>
              <a:t>2</a:t>
            </a:r>
            <a:r>
              <a:rPr lang="tr-TR" altLang="en-US">
                <a:latin typeface="Garamond" charset="0"/>
              </a:rPr>
              <a:t> girişini hızlandırır. </a:t>
            </a:r>
          </a:p>
          <a:p>
            <a:pPr defTabSz="685800" eaLnBrk="1" hangingPunct="1"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Transprasyonu artırarak metabolik olayları hızlandırır.</a:t>
            </a:r>
          </a:p>
          <a:p>
            <a:pPr defTabSz="685800" eaLnBrk="1" hangingPunct="1"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Isı enerjisine dönüşerek fotosentezi etkiler.</a:t>
            </a:r>
            <a:endParaRPr lang="en-US" altLang="en-US">
              <a:latin typeface="Garamond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8394" y="205979"/>
            <a:ext cx="6169706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Işık yoğunluğu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459" name="Shape 2"/>
          <p:cNvSpPr>
            <a:spLocks noGrp="1"/>
          </p:cNvSpPr>
          <p:nvPr>
            <p:ph idx="1"/>
          </p:nvPr>
        </p:nvSpPr>
        <p:spPr>
          <a:xfrm>
            <a:off x="1485900" y="1200150"/>
            <a:ext cx="6172200" cy="1693069"/>
          </a:xfrm>
        </p:spPr>
        <p:txBody>
          <a:bodyPr/>
          <a:lstStyle/>
          <a:p>
            <a:pPr marL="0" indent="0" defTabSz="685800" eaLnBrk="1" hangingPunct="1">
              <a:buNone/>
            </a:pPr>
            <a:r>
              <a:rPr lang="tr-TR" altLang="en-US" sz="1800">
                <a:latin typeface="Garamond" charset="0"/>
              </a:rPr>
              <a:t>Belirli bir sürede birim alana ulaşan ışık miktarına ışık yoğunluğu denir.</a:t>
            </a:r>
            <a:endParaRPr lang="en-US" altLang="en-US"/>
          </a:p>
          <a:p>
            <a:pPr marL="0" indent="0" defTabSz="685800" eaLnBrk="1" hangingPunct="1">
              <a:buNone/>
            </a:pPr>
            <a:r>
              <a:rPr lang="tr-TR" altLang="en-US" sz="1800">
                <a:latin typeface="Garamond" charset="0"/>
              </a:rPr>
              <a:t>Düşük ışık yoğunluğunda;</a:t>
            </a:r>
          </a:p>
          <a:p>
            <a:pPr marL="0" indent="0" defTabSz="685800" eaLnBrk="1" hangingPunct="1">
              <a:buNone/>
            </a:pPr>
            <a:r>
              <a:rPr lang="tr-TR" altLang="en-US" sz="1800">
                <a:latin typeface="Garamond" charset="0"/>
              </a:rPr>
              <a:t>Üçgül verimi &gt; Yonca verimi&gt; Gazalboynuzu ver.</a:t>
            </a:r>
          </a:p>
          <a:p>
            <a:pPr marL="0" indent="0" defTabSz="685800" eaLnBrk="1" hangingPunct="1">
              <a:buNone/>
            </a:pPr>
            <a:r>
              <a:rPr lang="tr-TR" altLang="en-US" sz="1800">
                <a:latin typeface="Garamond" charset="0"/>
              </a:rPr>
              <a:t>D.ayrığı&gt;kelp kuyruğu ve kılçıksız brom.</a:t>
            </a:r>
            <a:endParaRPr lang="en-US" altLang="en-US" sz="1800">
              <a:latin typeface="Garamond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  <p:graphicFrame>
        <p:nvGraphicFramePr>
          <p:cNvPr id="3" name="Table 4"/>
          <p:cNvGraphicFramePr>
            <a:graphicFrameLocks noGrp="1"/>
          </p:cNvGraphicFramePr>
          <p:nvPr/>
        </p:nvGraphicFramePr>
        <p:xfrm>
          <a:off x="1839516" y="3053954"/>
          <a:ext cx="4572000" cy="84582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</a:tblGrid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Bitki türleri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Doyum noktası (lüx)</a:t>
                      </a:r>
                      <a:endParaRPr kumimoji="0" lang="en-US" altLang="en-US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Serin mevsim yembitkileri 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20-30 bin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Tropik buğdaygil yembitkileri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60 bin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1"/>
          <p:cNvSpPr>
            <a:spLocks noGrp="1"/>
          </p:cNvSpPr>
          <p:nvPr>
            <p:ph type="title"/>
          </p:nvPr>
        </p:nvSpPr>
        <p:spPr>
          <a:xfrm>
            <a:off x="1488394" y="205979"/>
            <a:ext cx="6169706" cy="857915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indent="0" algn="l" defTabSz="685800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Işıklanma süresi (</a:t>
            </a:r>
            <a:r>
              <a:rPr lang="tr-TR" b="1" dirty="0" err="1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Fotoperiyod</a:t>
            </a:r>
            <a:r>
              <a:rPr lang="tr-TR" b="1" dirty="0" smtClean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483" name="Shap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685800" eaLnBrk="1" hangingPunct="1">
              <a:lnSpc>
                <a:spcPct val="90000"/>
              </a:lnSpc>
              <a:buNone/>
            </a:pPr>
            <a:r>
              <a:rPr lang="tr-TR" altLang="en-US">
                <a:latin typeface="Garamond" charset="0"/>
              </a:rPr>
              <a:t>Yembitkileri gün uzunluğuna gösterdikleri tepkiye göre 6 kısma ayrılırlar.</a:t>
            </a:r>
            <a:endParaRPr lang="en-US" altLang="en-US"/>
          </a:p>
          <a:p>
            <a:pPr marL="0" indent="0" defTabSz="685800" eaLnBrk="1" hangingPunct="1">
              <a:lnSpc>
                <a:spcPct val="90000"/>
              </a:lnSpc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Kısa gün bitkileri</a:t>
            </a:r>
          </a:p>
          <a:p>
            <a:pPr marL="0" indent="0" defTabSz="685800" eaLnBrk="1" hangingPunct="1">
              <a:lnSpc>
                <a:spcPct val="90000"/>
              </a:lnSpc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Mutlak kısa gün bitkileri</a:t>
            </a:r>
          </a:p>
          <a:p>
            <a:pPr marL="0" indent="0" defTabSz="685800" eaLnBrk="1" hangingPunct="1">
              <a:lnSpc>
                <a:spcPct val="90000"/>
              </a:lnSpc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Uzun gün bitkileri</a:t>
            </a:r>
          </a:p>
          <a:p>
            <a:pPr marL="0" indent="0" defTabSz="685800" eaLnBrk="1" hangingPunct="1">
              <a:lnSpc>
                <a:spcPct val="90000"/>
              </a:lnSpc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Mutlak uzun gün bitkileri</a:t>
            </a:r>
          </a:p>
          <a:p>
            <a:pPr marL="0" indent="0" defTabSz="685800" eaLnBrk="1" hangingPunct="1">
              <a:lnSpc>
                <a:spcPct val="90000"/>
              </a:lnSpc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Nötr gün bitkileri</a:t>
            </a:r>
          </a:p>
          <a:p>
            <a:pPr marL="0" indent="0" defTabSz="685800" eaLnBrk="1" hangingPunct="1">
              <a:lnSpc>
                <a:spcPct val="90000"/>
              </a:lnSpc>
              <a:buFont typeface="Calibri" charset="0"/>
              <a:buAutoNum type="arabicPeriod"/>
            </a:pPr>
            <a:r>
              <a:rPr lang="tr-TR" altLang="en-US">
                <a:latin typeface="Garamond" charset="0"/>
              </a:rPr>
              <a:t>Mutlak nötr gün bitkileri</a:t>
            </a:r>
          </a:p>
        </p:txBody>
      </p:sp>
      <p:sp>
        <p:nvSpPr>
          <p:cNvPr id="20484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898989"/>
                </a:solidFill>
                <a:latin typeface="Calibri" charset="0"/>
              </a:rPr>
              <a:t>YEM KÜLTÜRÜNÜN İLKELERİ</a:t>
            </a:r>
            <a:endParaRPr lang="tr-TR" altLang="en-US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67545" y="696516"/>
            <a:ext cx="849694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 b="1">
                <a:latin typeface="Calibri" charset="0"/>
              </a:rPr>
              <a:t>Kısa gün bitkileri: </a:t>
            </a:r>
            <a:r>
              <a:rPr lang="tr-TR" altLang="en-US">
                <a:latin typeface="Calibri" charset="0"/>
              </a:rPr>
              <a:t>kısa gün koşullarında çiçek açarlar.</a:t>
            </a:r>
          </a:p>
          <a:p>
            <a:pPr eaLnBrk="1" hangingPunct="1"/>
            <a:r>
              <a:rPr lang="tr-TR" altLang="en-US" b="1" dirty="0">
                <a:latin typeface="Calibri" charset="0"/>
              </a:rPr>
              <a:t>Uzun gün bitkileri: </a:t>
            </a:r>
            <a:r>
              <a:rPr lang="tr-TR" altLang="en-US" dirty="0">
                <a:latin typeface="Calibri" charset="0"/>
              </a:rPr>
              <a:t>uzun gün koşullarında çiçek açarlar.</a:t>
            </a:r>
          </a:p>
          <a:p>
            <a:pPr eaLnBrk="1" hangingPunct="1"/>
            <a:r>
              <a:rPr lang="tr-TR" altLang="en-US" b="1" dirty="0">
                <a:latin typeface="Calibri" charset="0"/>
              </a:rPr>
              <a:t>Mutlak kısa gün bitkileri: </a:t>
            </a:r>
            <a:r>
              <a:rPr lang="tr-TR" altLang="en-US" dirty="0">
                <a:latin typeface="Calibri" charset="0"/>
              </a:rPr>
              <a:t>Gün uzunluğunun belirli gün uzunluğunu geçmemesi gerekir.</a:t>
            </a:r>
          </a:p>
          <a:p>
            <a:pPr eaLnBrk="1" hangingPunct="1"/>
            <a:r>
              <a:rPr lang="tr-TR" altLang="en-US" b="1" dirty="0">
                <a:latin typeface="Calibri" charset="0"/>
              </a:rPr>
              <a:t>Mutlak uzun gün bitkileri: </a:t>
            </a:r>
            <a:r>
              <a:rPr lang="tr-TR" altLang="en-US" dirty="0">
                <a:latin typeface="Calibri" charset="0"/>
              </a:rPr>
              <a:t>Belirli bir süre gün uzunluğunun mutlaka tamamlanması gerekir.</a:t>
            </a:r>
          </a:p>
          <a:p>
            <a:pPr eaLnBrk="1" hangingPunct="1"/>
            <a:r>
              <a:rPr lang="tr-TR" altLang="en-US" b="1" dirty="0">
                <a:latin typeface="Calibri" charset="0"/>
              </a:rPr>
              <a:t>Nötr gün bitkileri: </a:t>
            </a:r>
            <a:r>
              <a:rPr lang="tr-TR" altLang="en-US" dirty="0">
                <a:latin typeface="Calibri" charset="0"/>
              </a:rPr>
              <a:t>Uzun veya kısa gün uzunluğunda da çiçek açabilirler. </a:t>
            </a:r>
          </a:p>
        </p:txBody>
      </p:sp>
      <p:sp>
        <p:nvSpPr>
          <p:cNvPr id="21508" name="TextBox 3"/>
          <p:cNvSpPr txBox="1">
            <a:spLocks noChangeArrowheads="1"/>
          </p:cNvSpPr>
          <p:nvPr/>
        </p:nvSpPr>
        <p:spPr bwMode="auto">
          <a:xfrm>
            <a:off x="467545" y="2362350"/>
            <a:ext cx="820891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en-US" dirty="0">
                <a:latin typeface="Calibri" charset="0"/>
              </a:rPr>
              <a:t>Gün uzunluğu, yem bitkilerinin </a:t>
            </a:r>
            <a:r>
              <a:rPr lang="tr-TR" altLang="en-US" dirty="0" err="1">
                <a:latin typeface="Calibri" charset="0"/>
              </a:rPr>
              <a:t>vejetatif</a:t>
            </a:r>
            <a:r>
              <a:rPr lang="tr-TR" altLang="en-US" dirty="0">
                <a:latin typeface="Calibri" charset="0"/>
              </a:rPr>
              <a:t> büyüme şeklinde de etkili olur. Örneğin; Uzun gün koşullarında yaprak ve gövdeler dik, kısa günde ise büyüme yatık ve çiçeklenme fazla olur.</a:t>
            </a:r>
          </a:p>
          <a:p>
            <a:pPr eaLnBrk="1" hangingPunct="1"/>
            <a:r>
              <a:rPr lang="tr-TR" altLang="en-US" b="1" dirty="0">
                <a:latin typeface="Calibri" charset="0"/>
              </a:rPr>
              <a:t>Manga (1974), </a:t>
            </a:r>
            <a:r>
              <a:rPr lang="tr-TR" altLang="en-US" dirty="0">
                <a:latin typeface="Calibri" charset="0"/>
              </a:rPr>
              <a:t>korungada 3 değişik sıcaklıkta 21 ve 18 saatlik gün uzunluğu uygulamış;</a:t>
            </a:r>
          </a:p>
        </p:txBody>
      </p:sp>
      <p:graphicFrame>
        <p:nvGraphicFramePr>
          <p:cNvPr id="2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307065"/>
              </p:ext>
            </p:extLst>
          </p:nvPr>
        </p:nvGraphicFramePr>
        <p:xfrm>
          <a:off x="611560" y="3564494"/>
          <a:ext cx="7560840" cy="1203960"/>
        </p:xfrm>
        <a:graphic>
          <a:graphicData uri="http://schemas.openxmlformats.org/drawingml/2006/table">
            <a:tbl>
              <a:tblPr/>
              <a:tblGrid>
                <a:gridCol w="3780420"/>
                <a:gridCol w="3780420"/>
              </a:tblGrid>
              <a:tr h="27432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12 saat uzunluğu süresi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</a:rPr>
                        <a:t>18 saat uzunluğu süresi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8915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0,174 g gövde/gün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0,427 g kök/gün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4,6 adet yaprak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18 cm</a:t>
                      </a:r>
                      <a:r>
                        <a:rPr kumimoji="0" lang="tr-TR" altLang="en-US" sz="1400" b="0" i="0" u="none" strike="noStrike" cap="none" normalizeH="0" baseline="300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r>
                        <a:rPr kumimoji="0" lang="tr-TR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yaprak alanı artışı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sz="2800">
                          <a:solidFill>
                            <a:schemeClr val="tx1"/>
                          </a:solidFill>
                          <a:latin typeface="Calibri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Calibri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Calibri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defRPr>
                          <a:solidFill>
                            <a:schemeClr val="tx1"/>
                          </a:solidFill>
                          <a:latin typeface="Calibri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0,427 g gövde/gün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0,467 g kök/gün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7,2 adet yaprak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40,3 cm</a:t>
                      </a:r>
                      <a:r>
                        <a:rPr kumimoji="0" lang="tr-TR" altLang="en-US" sz="1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2</a:t>
                      </a:r>
                      <a:r>
                        <a:rPr kumimoji="0" lang="tr-TR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 yaprak alanı artışı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300</Words>
  <Application>Microsoft Macintosh PowerPoint</Application>
  <PresentationFormat>On-screen Show (16:9)</PresentationFormat>
  <Paragraphs>55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Garamond</vt:lpstr>
      <vt:lpstr>Arial</vt:lpstr>
      <vt:lpstr>Office Theme</vt:lpstr>
      <vt:lpstr>Custom Design</vt:lpstr>
      <vt:lpstr>YEM KÜLTÜRÜNÜN İLKELERİ</vt:lpstr>
      <vt:lpstr>Işığın bitkiler için önemi</vt:lpstr>
      <vt:lpstr>Işık</vt:lpstr>
      <vt:lpstr>Işık yoğunluğu</vt:lpstr>
      <vt:lpstr>Işıklanma süresi (Fotoperiyod)</vt:lpstr>
      <vt:lpstr>PowerPoint Presentation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30</cp:revision>
  <dcterms:created xsi:type="dcterms:W3CDTF">2015-10-19T14:04:59Z</dcterms:created>
  <dcterms:modified xsi:type="dcterms:W3CDTF">2017-11-24T13:13:02Z</dcterms:modified>
</cp:coreProperties>
</file>