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61" r:id="rId4"/>
    <p:sldId id="257" r:id="rId5"/>
    <p:sldId id="266" r:id="rId6"/>
    <p:sldId id="268" r:id="rId7"/>
    <p:sldId id="259" r:id="rId8"/>
    <p:sldId id="262" r:id="rId9"/>
    <p:sldId id="258" r:id="rId10"/>
    <p:sldId id="263" r:id="rId11"/>
    <p:sldId id="267" r:id="rId12"/>
    <p:sldId id="286" r:id="rId13"/>
    <p:sldId id="277" r:id="rId14"/>
    <p:sldId id="272" r:id="rId15"/>
    <p:sldId id="275" r:id="rId16"/>
    <p:sldId id="273" r:id="rId17"/>
    <p:sldId id="287" r:id="rId18"/>
    <p:sldId id="276" r:id="rId19"/>
    <p:sldId id="279" r:id="rId20"/>
    <p:sldId id="281" r:id="rId21"/>
    <p:sldId id="283" r:id="rId22"/>
    <p:sldId id="284" r:id="rId23"/>
    <p:sldId id="290" r:id="rId24"/>
    <p:sldId id="291" r:id="rId25"/>
    <p:sldId id="282" r:id="rId26"/>
    <p:sldId id="285" r:id="rId27"/>
    <p:sldId id="299" r:id="rId28"/>
    <p:sldId id="303" r:id="rId29"/>
    <p:sldId id="301" r:id="rId30"/>
    <p:sldId id="302" r:id="rId31"/>
    <p:sldId id="293" r:id="rId32"/>
    <p:sldId id="295" r:id="rId33"/>
    <p:sldId id="298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42" autoAdjust="0"/>
    <p:restoredTop sz="92909" autoAdjust="0"/>
  </p:normalViewPr>
  <p:slideViewPr>
    <p:cSldViewPr snapToGrid="0">
      <p:cViewPr varScale="1">
        <p:scale>
          <a:sx n="67" d="100"/>
          <a:sy n="67" d="100"/>
        </p:scale>
        <p:origin x="63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7BAF-2030-4903-94AF-6969BFE230AB}" type="datetimeFigureOut">
              <a:rPr lang="en-GB" smtClean="0"/>
              <a:t>19/12/2023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35D8E-9671-42B2-9199-6DE2C0AFB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599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7BAF-2030-4903-94AF-6969BFE230AB}" type="datetimeFigureOut">
              <a:rPr lang="en-GB" smtClean="0"/>
              <a:t>19/12/2023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35D8E-9671-42B2-9199-6DE2C0AFB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6933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7BAF-2030-4903-94AF-6969BFE230AB}" type="datetimeFigureOut">
              <a:rPr lang="en-GB" smtClean="0"/>
              <a:t>19/12/2023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35D8E-9671-42B2-9199-6DE2C0AFB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333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7BAF-2030-4903-94AF-6969BFE230AB}" type="datetimeFigureOut">
              <a:rPr lang="en-GB" smtClean="0"/>
              <a:t>19/12/2023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35D8E-9671-42B2-9199-6DE2C0AFB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9935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7BAF-2030-4903-94AF-6969BFE230AB}" type="datetimeFigureOut">
              <a:rPr lang="en-GB" smtClean="0"/>
              <a:t>19/12/2023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35D8E-9671-42B2-9199-6DE2C0AFB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1724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7BAF-2030-4903-94AF-6969BFE230AB}" type="datetimeFigureOut">
              <a:rPr lang="en-GB" smtClean="0"/>
              <a:t>19/12/2023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35D8E-9671-42B2-9199-6DE2C0AFB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3229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7BAF-2030-4903-94AF-6969BFE230AB}" type="datetimeFigureOut">
              <a:rPr lang="en-GB" smtClean="0"/>
              <a:t>19/12/2023</a:t>
            </a:fld>
            <a:endParaRPr lang="en-GB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35D8E-9671-42B2-9199-6DE2C0AFB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5786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7BAF-2030-4903-94AF-6969BFE230AB}" type="datetimeFigureOut">
              <a:rPr lang="en-GB" smtClean="0"/>
              <a:t>19/12/2023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35D8E-9671-42B2-9199-6DE2C0AFB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522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7BAF-2030-4903-94AF-6969BFE230AB}" type="datetimeFigureOut">
              <a:rPr lang="en-GB" smtClean="0"/>
              <a:t>19/12/2023</a:t>
            </a:fld>
            <a:endParaRPr lang="en-GB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35D8E-9671-42B2-9199-6DE2C0AFB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4636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7BAF-2030-4903-94AF-6969BFE230AB}" type="datetimeFigureOut">
              <a:rPr lang="en-GB" smtClean="0"/>
              <a:t>19/12/2023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35D8E-9671-42B2-9199-6DE2C0AFB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0263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7BAF-2030-4903-94AF-6969BFE230AB}" type="datetimeFigureOut">
              <a:rPr lang="en-GB" smtClean="0"/>
              <a:t>19/12/2023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35D8E-9671-42B2-9199-6DE2C0AFB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19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0F7BAF-2030-4903-94AF-6969BFE230AB}" type="datetimeFigureOut">
              <a:rPr lang="en-GB" smtClean="0"/>
              <a:t>19/12/2023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935D8E-9671-42B2-9199-6DE2C0AFB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5184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952546"/>
            <a:ext cx="9144000" cy="2705054"/>
          </a:xfrm>
        </p:spPr>
        <p:txBody>
          <a:bodyPr>
            <a:normAutofit/>
          </a:bodyPr>
          <a:lstStyle/>
          <a:p>
            <a:r>
              <a:rPr lang="tr-TR" altLang="en-US" sz="4400" dirty="0">
                <a:latin typeface="Arial" panose="020B0604020202020204" pitchFamily="34" charset="0"/>
                <a:cs typeface="Calibri" panose="020F0502020204030204" pitchFamily="34" charset="0"/>
              </a:rPr>
              <a:t>Sakarya Havzası (13)</a:t>
            </a:r>
            <a:br>
              <a:rPr lang="tr-TR" altLang="en-US" sz="4400" dirty="0">
                <a:latin typeface="Arial" panose="020B0604020202020204" pitchFamily="34" charset="0"/>
                <a:cs typeface="Calibri" panose="020F0502020204030204" pitchFamily="34" charset="0"/>
              </a:rPr>
            </a:br>
            <a:r>
              <a:rPr lang="tr-TR" altLang="en-US" sz="4400" dirty="0">
                <a:latin typeface="Arial" panose="020B0604020202020204" pitchFamily="34" charset="0"/>
                <a:cs typeface="Calibri" panose="020F0502020204030204" pitchFamily="34" charset="0"/>
              </a:rPr>
              <a:t> Batı Karadeniz Suları Havzası (14)</a:t>
            </a:r>
            <a:br>
              <a:rPr lang="tr-TR" altLang="en-US" sz="4400" dirty="0">
                <a:latin typeface="Arial" panose="020B0604020202020204" pitchFamily="34" charset="0"/>
                <a:cs typeface="Calibri" panose="020F0502020204030204" pitchFamily="34" charset="0"/>
              </a:rPr>
            </a:br>
            <a:r>
              <a:rPr lang="tr-TR" altLang="en-US" sz="4400" dirty="0">
                <a:latin typeface="Arial" panose="020B0604020202020204" pitchFamily="34" charset="0"/>
                <a:cs typeface="Calibri" panose="020F0502020204030204" pitchFamily="34" charset="0"/>
              </a:rPr>
              <a:t> Yeşilırmak Havzası (15)</a:t>
            </a:r>
            <a:br>
              <a:rPr lang="tr-TR" altLang="en-US" sz="4400" dirty="0">
                <a:latin typeface="Arial" panose="020B0604020202020204" pitchFamily="34" charset="0"/>
                <a:cs typeface="Calibri" panose="020F0502020204030204" pitchFamily="34" charset="0"/>
              </a:rPr>
            </a:br>
            <a:r>
              <a:rPr lang="tr-TR" altLang="en-US" sz="4400" dirty="0">
                <a:latin typeface="Arial" panose="020B0604020202020204" pitchFamily="34" charset="0"/>
                <a:cs typeface="Calibri" panose="020F0502020204030204" pitchFamily="34" charset="0"/>
              </a:rPr>
              <a:t>  Kızılırmak Havzası</a:t>
            </a:r>
            <a:r>
              <a:rPr lang="tr-T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(16)</a:t>
            </a:r>
            <a:endParaRPr lang="en-GB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984171"/>
            <a:ext cx="9144000" cy="1273628"/>
          </a:xfrm>
        </p:spPr>
        <p:txBody>
          <a:bodyPr/>
          <a:lstStyle/>
          <a:p>
            <a:r>
              <a:rPr lang="tr-TR" altLang="tr-TR" dirty="0"/>
              <a:t>TÜRKİYE TOPRAKLARI VE SULARI</a:t>
            </a:r>
            <a:br>
              <a:rPr lang="tr-TR" altLang="tr-TR" dirty="0"/>
            </a:br>
            <a:r>
              <a:rPr lang="en-GB" altLang="en-US" dirty="0"/>
              <a:t>THUS1006</a:t>
            </a:r>
            <a:endParaRPr lang="en-GB" dirty="0"/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1524000" y="5368834"/>
            <a:ext cx="9144000" cy="125739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altLang="tr-TR" dirty="0" err="1"/>
              <a:t>Prof.Dr</a:t>
            </a:r>
            <a:r>
              <a:rPr lang="tr-TR" altLang="tr-TR" dirty="0"/>
              <a:t>. Hasan Sabri Öztürk</a:t>
            </a:r>
          </a:p>
          <a:p>
            <a:r>
              <a:rPr lang="tr-TR" altLang="tr-TR" dirty="0"/>
              <a:t>hozturk@agri.ankara.edu.tr</a:t>
            </a:r>
          </a:p>
          <a:p>
            <a:r>
              <a:rPr lang="tr-TR" altLang="tr-TR" dirty="0"/>
              <a:t>2022-2023</a:t>
            </a:r>
          </a:p>
          <a:p>
            <a:endParaRPr lang="tr-TR" altLang="tr-TR" dirty="0"/>
          </a:p>
          <a:p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2277408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8087"/>
          </a:xfrm>
        </p:spPr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Sakarya Havzası</a:t>
            </a:r>
            <a:endParaRPr lang="en-GB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2849811"/>
              </p:ext>
            </p:extLst>
          </p:nvPr>
        </p:nvGraphicFramePr>
        <p:xfrm>
          <a:off x="7110848" y="154745"/>
          <a:ext cx="4881490" cy="649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0745">
                  <a:extLst>
                    <a:ext uri="{9D8B030D-6E8A-4147-A177-3AD203B41FA5}">
                      <a16:colId xmlns:a16="http://schemas.microsoft.com/office/drawing/2014/main" val="906993350"/>
                    </a:ext>
                  </a:extLst>
                </a:gridCol>
                <a:gridCol w="2440745">
                  <a:extLst>
                    <a:ext uri="{9D8B030D-6E8A-4147-A177-3AD203B41FA5}">
                      <a16:colId xmlns:a16="http://schemas.microsoft.com/office/drawing/2014/main" val="920038957"/>
                    </a:ext>
                  </a:extLst>
                </a:gridCol>
              </a:tblGrid>
              <a:tr h="610954">
                <a:tc>
                  <a:txBody>
                    <a:bodyPr/>
                    <a:lstStyle/>
                    <a:p>
                      <a:r>
                        <a:rPr lang="en-GB" dirty="0"/>
                        <a:t>AKARSU ADI UZUNLUĞU (km)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km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5106281"/>
                  </a:ext>
                </a:extLst>
              </a:tr>
              <a:tr h="3491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err="1"/>
                        <a:t>Porsuk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Çayı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448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3149688"/>
                  </a:ext>
                </a:extLst>
              </a:tr>
              <a:tr h="3491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err="1"/>
                        <a:t>Kirmir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Çayı</a:t>
                      </a:r>
                      <a:r>
                        <a:rPr lang="en-GB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160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6138090"/>
                  </a:ext>
                </a:extLst>
              </a:tr>
              <a:tr h="3491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Ankara </a:t>
                      </a:r>
                      <a:r>
                        <a:rPr lang="en-GB" dirty="0" err="1"/>
                        <a:t>Çayı</a:t>
                      </a:r>
                      <a:r>
                        <a:rPr lang="en-GB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140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7798309"/>
                  </a:ext>
                </a:extLst>
              </a:tr>
              <a:tr h="3491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err="1"/>
                        <a:t>Mudurnu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Çayı</a:t>
                      </a:r>
                      <a:r>
                        <a:rPr lang="en-GB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120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118349"/>
                  </a:ext>
                </a:extLst>
              </a:tr>
              <a:tr h="3491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err="1"/>
                        <a:t>Seydi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Suyu</a:t>
                      </a:r>
                      <a:r>
                        <a:rPr lang="en-GB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107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5842659"/>
                  </a:ext>
                </a:extLst>
              </a:tr>
              <a:tr h="3491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err="1"/>
                        <a:t>Göksu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Çayı</a:t>
                      </a:r>
                      <a:r>
                        <a:rPr lang="en-GB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105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32327"/>
                  </a:ext>
                </a:extLst>
              </a:tr>
              <a:tr h="3491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err="1"/>
                        <a:t>Gökpınar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Deresi</a:t>
                      </a:r>
                      <a:r>
                        <a:rPr lang="en-GB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100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5831721"/>
                  </a:ext>
                </a:extLst>
              </a:tr>
              <a:tr h="3491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err="1"/>
                        <a:t>Aladağ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Çayı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83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3900293"/>
                  </a:ext>
                </a:extLst>
              </a:tr>
              <a:tr h="3491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err="1"/>
                        <a:t>Karasu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Çayı</a:t>
                      </a:r>
                      <a:r>
                        <a:rPr lang="en-GB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65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2060300"/>
                  </a:ext>
                </a:extLst>
              </a:tr>
              <a:tr h="3491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err="1"/>
                        <a:t>Göynük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Çayı</a:t>
                      </a:r>
                      <a:r>
                        <a:rPr lang="en-GB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60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1181807"/>
                  </a:ext>
                </a:extLst>
              </a:tr>
              <a:tr h="3491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err="1"/>
                        <a:t>Çark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Suyu</a:t>
                      </a:r>
                      <a:r>
                        <a:rPr lang="en-GB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45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5968047"/>
                  </a:ext>
                </a:extLst>
              </a:tr>
              <a:tr h="3491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err="1"/>
                        <a:t>Bardakçı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Deresi</a:t>
                      </a:r>
                      <a:r>
                        <a:rPr lang="en-GB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42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1387339"/>
                  </a:ext>
                </a:extLst>
              </a:tr>
              <a:tr h="3491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err="1"/>
                        <a:t>Ilıcaözü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Deresi</a:t>
                      </a:r>
                      <a:r>
                        <a:rPr lang="en-GB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40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0374600"/>
                  </a:ext>
                </a:extLst>
              </a:tr>
              <a:tr h="3491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err="1"/>
                        <a:t>Nallıdere</a:t>
                      </a:r>
                      <a:r>
                        <a:rPr lang="en-GB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31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0995701"/>
                  </a:ext>
                </a:extLst>
              </a:tr>
              <a:tr h="3491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err="1"/>
                        <a:t>Çatak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Çayı</a:t>
                      </a:r>
                      <a:r>
                        <a:rPr lang="en-GB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20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723135"/>
                  </a:ext>
                </a:extLst>
              </a:tr>
              <a:tr h="3491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err="1"/>
                        <a:t>Değirmendere</a:t>
                      </a:r>
                      <a:r>
                        <a:rPr lang="en-GB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17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3741333"/>
                  </a:ext>
                </a:extLst>
              </a:tr>
            </a:tbl>
          </a:graphicData>
        </a:graphic>
      </p:graphicFrame>
      <p:sp>
        <p:nvSpPr>
          <p:cNvPr id="5" name="Dikdörtgen 4"/>
          <p:cNvSpPr/>
          <p:nvPr/>
        </p:nvSpPr>
        <p:spPr>
          <a:xfrm>
            <a:off x="1551394" y="6122908"/>
            <a:ext cx="53203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/>
              <a:t>Tablo</a:t>
            </a:r>
            <a:r>
              <a:rPr lang="en-GB" dirty="0"/>
              <a:t>: </a:t>
            </a:r>
            <a:r>
              <a:rPr lang="en-GB" dirty="0" err="1"/>
              <a:t>Sakarya</a:t>
            </a:r>
            <a:r>
              <a:rPr lang="en-GB" dirty="0"/>
              <a:t> </a:t>
            </a:r>
            <a:r>
              <a:rPr lang="en-GB" dirty="0" err="1"/>
              <a:t>Havzası’nda</a:t>
            </a:r>
            <a:r>
              <a:rPr lang="en-GB" dirty="0"/>
              <a:t> </a:t>
            </a:r>
            <a:r>
              <a:rPr lang="en-GB" dirty="0" err="1"/>
              <a:t>Yer</a:t>
            </a:r>
            <a:r>
              <a:rPr lang="en-GB" dirty="0"/>
              <a:t> Alan </a:t>
            </a:r>
            <a:r>
              <a:rPr lang="en-GB" dirty="0" err="1"/>
              <a:t>Önemli</a:t>
            </a:r>
            <a:r>
              <a:rPr lang="en-GB" dirty="0"/>
              <a:t> </a:t>
            </a:r>
            <a:r>
              <a:rPr lang="en-GB" dirty="0" err="1"/>
              <a:t>Akarsular</a:t>
            </a:r>
            <a:endParaRPr lang="en-GB" dirty="0"/>
          </a:p>
        </p:txBody>
      </p:sp>
      <p:sp>
        <p:nvSpPr>
          <p:cNvPr id="3" name="Dikdörtgen 2"/>
          <p:cNvSpPr/>
          <p:nvPr/>
        </p:nvSpPr>
        <p:spPr>
          <a:xfrm>
            <a:off x="628357" y="1510828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Sakarya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Havzası'nda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kuş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gözlemciliği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yapılabilecek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alanlar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şunlardır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: 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Çavuşçu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Gölü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Altıntaş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Ovası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Türkmenbaba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Dağı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Aliken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Balıkdamı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Uyuz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Gölü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Çöl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Gölü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Mogan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Gölü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Kızılcahamam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Ormanları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Kavaklı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Dağı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İnönü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Vadisi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Sarıyar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Barajı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Hamam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Dağı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Sapanca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Gölü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85569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Sakarya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5249" y="1575582"/>
            <a:ext cx="10678551" cy="4601381"/>
          </a:xfrm>
        </p:spPr>
        <p:txBody>
          <a:bodyPr>
            <a:normAutofit fontScale="92500" lnSpcReduction="10000"/>
          </a:bodyPr>
          <a:lstStyle/>
          <a:p>
            <a:r>
              <a:rPr lang="en-GB" dirty="0" err="1"/>
              <a:t>Sakarya</a:t>
            </a:r>
            <a:r>
              <a:rPr lang="en-GB" dirty="0"/>
              <a:t> </a:t>
            </a:r>
            <a:r>
              <a:rPr lang="en-GB" dirty="0" err="1"/>
              <a:t>Havzası’nda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geniş</a:t>
            </a:r>
            <a:r>
              <a:rPr lang="en-GB" dirty="0"/>
              <a:t> </a:t>
            </a:r>
            <a:r>
              <a:rPr lang="en-GB" dirty="0" err="1"/>
              <a:t>yer</a:t>
            </a:r>
            <a:r>
              <a:rPr lang="en-GB" dirty="0"/>
              <a:t> </a:t>
            </a:r>
            <a:r>
              <a:rPr lang="en-GB" dirty="0" err="1"/>
              <a:t>kaplayan</a:t>
            </a:r>
            <a:r>
              <a:rPr lang="en-GB" dirty="0"/>
              <a:t> </a:t>
            </a:r>
            <a:r>
              <a:rPr lang="en-GB" dirty="0" err="1"/>
              <a:t>toprak</a:t>
            </a:r>
            <a:r>
              <a:rPr lang="en-GB" dirty="0"/>
              <a:t> </a:t>
            </a:r>
            <a:r>
              <a:rPr lang="en-GB" dirty="0" err="1"/>
              <a:t>grubu</a:t>
            </a:r>
            <a:r>
              <a:rPr lang="en-GB" dirty="0"/>
              <a:t> 2.030.578 ha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kahverengi</a:t>
            </a:r>
            <a:r>
              <a:rPr lang="en-GB" dirty="0"/>
              <a:t> </a:t>
            </a:r>
            <a:r>
              <a:rPr lang="en-GB" dirty="0" err="1"/>
              <a:t>orman</a:t>
            </a:r>
            <a:r>
              <a:rPr lang="en-GB" dirty="0"/>
              <a:t> </a:t>
            </a:r>
            <a:r>
              <a:rPr lang="en-GB" dirty="0" err="1"/>
              <a:t>topraklarıdır</a:t>
            </a:r>
            <a:r>
              <a:rPr lang="en-GB" dirty="0"/>
              <a:t>. </a:t>
            </a:r>
            <a:r>
              <a:rPr lang="en-GB" dirty="0" err="1"/>
              <a:t>Kahverengi</a:t>
            </a:r>
            <a:r>
              <a:rPr lang="en-GB" dirty="0"/>
              <a:t> </a:t>
            </a:r>
            <a:r>
              <a:rPr lang="en-GB" dirty="0" err="1"/>
              <a:t>topraklar</a:t>
            </a:r>
            <a:r>
              <a:rPr lang="en-GB" dirty="0"/>
              <a:t> </a:t>
            </a:r>
            <a:r>
              <a:rPr lang="en-GB" dirty="0" err="1"/>
              <a:t>aridden</a:t>
            </a:r>
            <a:r>
              <a:rPr lang="en-GB" dirty="0"/>
              <a:t> semi-</a:t>
            </a:r>
            <a:r>
              <a:rPr lang="en-GB" dirty="0" err="1"/>
              <a:t>aride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ılımandan</a:t>
            </a:r>
            <a:r>
              <a:rPr lang="en-GB" dirty="0"/>
              <a:t> serine </a:t>
            </a:r>
            <a:r>
              <a:rPr lang="en-GB" dirty="0" err="1"/>
              <a:t>kadar</a:t>
            </a:r>
            <a:r>
              <a:rPr lang="en-GB" dirty="0"/>
              <a:t> </a:t>
            </a:r>
            <a:r>
              <a:rPr lang="en-GB" dirty="0" err="1"/>
              <a:t>değişen</a:t>
            </a:r>
            <a:r>
              <a:rPr lang="en-GB" dirty="0"/>
              <a:t> </a:t>
            </a:r>
            <a:r>
              <a:rPr lang="en-GB" dirty="0" err="1"/>
              <a:t>iklimlerde</a:t>
            </a:r>
            <a:r>
              <a:rPr lang="en-GB" dirty="0"/>
              <a:t> </a:t>
            </a:r>
            <a:r>
              <a:rPr lang="en-GB" dirty="0" err="1"/>
              <a:t>bulunur</a:t>
            </a:r>
            <a:r>
              <a:rPr lang="en-GB" dirty="0"/>
              <a:t>. </a:t>
            </a:r>
            <a:r>
              <a:rPr lang="en-GB" dirty="0" err="1"/>
              <a:t>Üzerlerindeki</a:t>
            </a:r>
            <a:r>
              <a:rPr lang="en-GB" dirty="0"/>
              <a:t> </a:t>
            </a:r>
            <a:r>
              <a:rPr lang="en-GB" dirty="0" err="1"/>
              <a:t>doğal</a:t>
            </a:r>
            <a:r>
              <a:rPr lang="en-GB" dirty="0"/>
              <a:t> </a:t>
            </a:r>
            <a:r>
              <a:rPr lang="en-GB" dirty="0" err="1"/>
              <a:t>bitki</a:t>
            </a:r>
            <a:r>
              <a:rPr lang="en-GB" dirty="0"/>
              <a:t> </a:t>
            </a:r>
            <a:r>
              <a:rPr lang="en-GB" dirty="0" err="1"/>
              <a:t>örtüsü</a:t>
            </a:r>
            <a:r>
              <a:rPr lang="en-GB" dirty="0"/>
              <a:t> </a:t>
            </a:r>
            <a:r>
              <a:rPr lang="en-GB" dirty="0" err="1"/>
              <a:t>kısa</a:t>
            </a:r>
            <a:r>
              <a:rPr lang="en-GB" dirty="0"/>
              <a:t> </a:t>
            </a:r>
            <a:r>
              <a:rPr lang="en-GB" dirty="0" err="1"/>
              <a:t>ot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çalılardan</a:t>
            </a:r>
            <a:r>
              <a:rPr lang="en-GB" dirty="0"/>
              <a:t> </a:t>
            </a:r>
            <a:r>
              <a:rPr lang="en-GB" dirty="0" err="1"/>
              <a:t>ibarettir</a:t>
            </a:r>
            <a:r>
              <a:rPr lang="en-GB" dirty="0"/>
              <a:t>. Bu </a:t>
            </a:r>
            <a:r>
              <a:rPr lang="en-GB" dirty="0" err="1"/>
              <a:t>topraklar</a:t>
            </a:r>
            <a:r>
              <a:rPr lang="en-GB" dirty="0"/>
              <a:t> </a:t>
            </a:r>
            <a:r>
              <a:rPr lang="en-GB" dirty="0" err="1"/>
              <a:t>çeşitli</a:t>
            </a:r>
            <a:r>
              <a:rPr lang="en-GB" dirty="0"/>
              <a:t> </a:t>
            </a:r>
            <a:r>
              <a:rPr lang="en-GB" dirty="0" err="1"/>
              <a:t>ana</a:t>
            </a:r>
            <a:r>
              <a:rPr lang="en-GB" dirty="0"/>
              <a:t> </a:t>
            </a:r>
            <a:r>
              <a:rPr lang="en-GB" dirty="0" err="1"/>
              <a:t>maddelerden</a:t>
            </a:r>
            <a:r>
              <a:rPr lang="en-GB" dirty="0"/>
              <a:t> </a:t>
            </a:r>
            <a:r>
              <a:rPr lang="en-GB" dirty="0" err="1"/>
              <a:t>oluşabilir</a:t>
            </a:r>
            <a:r>
              <a:rPr lang="en-GB" dirty="0"/>
              <a:t>. </a:t>
            </a:r>
            <a:r>
              <a:rPr lang="en-GB" dirty="0" err="1"/>
              <a:t>Oluşumlarında</a:t>
            </a:r>
            <a:r>
              <a:rPr lang="en-GB" dirty="0"/>
              <a:t> </a:t>
            </a:r>
            <a:r>
              <a:rPr lang="en-GB" dirty="0" err="1"/>
              <a:t>kalsifikasyon</a:t>
            </a:r>
            <a:r>
              <a:rPr lang="en-GB" dirty="0"/>
              <a:t> </a:t>
            </a:r>
            <a:r>
              <a:rPr lang="en-GB" dirty="0" err="1"/>
              <a:t>rol</a:t>
            </a:r>
            <a:r>
              <a:rPr lang="en-GB" dirty="0"/>
              <a:t> </a:t>
            </a:r>
            <a:r>
              <a:rPr lang="en-GB" dirty="0" err="1"/>
              <a:t>oynar</a:t>
            </a:r>
            <a:r>
              <a:rPr lang="en-GB" dirty="0"/>
              <a:t>. Bu </a:t>
            </a:r>
            <a:r>
              <a:rPr lang="en-GB" dirty="0" err="1"/>
              <a:t>işlem</a:t>
            </a:r>
            <a:r>
              <a:rPr lang="en-GB" dirty="0"/>
              <a:t> </a:t>
            </a:r>
            <a:r>
              <a:rPr lang="en-GB" dirty="0" err="1"/>
              <a:t>sonucu</a:t>
            </a:r>
            <a:r>
              <a:rPr lang="en-GB" dirty="0"/>
              <a:t> </a:t>
            </a:r>
            <a:r>
              <a:rPr lang="en-GB" dirty="0" err="1"/>
              <a:t>profillerinde</a:t>
            </a:r>
            <a:r>
              <a:rPr lang="en-GB" dirty="0"/>
              <a:t> </a:t>
            </a:r>
            <a:r>
              <a:rPr lang="en-GB" dirty="0" err="1"/>
              <a:t>çok</a:t>
            </a:r>
            <a:r>
              <a:rPr lang="en-GB" dirty="0"/>
              <a:t> </a:t>
            </a:r>
            <a:r>
              <a:rPr lang="en-GB" dirty="0" err="1"/>
              <a:t>miktarda</a:t>
            </a:r>
            <a:r>
              <a:rPr lang="en-GB" dirty="0"/>
              <a:t> </a:t>
            </a:r>
            <a:r>
              <a:rPr lang="en-GB" dirty="0" err="1"/>
              <a:t>kalsiyum</a:t>
            </a:r>
            <a:r>
              <a:rPr lang="en-GB" dirty="0"/>
              <a:t> </a:t>
            </a:r>
            <a:r>
              <a:rPr lang="en-GB" dirty="0" err="1"/>
              <a:t>bulunur</a:t>
            </a:r>
            <a:r>
              <a:rPr lang="en-GB" dirty="0"/>
              <a:t>. </a:t>
            </a:r>
            <a:r>
              <a:rPr lang="en-GB" dirty="0" err="1"/>
              <a:t>Doğal</a:t>
            </a:r>
            <a:r>
              <a:rPr lang="en-GB" dirty="0"/>
              <a:t> </a:t>
            </a:r>
            <a:r>
              <a:rPr lang="en-GB" dirty="0" err="1"/>
              <a:t>drenajları</a:t>
            </a:r>
            <a:r>
              <a:rPr lang="en-GB" dirty="0"/>
              <a:t> </a:t>
            </a:r>
            <a:r>
              <a:rPr lang="en-GB" dirty="0" err="1"/>
              <a:t>iyidir</a:t>
            </a:r>
            <a:r>
              <a:rPr lang="en-GB" dirty="0"/>
              <a:t>. </a:t>
            </a:r>
            <a:r>
              <a:rPr lang="en-GB" dirty="0" err="1"/>
              <a:t>Kahverengi</a:t>
            </a:r>
            <a:r>
              <a:rPr lang="en-GB" dirty="0"/>
              <a:t> </a:t>
            </a:r>
            <a:r>
              <a:rPr lang="en-GB" dirty="0" err="1"/>
              <a:t>topraklarda</a:t>
            </a:r>
            <a:r>
              <a:rPr lang="en-GB" dirty="0"/>
              <a:t> </a:t>
            </a:r>
            <a:r>
              <a:rPr lang="en-GB" dirty="0" err="1"/>
              <a:t>profil</a:t>
            </a:r>
            <a:r>
              <a:rPr lang="en-GB" dirty="0"/>
              <a:t> </a:t>
            </a:r>
            <a:r>
              <a:rPr lang="en-GB" dirty="0" err="1"/>
              <a:t>baştan</a:t>
            </a:r>
            <a:r>
              <a:rPr lang="en-GB" dirty="0"/>
              <a:t> </a:t>
            </a:r>
            <a:r>
              <a:rPr lang="en-GB" dirty="0" err="1"/>
              <a:t>aşağı</a:t>
            </a:r>
            <a:r>
              <a:rPr lang="en-GB" dirty="0"/>
              <a:t> </a:t>
            </a:r>
            <a:r>
              <a:rPr lang="en-GB" dirty="0" err="1"/>
              <a:t>kireçlidir</a:t>
            </a:r>
            <a:r>
              <a:rPr lang="en-GB" dirty="0"/>
              <a:t>. B </a:t>
            </a:r>
            <a:r>
              <a:rPr lang="en-GB" dirty="0" err="1"/>
              <a:t>horizonunun</a:t>
            </a:r>
            <a:r>
              <a:rPr lang="en-GB" dirty="0"/>
              <a:t> </a:t>
            </a:r>
            <a:r>
              <a:rPr lang="en-GB" dirty="0" err="1"/>
              <a:t>altında</a:t>
            </a:r>
            <a:r>
              <a:rPr lang="en-GB" dirty="0"/>
              <a:t> </a:t>
            </a:r>
            <a:r>
              <a:rPr lang="en-GB" dirty="0" err="1"/>
              <a:t>beyazımsı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çoğunlukla</a:t>
            </a:r>
            <a:r>
              <a:rPr lang="en-GB" dirty="0"/>
              <a:t> </a:t>
            </a:r>
            <a:r>
              <a:rPr lang="en-GB" dirty="0" err="1"/>
              <a:t>sertleşmiş</a:t>
            </a:r>
            <a:r>
              <a:rPr lang="en-GB" dirty="0"/>
              <a:t> </a:t>
            </a:r>
            <a:r>
              <a:rPr lang="en-GB" dirty="0" err="1"/>
              <a:t>kireç</a:t>
            </a:r>
            <a:r>
              <a:rPr lang="en-GB" dirty="0"/>
              <a:t> </a:t>
            </a:r>
            <a:r>
              <a:rPr lang="en-GB" dirty="0" err="1"/>
              <a:t>birikme</a:t>
            </a:r>
            <a:r>
              <a:rPr lang="en-GB" dirty="0"/>
              <a:t> </a:t>
            </a:r>
            <a:r>
              <a:rPr lang="en-GB" dirty="0" err="1"/>
              <a:t>katı</a:t>
            </a:r>
            <a:r>
              <a:rPr lang="en-GB" dirty="0"/>
              <a:t> </a:t>
            </a:r>
            <a:r>
              <a:rPr lang="en-GB" dirty="0" err="1"/>
              <a:t>yer</a:t>
            </a:r>
            <a:r>
              <a:rPr lang="en-GB" dirty="0"/>
              <a:t> </a:t>
            </a:r>
            <a:r>
              <a:rPr lang="en-GB" dirty="0" err="1"/>
              <a:t>alır</a:t>
            </a:r>
            <a:r>
              <a:rPr lang="en-GB" dirty="0"/>
              <a:t>. </a:t>
            </a:r>
            <a:r>
              <a:rPr lang="en-GB" dirty="0" err="1"/>
              <a:t>Bazı</a:t>
            </a:r>
            <a:r>
              <a:rPr lang="en-GB" dirty="0"/>
              <a:t> </a:t>
            </a:r>
            <a:r>
              <a:rPr lang="en-GB" dirty="0" err="1"/>
              <a:t>topraklarda</a:t>
            </a:r>
            <a:r>
              <a:rPr lang="en-GB" dirty="0"/>
              <a:t> </a:t>
            </a:r>
            <a:r>
              <a:rPr lang="en-GB" dirty="0" err="1"/>
              <a:t>bu</a:t>
            </a:r>
            <a:r>
              <a:rPr lang="en-GB" dirty="0"/>
              <a:t> </a:t>
            </a:r>
            <a:r>
              <a:rPr lang="en-GB" dirty="0" err="1"/>
              <a:t>kireç</a:t>
            </a:r>
            <a:r>
              <a:rPr lang="en-GB" dirty="0"/>
              <a:t> </a:t>
            </a:r>
            <a:r>
              <a:rPr lang="en-GB" dirty="0" err="1"/>
              <a:t>katı</a:t>
            </a:r>
            <a:r>
              <a:rPr lang="en-GB" dirty="0"/>
              <a:t> 90 -120 </a:t>
            </a:r>
            <a:r>
              <a:rPr lang="en-GB" dirty="0" err="1"/>
              <a:t>cm’de</a:t>
            </a:r>
            <a:r>
              <a:rPr lang="en-GB" dirty="0"/>
              <a:t> </a:t>
            </a:r>
            <a:r>
              <a:rPr lang="en-GB" dirty="0" err="1"/>
              <a:t>bulunur</a:t>
            </a:r>
            <a:r>
              <a:rPr lang="en-GB" dirty="0"/>
              <a:t>. </a:t>
            </a:r>
            <a:endParaRPr lang="tr-TR" dirty="0"/>
          </a:p>
          <a:p>
            <a:r>
              <a:rPr lang="en-GB" dirty="0" err="1"/>
              <a:t>Profildeki</a:t>
            </a:r>
            <a:r>
              <a:rPr lang="en-GB" dirty="0"/>
              <a:t> </a:t>
            </a:r>
            <a:r>
              <a:rPr lang="en-GB" dirty="0" err="1"/>
              <a:t>silikat</a:t>
            </a:r>
            <a:r>
              <a:rPr lang="en-GB" dirty="0"/>
              <a:t> </a:t>
            </a:r>
            <a:r>
              <a:rPr lang="en-GB" dirty="0" err="1"/>
              <a:t>killeri</a:t>
            </a:r>
            <a:r>
              <a:rPr lang="en-GB" dirty="0"/>
              <a:t> </a:t>
            </a:r>
            <a:r>
              <a:rPr lang="en-GB" dirty="0" err="1"/>
              <a:t>genellikle</a:t>
            </a:r>
            <a:r>
              <a:rPr lang="en-GB" dirty="0"/>
              <a:t> </a:t>
            </a:r>
            <a:r>
              <a:rPr lang="en-GB" dirty="0" err="1"/>
              <a:t>illit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montmorillonittir</a:t>
            </a:r>
            <a:r>
              <a:rPr lang="en-GB" dirty="0"/>
              <a:t>. Bu </a:t>
            </a:r>
            <a:r>
              <a:rPr lang="en-GB" dirty="0" err="1"/>
              <a:t>topraklar</a:t>
            </a:r>
            <a:r>
              <a:rPr lang="en-GB" dirty="0"/>
              <a:t> </a:t>
            </a:r>
            <a:r>
              <a:rPr lang="en-GB" dirty="0" err="1"/>
              <a:t>yazın</a:t>
            </a:r>
            <a:r>
              <a:rPr lang="en-GB" dirty="0"/>
              <a:t> </a:t>
            </a:r>
            <a:r>
              <a:rPr lang="en-GB" dirty="0" err="1"/>
              <a:t>uzun</a:t>
            </a:r>
            <a:r>
              <a:rPr lang="en-GB" dirty="0"/>
              <a:t> </a:t>
            </a:r>
            <a:r>
              <a:rPr lang="en-GB" dirty="0" err="1"/>
              <a:t>periyotlar</a:t>
            </a:r>
            <a:r>
              <a:rPr lang="en-GB" dirty="0"/>
              <a:t> </a:t>
            </a:r>
            <a:r>
              <a:rPr lang="en-GB" dirty="0" err="1"/>
              <a:t>için</a:t>
            </a:r>
            <a:r>
              <a:rPr lang="en-GB" dirty="0"/>
              <a:t> </a:t>
            </a:r>
            <a:r>
              <a:rPr lang="en-GB" dirty="0" err="1"/>
              <a:t>kuru</a:t>
            </a:r>
            <a:r>
              <a:rPr lang="en-GB" dirty="0"/>
              <a:t> </a:t>
            </a:r>
            <a:r>
              <a:rPr lang="en-GB" dirty="0" err="1"/>
              <a:t>kalır</a:t>
            </a:r>
            <a:r>
              <a:rPr lang="en-GB" dirty="0"/>
              <a:t>. </a:t>
            </a:r>
            <a:r>
              <a:rPr lang="en-GB" dirty="0" err="1"/>
              <a:t>Yağışın</a:t>
            </a:r>
            <a:r>
              <a:rPr lang="en-GB" dirty="0"/>
              <a:t> </a:t>
            </a:r>
            <a:r>
              <a:rPr lang="en-GB" dirty="0" err="1"/>
              <a:t>yoğun</a:t>
            </a:r>
            <a:r>
              <a:rPr lang="en-GB" dirty="0"/>
              <a:t> </a:t>
            </a:r>
            <a:r>
              <a:rPr lang="en-GB" dirty="0" err="1"/>
              <a:t>düştüğü</a:t>
            </a:r>
            <a:r>
              <a:rPr lang="en-GB" dirty="0"/>
              <a:t> </a:t>
            </a:r>
            <a:r>
              <a:rPr lang="en-GB" dirty="0" err="1"/>
              <a:t>kış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ilkbaharda</a:t>
            </a:r>
            <a:r>
              <a:rPr lang="en-GB" dirty="0"/>
              <a:t> </a:t>
            </a:r>
            <a:r>
              <a:rPr lang="en-GB" dirty="0" err="1"/>
              <a:t>sıcaklık</a:t>
            </a:r>
            <a:r>
              <a:rPr lang="en-GB" dirty="0"/>
              <a:t> </a:t>
            </a:r>
            <a:r>
              <a:rPr lang="en-GB" dirty="0" err="1"/>
              <a:t>düşüktür</a:t>
            </a:r>
            <a:r>
              <a:rPr lang="en-GB" dirty="0"/>
              <a:t>. Bu </a:t>
            </a:r>
            <a:r>
              <a:rPr lang="en-GB" dirty="0" err="1"/>
              <a:t>nedenle</a:t>
            </a:r>
            <a:r>
              <a:rPr lang="en-GB" dirty="0"/>
              <a:t> </a:t>
            </a:r>
            <a:r>
              <a:rPr lang="en-GB" dirty="0" err="1"/>
              <a:t>ilkbahar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sonbahardaki</a:t>
            </a:r>
            <a:r>
              <a:rPr lang="en-GB" dirty="0"/>
              <a:t> </a:t>
            </a:r>
            <a:r>
              <a:rPr lang="en-GB" dirty="0" err="1"/>
              <a:t>kısa</a:t>
            </a:r>
            <a:r>
              <a:rPr lang="en-GB" dirty="0"/>
              <a:t> </a:t>
            </a:r>
            <a:r>
              <a:rPr lang="en-GB" dirty="0" err="1"/>
              <a:t>periyotlar</a:t>
            </a:r>
            <a:r>
              <a:rPr lang="en-GB" dirty="0"/>
              <a:t> </a:t>
            </a:r>
            <a:r>
              <a:rPr lang="en-GB" dirty="0" err="1"/>
              <a:t>hariç</a:t>
            </a:r>
            <a:r>
              <a:rPr lang="en-GB" dirty="0"/>
              <a:t> </a:t>
            </a:r>
            <a:r>
              <a:rPr lang="en-GB" dirty="0" err="1"/>
              <a:t>kimyasal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biyolojik</a:t>
            </a:r>
            <a:r>
              <a:rPr lang="en-GB" dirty="0"/>
              <a:t> </a:t>
            </a:r>
            <a:r>
              <a:rPr lang="en-GB" dirty="0" err="1"/>
              <a:t>etkinlikler</a:t>
            </a:r>
            <a:r>
              <a:rPr lang="en-GB" dirty="0"/>
              <a:t> </a:t>
            </a:r>
            <a:r>
              <a:rPr lang="en-GB" dirty="0" err="1"/>
              <a:t>yavaştır</a:t>
            </a:r>
            <a:r>
              <a:rPr lang="en-GB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80672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8302" y="365126"/>
            <a:ext cx="10875498" cy="957238"/>
          </a:xfrm>
        </p:spPr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Batı Karadeniz Suları Havzası (14)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8302" y="1634127"/>
            <a:ext cx="4487593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 err="1"/>
              <a:t>Havza</a:t>
            </a:r>
            <a:r>
              <a:rPr lang="en-GB" dirty="0"/>
              <a:t> </a:t>
            </a:r>
            <a:r>
              <a:rPr lang="en-GB" dirty="0" err="1"/>
              <a:t>sınırları</a:t>
            </a:r>
            <a:r>
              <a:rPr lang="en-GB" dirty="0"/>
              <a:t> </a:t>
            </a:r>
            <a:r>
              <a:rPr lang="en-GB" dirty="0" err="1"/>
              <a:t>içinde</a:t>
            </a:r>
            <a:r>
              <a:rPr lang="en-GB" dirty="0"/>
              <a:t> </a:t>
            </a:r>
            <a:r>
              <a:rPr lang="en-GB" dirty="0" err="1"/>
              <a:t>Düzce</a:t>
            </a:r>
            <a:r>
              <a:rPr lang="en-GB" dirty="0"/>
              <a:t>, </a:t>
            </a:r>
            <a:r>
              <a:rPr lang="en-GB" dirty="0" err="1"/>
              <a:t>Bolu</a:t>
            </a:r>
            <a:r>
              <a:rPr lang="en-GB" dirty="0"/>
              <a:t>, </a:t>
            </a:r>
            <a:r>
              <a:rPr lang="en-GB" dirty="0" err="1"/>
              <a:t>Bartın</a:t>
            </a:r>
            <a:r>
              <a:rPr lang="en-GB" dirty="0"/>
              <a:t>, </a:t>
            </a:r>
            <a:r>
              <a:rPr lang="en-GB" dirty="0" err="1"/>
              <a:t>Zonguldak</a:t>
            </a:r>
            <a:r>
              <a:rPr lang="en-GB" dirty="0"/>
              <a:t>, </a:t>
            </a:r>
            <a:r>
              <a:rPr lang="en-GB" dirty="0" err="1"/>
              <a:t>Karabük</a:t>
            </a:r>
            <a:r>
              <a:rPr lang="en-GB" dirty="0"/>
              <a:t>, </a:t>
            </a:r>
            <a:r>
              <a:rPr lang="en-GB" dirty="0" err="1"/>
              <a:t>Kastamonu</a:t>
            </a:r>
            <a:r>
              <a:rPr lang="en-GB" dirty="0"/>
              <a:t>, </a:t>
            </a:r>
            <a:r>
              <a:rPr lang="en-GB" dirty="0" err="1"/>
              <a:t>Çankırı</a:t>
            </a:r>
            <a:r>
              <a:rPr lang="en-GB" dirty="0"/>
              <a:t>, </a:t>
            </a:r>
            <a:r>
              <a:rPr lang="en-GB" dirty="0" err="1"/>
              <a:t>Sinop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Sakarya</a:t>
            </a:r>
            <a:r>
              <a:rPr lang="en-GB" dirty="0"/>
              <a:t> </a:t>
            </a:r>
            <a:r>
              <a:rPr lang="en-GB" dirty="0" err="1"/>
              <a:t>illeri</a:t>
            </a:r>
            <a:r>
              <a:rPr lang="en-GB" dirty="0"/>
              <a:t> </a:t>
            </a:r>
            <a:r>
              <a:rPr lang="en-GB" dirty="0" err="1"/>
              <a:t>yer</a:t>
            </a:r>
            <a:r>
              <a:rPr lang="en-GB" dirty="0"/>
              <a:t> </a:t>
            </a:r>
            <a:r>
              <a:rPr lang="en-GB" dirty="0" err="1"/>
              <a:t>almaktadır</a:t>
            </a:r>
            <a:r>
              <a:rPr lang="en-GB" dirty="0"/>
              <a:t>. </a:t>
            </a:r>
            <a:r>
              <a:rPr lang="en-GB" dirty="0" err="1"/>
              <a:t>Havza</a:t>
            </a:r>
            <a:r>
              <a:rPr lang="en-GB" dirty="0"/>
              <a:t> </a:t>
            </a:r>
            <a:r>
              <a:rPr lang="en-GB" dirty="0" err="1"/>
              <a:t>sınırları</a:t>
            </a:r>
            <a:r>
              <a:rPr lang="en-GB" dirty="0"/>
              <a:t> </a:t>
            </a:r>
            <a:r>
              <a:rPr lang="en-GB" dirty="0" err="1"/>
              <a:t>içerisinde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çok</a:t>
            </a:r>
            <a:r>
              <a:rPr lang="en-GB" dirty="0"/>
              <a:t> </a:t>
            </a:r>
            <a:r>
              <a:rPr lang="en-GB" dirty="0" err="1"/>
              <a:t>yer</a:t>
            </a:r>
            <a:r>
              <a:rPr lang="en-GB" dirty="0"/>
              <a:t> </a:t>
            </a:r>
            <a:r>
              <a:rPr lang="en-GB" dirty="0" err="1"/>
              <a:t>kaplayan</a:t>
            </a:r>
            <a:r>
              <a:rPr lang="en-GB" dirty="0"/>
              <a:t> </a:t>
            </a:r>
            <a:r>
              <a:rPr lang="en-GB" dirty="0" err="1"/>
              <a:t>il</a:t>
            </a:r>
            <a:r>
              <a:rPr lang="en-GB" dirty="0"/>
              <a:t> %25,6 </a:t>
            </a:r>
            <a:r>
              <a:rPr lang="en-GB" dirty="0" err="1"/>
              <a:t>oranı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Kastamonu’dur</a:t>
            </a:r>
            <a:r>
              <a:rPr lang="en-GB" dirty="0"/>
              <a:t>. </a:t>
            </a:r>
          </a:p>
          <a:p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5895" y="1634127"/>
            <a:ext cx="7028375" cy="3580997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5117450" y="5339134"/>
            <a:ext cx="67252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Şekil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Batı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Karadeniz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Havzası’nın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Konumu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Orman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Su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İşleri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Bakanlığı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Su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Yönetimi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Genel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Müdürlüğü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(2016)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2221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Batı Karadeniz Suları Havzası (14)</a:t>
            </a:r>
            <a:b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</a:b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9284" y="1690688"/>
            <a:ext cx="5506329" cy="4167212"/>
          </a:xfrm>
        </p:spPr>
        <p:txBody>
          <a:bodyPr/>
          <a:lstStyle/>
          <a:p>
            <a:pPr marL="0" indent="0">
              <a:buNone/>
            </a:pPr>
            <a:r>
              <a:rPr lang="en-GB" dirty="0" err="1"/>
              <a:t>Batı</a:t>
            </a:r>
            <a:r>
              <a:rPr lang="en-GB" dirty="0"/>
              <a:t> </a:t>
            </a:r>
            <a:r>
              <a:rPr lang="en-GB" dirty="0" err="1"/>
              <a:t>Karadeniz</a:t>
            </a:r>
            <a:r>
              <a:rPr lang="en-GB" dirty="0"/>
              <a:t> </a:t>
            </a:r>
            <a:r>
              <a:rPr lang="en-GB" dirty="0" err="1"/>
              <a:t>Havzası</a:t>
            </a:r>
            <a:r>
              <a:rPr lang="en-GB" dirty="0"/>
              <a:t> </a:t>
            </a:r>
            <a:r>
              <a:rPr lang="en-GB" dirty="0" err="1"/>
              <a:t>Arazi</a:t>
            </a:r>
            <a:r>
              <a:rPr lang="en-GB" dirty="0"/>
              <a:t> </a:t>
            </a:r>
            <a:r>
              <a:rPr lang="en-GB" dirty="0" err="1"/>
              <a:t>Kullanımı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Dağılımı</a:t>
            </a:r>
            <a:r>
              <a:rPr lang="en-GB" dirty="0"/>
              <a:t> (SYGM, 2013)</a:t>
            </a:r>
            <a:endParaRPr lang="tr-TR" dirty="0"/>
          </a:p>
          <a:p>
            <a:r>
              <a:rPr lang="en-GB" dirty="0" err="1"/>
              <a:t>Tarımsal</a:t>
            </a:r>
            <a:r>
              <a:rPr lang="en-GB" dirty="0"/>
              <a:t> </a:t>
            </a:r>
            <a:r>
              <a:rPr lang="en-GB" dirty="0" err="1"/>
              <a:t>Alanlar</a:t>
            </a:r>
            <a:r>
              <a:rPr lang="en-GB" dirty="0"/>
              <a:t> </a:t>
            </a:r>
            <a:r>
              <a:rPr lang="tr-TR" dirty="0"/>
              <a:t>%</a:t>
            </a:r>
            <a:r>
              <a:rPr lang="en-GB" dirty="0"/>
              <a:t>20,97</a:t>
            </a:r>
            <a:endParaRPr lang="tr-TR" dirty="0"/>
          </a:p>
          <a:p>
            <a:r>
              <a:rPr lang="en-GB" dirty="0"/>
              <a:t> </a:t>
            </a:r>
            <a:r>
              <a:rPr lang="en-GB" dirty="0" err="1"/>
              <a:t>Orman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Yarı</a:t>
            </a:r>
            <a:r>
              <a:rPr lang="en-GB" dirty="0"/>
              <a:t> </a:t>
            </a:r>
            <a:r>
              <a:rPr lang="en-GB" dirty="0" err="1"/>
              <a:t>Doğal</a:t>
            </a:r>
            <a:r>
              <a:rPr lang="en-GB" dirty="0"/>
              <a:t> </a:t>
            </a:r>
            <a:r>
              <a:rPr lang="en-GB" dirty="0" err="1"/>
              <a:t>Alanlar</a:t>
            </a:r>
            <a:r>
              <a:rPr lang="en-GB" dirty="0"/>
              <a:t> </a:t>
            </a:r>
            <a:r>
              <a:rPr lang="tr-TR" dirty="0"/>
              <a:t>%</a:t>
            </a:r>
            <a:r>
              <a:rPr lang="en-GB" dirty="0"/>
              <a:t>77,34</a:t>
            </a:r>
            <a:endParaRPr lang="tr-TR" dirty="0"/>
          </a:p>
          <a:p>
            <a:r>
              <a:rPr lang="en-GB" dirty="0" err="1"/>
              <a:t>Sulak</a:t>
            </a:r>
            <a:r>
              <a:rPr lang="en-GB" dirty="0"/>
              <a:t> </a:t>
            </a:r>
            <a:r>
              <a:rPr lang="en-GB" dirty="0" err="1"/>
              <a:t>Alanlar</a:t>
            </a:r>
            <a:r>
              <a:rPr lang="en-GB" dirty="0"/>
              <a:t> </a:t>
            </a:r>
            <a:r>
              <a:rPr lang="tr-TR" dirty="0"/>
              <a:t>%</a:t>
            </a:r>
            <a:r>
              <a:rPr lang="en-GB" dirty="0"/>
              <a:t> 0,03 </a:t>
            </a:r>
            <a:endParaRPr lang="tr-TR" dirty="0"/>
          </a:p>
          <a:p>
            <a:r>
              <a:rPr lang="en-GB" dirty="0"/>
              <a:t>Su </a:t>
            </a:r>
            <a:r>
              <a:rPr lang="en-GB" dirty="0" err="1"/>
              <a:t>Yüzeyleri</a:t>
            </a:r>
            <a:r>
              <a:rPr lang="en-GB" dirty="0"/>
              <a:t> </a:t>
            </a:r>
            <a:r>
              <a:rPr lang="tr-TR" dirty="0"/>
              <a:t>  %</a:t>
            </a:r>
            <a:r>
              <a:rPr lang="en-GB" dirty="0"/>
              <a:t> 0,38 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416" y="1343883"/>
            <a:ext cx="6882581" cy="4860822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6004862" y="6114432"/>
            <a:ext cx="33572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/>
              <a:t>Orman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tr-TR" dirty="0"/>
              <a:t>Orman</a:t>
            </a:r>
            <a:r>
              <a:rPr lang="en-GB" dirty="0"/>
              <a:t> </a:t>
            </a:r>
            <a:r>
              <a:rPr lang="en-GB" dirty="0" err="1"/>
              <a:t>Bakanlığ</a:t>
            </a:r>
            <a:r>
              <a:rPr lang="tr-TR" dirty="0"/>
              <a:t>ı (2013)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09427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7577"/>
          </a:xfrm>
        </p:spPr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Batı Karadeniz Suları Havzası 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56813"/>
            <a:ext cx="10515600" cy="4351338"/>
          </a:xfrm>
        </p:spPr>
        <p:txBody>
          <a:bodyPr>
            <a:normAutofit/>
          </a:bodyPr>
          <a:lstStyle/>
          <a:p>
            <a:r>
              <a:rPr lang="en-GB" dirty="0" err="1"/>
              <a:t>Havzanın</a:t>
            </a:r>
            <a:r>
              <a:rPr lang="en-GB" dirty="0"/>
              <a:t> </a:t>
            </a:r>
            <a:r>
              <a:rPr lang="en-GB" dirty="0" err="1"/>
              <a:t>büyük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bölümü</a:t>
            </a:r>
            <a:r>
              <a:rPr lang="en-GB" dirty="0"/>
              <a:t> </a:t>
            </a:r>
            <a:r>
              <a:rPr lang="en-GB" dirty="0" err="1"/>
              <a:t>Düzce</a:t>
            </a:r>
            <a:r>
              <a:rPr lang="en-GB" dirty="0"/>
              <a:t>, </a:t>
            </a:r>
            <a:r>
              <a:rPr lang="en-GB" dirty="0" err="1"/>
              <a:t>Zonguldak</a:t>
            </a:r>
            <a:r>
              <a:rPr lang="en-GB" dirty="0"/>
              <a:t>, </a:t>
            </a:r>
            <a:r>
              <a:rPr lang="en-GB" dirty="0" err="1"/>
              <a:t>Bartın</a:t>
            </a:r>
            <a:r>
              <a:rPr lang="en-GB" dirty="0"/>
              <a:t>, </a:t>
            </a:r>
            <a:r>
              <a:rPr lang="en-GB" dirty="0" err="1"/>
              <a:t>Karabük</a:t>
            </a:r>
            <a:r>
              <a:rPr lang="en-GB" dirty="0"/>
              <a:t> </a:t>
            </a:r>
            <a:r>
              <a:rPr lang="en-GB" dirty="0" err="1"/>
              <a:t>illeri</a:t>
            </a:r>
            <a:r>
              <a:rPr lang="en-GB" dirty="0"/>
              <a:t> </a:t>
            </a:r>
            <a:r>
              <a:rPr lang="en-GB" dirty="0" err="1"/>
              <a:t>idari</a:t>
            </a:r>
            <a:r>
              <a:rPr lang="en-GB" dirty="0"/>
              <a:t> </a:t>
            </a:r>
            <a:r>
              <a:rPr lang="en-GB" dirty="0" err="1"/>
              <a:t>sınırları</a:t>
            </a:r>
            <a:r>
              <a:rPr lang="en-GB" dirty="0"/>
              <a:t> </a:t>
            </a:r>
            <a:r>
              <a:rPr lang="en-GB" dirty="0" err="1"/>
              <a:t>içerisinde</a:t>
            </a:r>
            <a:r>
              <a:rPr lang="en-GB" dirty="0"/>
              <a:t> </a:t>
            </a:r>
            <a:r>
              <a:rPr lang="en-GB" dirty="0" err="1"/>
              <a:t>olup</a:t>
            </a:r>
            <a:r>
              <a:rPr lang="en-GB" dirty="0"/>
              <a:t>, </a:t>
            </a:r>
            <a:r>
              <a:rPr lang="en-GB" dirty="0" err="1"/>
              <a:t>kalan</a:t>
            </a:r>
            <a:r>
              <a:rPr lang="en-GB" dirty="0"/>
              <a:t> </a:t>
            </a:r>
            <a:r>
              <a:rPr lang="en-GB" dirty="0" err="1"/>
              <a:t>diğer</a:t>
            </a:r>
            <a:r>
              <a:rPr lang="en-GB" dirty="0"/>
              <a:t> </a:t>
            </a:r>
            <a:r>
              <a:rPr lang="en-GB" dirty="0" err="1"/>
              <a:t>bölümü</a:t>
            </a:r>
            <a:r>
              <a:rPr lang="en-GB" dirty="0"/>
              <a:t> </a:t>
            </a:r>
            <a:r>
              <a:rPr lang="en-GB" dirty="0" err="1"/>
              <a:t>ise</a:t>
            </a:r>
            <a:r>
              <a:rPr lang="en-GB" dirty="0"/>
              <a:t> </a:t>
            </a:r>
            <a:r>
              <a:rPr lang="en-GB" dirty="0" err="1"/>
              <a:t>Bolu</a:t>
            </a:r>
            <a:r>
              <a:rPr lang="en-GB" dirty="0"/>
              <a:t>, </a:t>
            </a:r>
            <a:r>
              <a:rPr lang="en-GB" dirty="0" err="1"/>
              <a:t>Çankırı</a:t>
            </a:r>
            <a:r>
              <a:rPr lang="en-GB" dirty="0"/>
              <a:t>, </a:t>
            </a:r>
            <a:r>
              <a:rPr lang="en-GB" dirty="0" err="1"/>
              <a:t>Kastamonu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Sinop</a:t>
            </a:r>
            <a:r>
              <a:rPr lang="en-GB" dirty="0"/>
              <a:t> </a:t>
            </a:r>
            <a:r>
              <a:rPr lang="en-GB" dirty="0" err="1"/>
              <a:t>illerinin</a:t>
            </a:r>
            <a:r>
              <a:rPr lang="en-GB" dirty="0"/>
              <a:t> </a:t>
            </a:r>
            <a:r>
              <a:rPr lang="en-GB" dirty="0" err="1"/>
              <a:t>sınırları</a:t>
            </a:r>
            <a:r>
              <a:rPr lang="en-GB" dirty="0"/>
              <a:t> </a:t>
            </a:r>
            <a:r>
              <a:rPr lang="en-GB" dirty="0" err="1"/>
              <a:t>içerisinde</a:t>
            </a:r>
            <a:r>
              <a:rPr lang="en-GB" dirty="0"/>
              <a:t> </a:t>
            </a:r>
            <a:r>
              <a:rPr lang="en-GB" dirty="0" err="1"/>
              <a:t>yer</a:t>
            </a:r>
            <a:r>
              <a:rPr lang="en-GB" dirty="0"/>
              <a:t> </a:t>
            </a:r>
            <a:r>
              <a:rPr lang="en-GB" dirty="0" err="1"/>
              <a:t>almaktadır</a:t>
            </a:r>
            <a:r>
              <a:rPr lang="en-GB" dirty="0"/>
              <a:t> (</a:t>
            </a:r>
            <a:r>
              <a:rPr lang="en-GB" dirty="0" err="1"/>
              <a:t>Havza</a:t>
            </a:r>
            <a:r>
              <a:rPr lang="en-GB" dirty="0"/>
              <a:t> </a:t>
            </a:r>
            <a:r>
              <a:rPr lang="en-GB" dirty="0" err="1"/>
              <a:t>Koruma</a:t>
            </a:r>
            <a:r>
              <a:rPr lang="en-GB" dirty="0"/>
              <a:t> </a:t>
            </a:r>
            <a:r>
              <a:rPr lang="en-GB" dirty="0" err="1"/>
              <a:t>Eylem</a:t>
            </a:r>
            <a:r>
              <a:rPr lang="en-GB" dirty="0"/>
              <a:t> </a:t>
            </a:r>
            <a:r>
              <a:rPr lang="en-GB" dirty="0" err="1"/>
              <a:t>Planları</a:t>
            </a:r>
            <a:r>
              <a:rPr lang="en-GB" dirty="0"/>
              <a:t>, 2014). </a:t>
            </a:r>
            <a:endParaRPr lang="tr-TR" dirty="0"/>
          </a:p>
          <a:p>
            <a:r>
              <a:rPr lang="en-GB" dirty="0" err="1"/>
              <a:t>Havza</a:t>
            </a:r>
            <a:r>
              <a:rPr lang="en-GB" dirty="0"/>
              <a:t> </a:t>
            </a:r>
            <a:r>
              <a:rPr lang="en-GB" dirty="0" err="1"/>
              <a:t>toplam</a:t>
            </a:r>
            <a:r>
              <a:rPr lang="en-GB" dirty="0"/>
              <a:t> </a:t>
            </a:r>
            <a:r>
              <a:rPr lang="en-GB" dirty="0" err="1"/>
              <a:t>olarak</a:t>
            </a:r>
            <a:r>
              <a:rPr lang="en-GB" dirty="0"/>
              <a:t> 2.896.766 </a:t>
            </a:r>
            <a:r>
              <a:rPr lang="en-GB" dirty="0" err="1"/>
              <a:t>hektar</a:t>
            </a:r>
            <a:r>
              <a:rPr lang="en-GB" dirty="0"/>
              <a:t> </a:t>
            </a:r>
            <a:r>
              <a:rPr lang="en-GB" dirty="0" err="1"/>
              <a:t>alanı</a:t>
            </a:r>
            <a:r>
              <a:rPr lang="en-GB" dirty="0"/>
              <a:t> </a:t>
            </a:r>
            <a:r>
              <a:rPr lang="en-GB" dirty="0" err="1"/>
              <a:t>kaplamakta</a:t>
            </a:r>
            <a:r>
              <a:rPr lang="en-GB" dirty="0"/>
              <a:t> </a:t>
            </a:r>
            <a:r>
              <a:rPr lang="en-GB" dirty="0" err="1"/>
              <a:t>olup</a:t>
            </a:r>
            <a:r>
              <a:rPr lang="en-GB" dirty="0"/>
              <a:t> (SYGM, 2013), </a:t>
            </a:r>
            <a:r>
              <a:rPr lang="en-GB" dirty="0" err="1"/>
              <a:t>Türkiye</a:t>
            </a:r>
            <a:r>
              <a:rPr lang="en-GB" dirty="0"/>
              <a:t> </a:t>
            </a:r>
            <a:r>
              <a:rPr lang="en-GB" dirty="0" err="1"/>
              <a:t>genel</a:t>
            </a:r>
            <a:r>
              <a:rPr lang="en-GB" dirty="0"/>
              <a:t> </a:t>
            </a:r>
            <a:r>
              <a:rPr lang="en-GB" dirty="0" err="1"/>
              <a:t>yüzölçümünün</a:t>
            </a:r>
            <a:r>
              <a:rPr lang="en-GB" dirty="0"/>
              <a:t> %1’ini </a:t>
            </a:r>
            <a:r>
              <a:rPr lang="en-GB" dirty="0" err="1"/>
              <a:t>teşkil</a:t>
            </a:r>
            <a:r>
              <a:rPr lang="en-GB" dirty="0"/>
              <a:t> </a:t>
            </a:r>
            <a:r>
              <a:rPr lang="en-GB" dirty="0" err="1"/>
              <a:t>etmektedir</a:t>
            </a:r>
            <a:r>
              <a:rPr lang="en-GB" dirty="0"/>
              <a:t>. </a:t>
            </a:r>
            <a:endParaRPr lang="tr-TR" dirty="0"/>
          </a:p>
          <a:p>
            <a:r>
              <a:rPr lang="en-GB" dirty="0" err="1"/>
              <a:t>Batı</a:t>
            </a:r>
            <a:r>
              <a:rPr lang="en-GB" dirty="0"/>
              <a:t> </a:t>
            </a:r>
            <a:r>
              <a:rPr lang="en-GB" dirty="0" err="1"/>
              <a:t>Karadeniz</a:t>
            </a:r>
            <a:r>
              <a:rPr lang="en-GB" dirty="0"/>
              <a:t> </a:t>
            </a:r>
            <a:r>
              <a:rPr lang="en-GB" dirty="0" err="1"/>
              <a:t>Havzası’nın</a:t>
            </a:r>
            <a:r>
              <a:rPr lang="en-GB" dirty="0"/>
              <a:t> </a:t>
            </a:r>
            <a:r>
              <a:rPr lang="en-GB" dirty="0" err="1"/>
              <a:t>toplam</a:t>
            </a:r>
            <a:r>
              <a:rPr lang="en-GB" dirty="0"/>
              <a:t> </a:t>
            </a:r>
            <a:r>
              <a:rPr lang="en-GB" dirty="0" err="1"/>
              <a:t>yağış</a:t>
            </a:r>
            <a:r>
              <a:rPr lang="en-GB" dirty="0"/>
              <a:t> </a:t>
            </a:r>
            <a:r>
              <a:rPr lang="en-GB" dirty="0" err="1"/>
              <a:t>alanı</a:t>
            </a:r>
            <a:r>
              <a:rPr lang="en-GB" dirty="0"/>
              <a:t> 29.682 km2 ’dir.</a:t>
            </a:r>
            <a:r>
              <a:rPr lang="tr-TR" dirty="0"/>
              <a:t> </a:t>
            </a:r>
            <a:r>
              <a:rPr lang="en-GB" dirty="0" err="1"/>
              <a:t>Yıllık</a:t>
            </a:r>
            <a:r>
              <a:rPr lang="en-GB" dirty="0"/>
              <a:t> </a:t>
            </a:r>
            <a:r>
              <a:rPr lang="en-GB" dirty="0" err="1"/>
              <a:t>ortalama</a:t>
            </a:r>
            <a:r>
              <a:rPr lang="en-GB" dirty="0"/>
              <a:t> </a:t>
            </a:r>
            <a:r>
              <a:rPr lang="en-GB" dirty="0" err="1"/>
              <a:t>yağış</a:t>
            </a:r>
            <a:r>
              <a:rPr lang="en-GB" dirty="0"/>
              <a:t> </a:t>
            </a:r>
            <a:r>
              <a:rPr lang="en-GB" dirty="0" err="1"/>
              <a:t>yüksekliği</a:t>
            </a:r>
            <a:r>
              <a:rPr lang="en-GB" dirty="0"/>
              <a:t> 811 </a:t>
            </a:r>
            <a:r>
              <a:rPr lang="en-GB" dirty="0" err="1"/>
              <a:t>mm’dir</a:t>
            </a:r>
            <a:r>
              <a:rPr lang="en-GB" dirty="0"/>
              <a:t>. </a:t>
            </a:r>
            <a:r>
              <a:rPr lang="en-GB" dirty="0" err="1"/>
              <a:t>Ortalama</a:t>
            </a:r>
            <a:r>
              <a:rPr lang="en-GB" dirty="0"/>
              <a:t> </a:t>
            </a:r>
            <a:r>
              <a:rPr lang="en-GB" dirty="0" err="1"/>
              <a:t>yıllık</a:t>
            </a:r>
            <a:r>
              <a:rPr lang="en-GB" dirty="0"/>
              <a:t> </a:t>
            </a:r>
            <a:r>
              <a:rPr lang="en-GB" dirty="0" err="1"/>
              <a:t>akış</a:t>
            </a:r>
            <a:r>
              <a:rPr lang="en-GB" dirty="0"/>
              <a:t> 9,93 km³ </a:t>
            </a:r>
            <a:r>
              <a:rPr lang="en-GB" dirty="0" err="1"/>
              <a:t>olup</a:t>
            </a:r>
            <a:r>
              <a:rPr lang="en-GB" dirty="0"/>
              <a:t> </a:t>
            </a:r>
            <a:r>
              <a:rPr lang="en-GB" dirty="0" err="1"/>
              <a:t>ortalama</a:t>
            </a:r>
            <a:r>
              <a:rPr lang="en-GB" dirty="0"/>
              <a:t> </a:t>
            </a:r>
            <a:r>
              <a:rPr lang="en-GB" dirty="0" err="1"/>
              <a:t>havza</a:t>
            </a:r>
            <a:r>
              <a:rPr lang="en-GB" dirty="0"/>
              <a:t> </a:t>
            </a:r>
            <a:r>
              <a:rPr lang="en-GB" dirty="0" err="1"/>
              <a:t>verimi</a:t>
            </a:r>
            <a:r>
              <a:rPr lang="en-GB" dirty="0"/>
              <a:t> 10,6 l/</a:t>
            </a:r>
            <a:r>
              <a:rPr lang="en-GB" dirty="0" err="1"/>
              <a:t>sn</a:t>
            </a:r>
            <a:r>
              <a:rPr lang="en-GB" dirty="0"/>
              <a:t>/km²’dir (</a:t>
            </a:r>
            <a:r>
              <a:rPr lang="en-GB" dirty="0" err="1"/>
              <a:t>Havza</a:t>
            </a:r>
            <a:r>
              <a:rPr lang="en-GB" dirty="0"/>
              <a:t> </a:t>
            </a:r>
            <a:r>
              <a:rPr lang="en-GB" dirty="0" err="1"/>
              <a:t>Koruma</a:t>
            </a:r>
            <a:r>
              <a:rPr lang="en-GB" dirty="0"/>
              <a:t> </a:t>
            </a:r>
            <a:r>
              <a:rPr lang="en-GB" dirty="0" err="1"/>
              <a:t>Eylem</a:t>
            </a:r>
            <a:r>
              <a:rPr lang="en-GB" dirty="0"/>
              <a:t> </a:t>
            </a:r>
            <a:r>
              <a:rPr lang="en-GB" dirty="0" err="1"/>
              <a:t>Planları</a:t>
            </a:r>
            <a:r>
              <a:rPr lang="en-GB" dirty="0"/>
              <a:t>, 2014).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91269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Batı Karadeniz Suları Havzası (14)</a:t>
            </a:r>
            <a:b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</a:b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4352778" cy="3947022"/>
          </a:xfrm>
        </p:spPr>
        <p:txBody>
          <a:bodyPr/>
          <a:lstStyle/>
          <a:p>
            <a:pPr marL="0" indent="0">
              <a:buNone/>
            </a:pPr>
            <a:r>
              <a:rPr lang="en-GB" dirty="0" err="1"/>
              <a:t>Morfometrik</a:t>
            </a:r>
            <a:r>
              <a:rPr lang="en-GB" dirty="0"/>
              <a:t> </a:t>
            </a:r>
            <a:r>
              <a:rPr lang="en-GB" dirty="0" err="1"/>
              <a:t>Parametre</a:t>
            </a:r>
            <a:r>
              <a:rPr lang="en-GB" dirty="0"/>
              <a:t> </a:t>
            </a:r>
            <a:r>
              <a:rPr lang="en-GB" dirty="0" err="1"/>
              <a:t>Değer</a:t>
            </a:r>
            <a:endParaRPr lang="tr-TR" dirty="0"/>
          </a:p>
          <a:p>
            <a:r>
              <a:rPr lang="en-GB" dirty="0"/>
              <a:t> Ana </a:t>
            </a:r>
            <a:r>
              <a:rPr lang="en-GB" dirty="0" err="1"/>
              <a:t>kol</a:t>
            </a:r>
            <a:r>
              <a:rPr lang="en-GB" dirty="0"/>
              <a:t> </a:t>
            </a:r>
            <a:r>
              <a:rPr lang="en-GB" dirty="0" err="1"/>
              <a:t>Uzunluğu</a:t>
            </a:r>
            <a:r>
              <a:rPr lang="en-GB" dirty="0"/>
              <a:t>, L (km) 354</a:t>
            </a:r>
            <a:endParaRPr lang="tr-TR" dirty="0"/>
          </a:p>
          <a:p>
            <a:r>
              <a:rPr lang="en-GB" dirty="0"/>
              <a:t> </a:t>
            </a:r>
            <a:r>
              <a:rPr lang="en-GB" dirty="0" err="1"/>
              <a:t>Havza</a:t>
            </a:r>
            <a:r>
              <a:rPr lang="en-GB" dirty="0"/>
              <a:t> Alanı, A (km2 ) 13.342</a:t>
            </a:r>
            <a:endParaRPr lang="tr-TR" dirty="0"/>
          </a:p>
          <a:p>
            <a:r>
              <a:rPr lang="en-GB" dirty="0"/>
              <a:t> </a:t>
            </a:r>
            <a:r>
              <a:rPr lang="en-GB" dirty="0" err="1"/>
              <a:t>Havza</a:t>
            </a:r>
            <a:r>
              <a:rPr lang="en-GB" dirty="0"/>
              <a:t> </a:t>
            </a:r>
            <a:r>
              <a:rPr lang="en-GB" dirty="0" err="1"/>
              <a:t>Toplam</a:t>
            </a:r>
            <a:r>
              <a:rPr lang="en-GB" dirty="0"/>
              <a:t> </a:t>
            </a:r>
            <a:r>
              <a:rPr lang="en-GB" dirty="0" err="1"/>
              <a:t>Akarsu</a:t>
            </a:r>
            <a:r>
              <a:rPr lang="en-GB" dirty="0"/>
              <a:t> </a:t>
            </a:r>
            <a:r>
              <a:rPr lang="en-GB" dirty="0" err="1"/>
              <a:t>Uzunluğu</a:t>
            </a:r>
            <a:r>
              <a:rPr lang="en-GB" dirty="0"/>
              <a:t>, </a:t>
            </a:r>
            <a:r>
              <a:rPr lang="el-GR" dirty="0"/>
              <a:t>Σ</a:t>
            </a:r>
            <a:r>
              <a:rPr lang="en-GB" dirty="0"/>
              <a:t>L (km) 5.235</a:t>
            </a:r>
          </a:p>
          <a:p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0978" y="1288488"/>
            <a:ext cx="6720640" cy="4783157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4169697" y="6150679"/>
            <a:ext cx="77419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/>
              <a:t>Şekil</a:t>
            </a:r>
            <a:r>
              <a:rPr lang="tr-TR" dirty="0"/>
              <a:t>: </a:t>
            </a:r>
            <a:r>
              <a:rPr lang="en-GB" dirty="0" err="1"/>
              <a:t>Morfometrik</a:t>
            </a:r>
            <a:r>
              <a:rPr lang="en-GB" dirty="0"/>
              <a:t> </a:t>
            </a:r>
            <a:r>
              <a:rPr lang="en-GB" dirty="0" err="1"/>
              <a:t>Parametre</a:t>
            </a:r>
            <a:r>
              <a:rPr lang="en-GB" dirty="0"/>
              <a:t> </a:t>
            </a:r>
            <a:r>
              <a:rPr lang="en-GB" dirty="0" err="1"/>
              <a:t>Değerleri</a:t>
            </a:r>
            <a:r>
              <a:rPr lang="tr-TR" dirty="0"/>
              <a:t>, </a:t>
            </a:r>
            <a:r>
              <a:rPr lang="en-GB" dirty="0" err="1"/>
              <a:t>Batı</a:t>
            </a:r>
            <a:r>
              <a:rPr lang="en-GB" dirty="0"/>
              <a:t> </a:t>
            </a:r>
            <a:r>
              <a:rPr lang="en-GB" dirty="0" err="1"/>
              <a:t>Karadeniz</a:t>
            </a:r>
            <a:r>
              <a:rPr lang="en-GB" dirty="0"/>
              <a:t> </a:t>
            </a:r>
            <a:r>
              <a:rPr lang="en-GB" dirty="0" err="1"/>
              <a:t>Havzası</a:t>
            </a:r>
            <a:r>
              <a:rPr lang="en-GB" dirty="0"/>
              <a:t> Alanı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Anakolu</a:t>
            </a:r>
            <a:r>
              <a:rPr lang="tr-TR" dirty="0"/>
              <a:t>, </a:t>
            </a:r>
            <a:r>
              <a:rPr lang="en-GB" dirty="0" err="1"/>
              <a:t>Orman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Su </a:t>
            </a:r>
            <a:r>
              <a:rPr lang="en-GB" dirty="0" err="1"/>
              <a:t>İşleri</a:t>
            </a:r>
            <a:r>
              <a:rPr lang="en-GB" dirty="0"/>
              <a:t> </a:t>
            </a:r>
            <a:r>
              <a:rPr lang="en-GB" dirty="0" err="1"/>
              <a:t>Bakanlığı</a:t>
            </a:r>
            <a:r>
              <a:rPr lang="en-GB" dirty="0"/>
              <a:t>, Su </a:t>
            </a:r>
            <a:r>
              <a:rPr lang="en-GB" dirty="0" err="1"/>
              <a:t>Yönetimi</a:t>
            </a:r>
            <a:r>
              <a:rPr lang="en-GB" dirty="0"/>
              <a:t> </a:t>
            </a:r>
            <a:r>
              <a:rPr lang="en-GB" dirty="0" err="1"/>
              <a:t>Genel</a:t>
            </a:r>
            <a:r>
              <a:rPr lang="en-GB" dirty="0"/>
              <a:t> </a:t>
            </a:r>
            <a:r>
              <a:rPr lang="en-GB" dirty="0" err="1"/>
              <a:t>Müdürlüğü</a:t>
            </a:r>
            <a:r>
              <a:rPr lang="tr-TR" dirty="0"/>
              <a:t> (2016)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76880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Batı Karadeniz Suları Havzası (14)</a:t>
            </a:r>
            <a:b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</a:b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5249" y="1690688"/>
            <a:ext cx="10678551" cy="4486275"/>
          </a:xfrm>
        </p:spPr>
        <p:txBody>
          <a:bodyPr>
            <a:normAutofit fontScale="92500" lnSpcReduction="10000"/>
          </a:bodyPr>
          <a:lstStyle/>
          <a:p>
            <a:r>
              <a:rPr lang="en-GB" dirty="0" err="1"/>
              <a:t>Batı</a:t>
            </a:r>
            <a:r>
              <a:rPr lang="en-GB" dirty="0"/>
              <a:t> </a:t>
            </a:r>
            <a:r>
              <a:rPr lang="en-GB" dirty="0" err="1"/>
              <a:t>Karadeniz</a:t>
            </a:r>
            <a:r>
              <a:rPr lang="en-GB" dirty="0"/>
              <a:t> </a:t>
            </a:r>
            <a:r>
              <a:rPr lang="en-GB" dirty="0" err="1"/>
              <a:t>Havzası'nda</a:t>
            </a:r>
            <a:r>
              <a:rPr lang="en-GB" dirty="0"/>
              <a:t> </a:t>
            </a:r>
            <a:r>
              <a:rPr lang="en-GB" dirty="0" err="1"/>
              <a:t>irili</a:t>
            </a:r>
            <a:r>
              <a:rPr lang="en-GB" dirty="0"/>
              <a:t> </a:t>
            </a:r>
            <a:r>
              <a:rPr lang="en-GB" dirty="0" err="1"/>
              <a:t>ufaklı</a:t>
            </a:r>
            <a:r>
              <a:rPr lang="en-GB" dirty="0"/>
              <a:t> </a:t>
            </a:r>
            <a:r>
              <a:rPr lang="en-GB" dirty="0" err="1"/>
              <a:t>çok</a:t>
            </a:r>
            <a:r>
              <a:rPr lang="en-GB" dirty="0"/>
              <a:t> </a:t>
            </a:r>
            <a:r>
              <a:rPr lang="en-GB" dirty="0" err="1"/>
              <a:t>sayıda</a:t>
            </a:r>
            <a:r>
              <a:rPr lang="en-GB" dirty="0"/>
              <a:t> </a:t>
            </a:r>
            <a:r>
              <a:rPr lang="en-GB" dirty="0" err="1"/>
              <a:t>yüzeysel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kaynağı</a:t>
            </a:r>
            <a:r>
              <a:rPr lang="en-GB" dirty="0"/>
              <a:t> </a:t>
            </a:r>
            <a:r>
              <a:rPr lang="en-GB" dirty="0" err="1"/>
              <a:t>bulunmaktadır</a:t>
            </a:r>
            <a:r>
              <a:rPr lang="en-GB" dirty="0"/>
              <a:t>. Bu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kaynaklarının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önemlilerinden</a:t>
            </a:r>
            <a:r>
              <a:rPr lang="en-GB" dirty="0"/>
              <a:t> </a:t>
            </a:r>
            <a:r>
              <a:rPr lang="en-GB" dirty="0" err="1"/>
              <a:t>biri</a:t>
            </a:r>
            <a:r>
              <a:rPr lang="en-GB" dirty="0"/>
              <a:t> </a:t>
            </a:r>
            <a:r>
              <a:rPr lang="en-GB" dirty="0" err="1"/>
              <a:t>Benli</a:t>
            </a:r>
            <a:r>
              <a:rPr lang="en-GB" dirty="0"/>
              <a:t> </a:t>
            </a:r>
            <a:r>
              <a:rPr lang="en-GB" dirty="0" err="1"/>
              <a:t>Dağ’dan</a:t>
            </a:r>
            <a:r>
              <a:rPr lang="en-GB" dirty="0"/>
              <a:t> </a:t>
            </a:r>
            <a:r>
              <a:rPr lang="en-GB" dirty="0" err="1"/>
              <a:t>doğan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toplam</a:t>
            </a:r>
            <a:r>
              <a:rPr lang="en-GB" dirty="0"/>
              <a:t> </a:t>
            </a:r>
            <a:r>
              <a:rPr lang="en-GB" dirty="0" err="1"/>
              <a:t>uzunluğu</a:t>
            </a:r>
            <a:r>
              <a:rPr lang="en-GB" dirty="0"/>
              <a:t> 360 </a:t>
            </a:r>
            <a:r>
              <a:rPr lang="en-GB" dirty="0" err="1"/>
              <a:t>km’yi</a:t>
            </a:r>
            <a:r>
              <a:rPr lang="en-GB" dirty="0"/>
              <a:t> </a:t>
            </a:r>
            <a:r>
              <a:rPr lang="en-GB" dirty="0" err="1"/>
              <a:t>bulan</a:t>
            </a:r>
            <a:r>
              <a:rPr lang="en-GB" dirty="0"/>
              <a:t> </a:t>
            </a:r>
            <a:r>
              <a:rPr lang="en-GB" dirty="0" err="1"/>
              <a:t>Filyos</a:t>
            </a:r>
            <a:r>
              <a:rPr lang="en-GB" dirty="0"/>
              <a:t> </a:t>
            </a:r>
            <a:r>
              <a:rPr lang="en-GB" dirty="0" err="1"/>
              <a:t>Çayı’dır</a:t>
            </a:r>
            <a:r>
              <a:rPr lang="en-GB" dirty="0"/>
              <a:t>. </a:t>
            </a:r>
            <a:r>
              <a:rPr lang="en-GB" dirty="0" err="1"/>
              <a:t>Filyos</a:t>
            </a:r>
            <a:r>
              <a:rPr lang="en-GB" dirty="0"/>
              <a:t> </a:t>
            </a:r>
            <a:r>
              <a:rPr lang="en-GB" dirty="0" err="1"/>
              <a:t>Çayı</a:t>
            </a:r>
            <a:r>
              <a:rPr lang="en-GB" dirty="0"/>
              <a:t> </a:t>
            </a:r>
            <a:r>
              <a:rPr lang="en-GB" dirty="0" err="1"/>
              <a:t>Gerede</a:t>
            </a:r>
            <a:r>
              <a:rPr lang="en-GB" dirty="0"/>
              <a:t> </a:t>
            </a:r>
            <a:r>
              <a:rPr lang="en-GB" dirty="0" err="1"/>
              <a:t>Yaylası’na</a:t>
            </a:r>
            <a:r>
              <a:rPr lang="en-GB" dirty="0"/>
              <a:t> </a:t>
            </a:r>
            <a:r>
              <a:rPr lang="en-GB" dirty="0" err="1"/>
              <a:t>kadar</a:t>
            </a:r>
            <a:r>
              <a:rPr lang="en-GB" dirty="0"/>
              <a:t> </a:t>
            </a:r>
            <a:r>
              <a:rPr lang="en-GB" dirty="0" err="1"/>
              <a:t>inerek</a:t>
            </a:r>
            <a:r>
              <a:rPr lang="en-GB" dirty="0"/>
              <a:t>, </a:t>
            </a:r>
            <a:r>
              <a:rPr lang="en-GB" dirty="0" err="1"/>
              <a:t>Gerede</a:t>
            </a:r>
            <a:r>
              <a:rPr lang="en-GB" dirty="0"/>
              <a:t> </a:t>
            </a:r>
            <a:r>
              <a:rPr lang="en-GB" dirty="0" err="1"/>
              <a:t>Çayı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Safranbolu</a:t>
            </a:r>
            <a:r>
              <a:rPr lang="en-GB" dirty="0"/>
              <a:t> </a:t>
            </a:r>
            <a:r>
              <a:rPr lang="en-GB" dirty="0" err="1"/>
              <a:t>yakınlarında</a:t>
            </a:r>
            <a:r>
              <a:rPr lang="en-GB" dirty="0"/>
              <a:t> </a:t>
            </a:r>
            <a:r>
              <a:rPr lang="en-GB" dirty="0" err="1"/>
              <a:t>ise</a:t>
            </a:r>
            <a:r>
              <a:rPr lang="en-GB" dirty="0"/>
              <a:t> </a:t>
            </a:r>
            <a:r>
              <a:rPr lang="en-GB" dirty="0" err="1"/>
              <a:t>Araç</a:t>
            </a:r>
            <a:r>
              <a:rPr lang="en-GB" dirty="0"/>
              <a:t> </a:t>
            </a:r>
            <a:r>
              <a:rPr lang="en-GB" dirty="0" err="1"/>
              <a:t>Çayı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birleşmektedir</a:t>
            </a:r>
            <a:r>
              <a:rPr lang="en-GB" dirty="0"/>
              <a:t>. </a:t>
            </a:r>
            <a:r>
              <a:rPr lang="en-GB" dirty="0" err="1"/>
              <a:t>Karabük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Yenice'den</a:t>
            </a:r>
            <a:r>
              <a:rPr lang="en-GB" dirty="0"/>
              <a:t> </a:t>
            </a:r>
            <a:r>
              <a:rPr lang="en-GB" dirty="0" err="1"/>
              <a:t>geçip</a:t>
            </a:r>
            <a:r>
              <a:rPr lang="en-GB" dirty="0"/>
              <a:t> </a:t>
            </a:r>
            <a:r>
              <a:rPr lang="en-GB" dirty="0" err="1"/>
              <a:t>kuzeye</a:t>
            </a:r>
            <a:r>
              <a:rPr lang="en-GB" dirty="0"/>
              <a:t> </a:t>
            </a:r>
            <a:r>
              <a:rPr lang="en-GB" dirty="0" err="1"/>
              <a:t>dönerek</a:t>
            </a:r>
            <a:r>
              <a:rPr lang="en-GB" dirty="0"/>
              <a:t> </a:t>
            </a:r>
            <a:r>
              <a:rPr lang="en-GB" dirty="0" err="1"/>
              <a:t>Çaycuma</a:t>
            </a:r>
            <a:r>
              <a:rPr lang="en-GB" dirty="0"/>
              <a:t> </a:t>
            </a:r>
            <a:r>
              <a:rPr lang="en-GB" dirty="0" err="1"/>
              <a:t>Ovası’na</a:t>
            </a:r>
            <a:r>
              <a:rPr lang="en-GB" dirty="0"/>
              <a:t> </a:t>
            </a:r>
            <a:r>
              <a:rPr lang="en-GB" dirty="0" err="1"/>
              <a:t>inmekte</a:t>
            </a:r>
            <a:r>
              <a:rPr lang="en-GB" dirty="0"/>
              <a:t>, </a:t>
            </a:r>
            <a:r>
              <a:rPr lang="en-GB" dirty="0" err="1"/>
              <a:t>burada</a:t>
            </a:r>
            <a:r>
              <a:rPr lang="en-GB" dirty="0"/>
              <a:t> </a:t>
            </a:r>
            <a:r>
              <a:rPr lang="en-GB" dirty="0" err="1"/>
              <a:t>Bolu</a:t>
            </a:r>
            <a:r>
              <a:rPr lang="en-GB" dirty="0"/>
              <a:t> </a:t>
            </a:r>
            <a:r>
              <a:rPr lang="en-GB" dirty="0" err="1"/>
              <a:t>Dağları’nda</a:t>
            </a:r>
            <a:r>
              <a:rPr lang="en-GB" dirty="0"/>
              <a:t> </a:t>
            </a:r>
            <a:r>
              <a:rPr lang="en-GB" dirty="0" err="1"/>
              <a:t>Efteni</a:t>
            </a:r>
            <a:r>
              <a:rPr lang="en-GB" dirty="0"/>
              <a:t> </a:t>
            </a:r>
            <a:r>
              <a:rPr lang="en-GB" dirty="0" err="1"/>
              <a:t>Gölü’nden</a:t>
            </a:r>
            <a:r>
              <a:rPr lang="en-GB" dirty="0"/>
              <a:t> </a:t>
            </a:r>
            <a:r>
              <a:rPr lang="en-GB" dirty="0" err="1"/>
              <a:t>doğan</a:t>
            </a:r>
            <a:r>
              <a:rPr lang="en-GB" dirty="0"/>
              <a:t> </a:t>
            </a:r>
            <a:r>
              <a:rPr lang="en-GB" dirty="0" err="1"/>
              <a:t>Devrek</a:t>
            </a:r>
            <a:r>
              <a:rPr lang="en-GB" dirty="0"/>
              <a:t> </a:t>
            </a:r>
            <a:r>
              <a:rPr lang="en-GB" dirty="0" err="1"/>
              <a:t>Çayı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birleşerek</a:t>
            </a:r>
            <a:r>
              <a:rPr lang="en-GB" dirty="0"/>
              <a:t> </a:t>
            </a:r>
            <a:r>
              <a:rPr lang="en-GB" dirty="0" err="1"/>
              <a:t>Hisarönü’nde</a:t>
            </a:r>
            <a:r>
              <a:rPr lang="en-GB" dirty="0"/>
              <a:t> </a:t>
            </a:r>
            <a:r>
              <a:rPr lang="en-GB" dirty="0" err="1"/>
              <a:t>Karadeniz</a:t>
            </a:r>
            <a:r>
              <a:rPr lang="en-GB" dirty="0"/>
              <a:t>’ e </a:t>
            </a:r>
            <a:r>
              <a:rPr lang="en-GB" dirty="0" err="1"/>
              <a:t>ulaşmaktadır</a:t>
            </a:r>
            <a:r>
              <a:rPr lang="en-GB" dirty="0"/>
              <a:t>.</a:t>
            </a:r>
            <a:endParaRPr lang="tr-TR" dirty="0"/>
          </a:p>
          <a:p>
            <a:r>
              <a:rPr lang="en-GB" dirty="0"/>
              <a:t> </a:t>
            </a:r>
            <a:r>
              <a:rPr lang="en-GB" dirty="0" err="1"/>
              <a:t>Batı</a:t>
            </a:r>
            <a:r>
              <a:rPr lang="en-GB" dirty="0"/>
              <a:t> </a:t>
            </a:r>
            <a:r>
              <a:rPr lang="en-GB" dirty="0" err="1"/>
              <a:t>Karadeniz</a:t>
            </a:r>
            <a:r>
              <a:rPr lang="en-GB" dirty="0"/>
              <a:t> </a:t>
            </a:r>
            <a:r>
              <a:rPr lang="en-GB" dirty="0" err="1"/>
              <a:t>Havzası’nda</a:t>
            </a:r>
            <a:r>
              <a:rPr lang="en-GB" dirty="0"/>
              <a:t> </a:t>
            </a:r>
            <a:r>
              <a:rPr lang="en-GB" dirty="0" err="1"/>
              <a:t>Filyos</a:t>
            </a:r>
            <a:r>
              <a:rPr lang="en-GB" dirty="0"/>
              <a:t> </a:t>
            </a:r>
            <a:r>
              <a:rPr lang="en-GB" dirty="0" err="1"/>
              <a:t>Çayı</a:t>
            </a:r>
            <a:r>
              <a:rPr lang="en-GB" dirty="0"/>
              <a:t> </a:t>
            </a:r>
            <a:r>
              <a:rPr lang="en-GB" dirty="0" err="1"/>
              <a:t>dışındaki</a:t>
            </a:r>
            <a:r>
              <a:rPr lang="en-GB" dirty="0"/>
              <a:t> </a:t>
            </a:r>
            <a:r>
              <a:rPr lang="en-GB" dirty="0" err="1"/>
              <a:t>önemli</a:t>
            </a:r>
            <a:r>
              <a:rPr lang="en-GB" dirty="0"/>
              <a:t> </a:t>
            </a:r>
            <a:r>
              <a:rPr lang="en-GB" dirty="0" err="1"/>
              <a:t>akarsular</a:t>
            </a:r>
            <a:r>
              <a:rPr lang="en-GB" dirty="0"/>
              <a:t>, </a:t>
            </a:r>
            <a:r>
              <a:rPr lang="en-GB" dirty="0" err="1"/>
              <a:t>Kocaırmak</a:t>
            </a:r>
            <a:r>
              <a:rPr lang="en-GB" dirty="0"/>
              <a:t>, </a:t>
            </a:r>
            <a:r>
              <a:rPr lang="en-GB" dirty="0" err="1"/>
              <a:t>Bartın</a:t>
            </a:r>
            <a:r>
              <a:rPr lang="en-GB" dirty="0"/>
              <a:t>, </a:t>
            </a:r>
            <a:r>
              <a:rPr lang="en-GB" dirty="0" err="1"/>
              <a:t>Büyükmelen</a:t>
            </a:r>
            <a:r>
              <a:rPr lang="en-GB" dirty="0"/>
              <a:t>, </a:t>
            </a:r>
            <a:r>
              <a:rPr lang="en-GB" dirty="0" err="1"/>
              <a:t>Aydınlar</a:t>
            </a:r>
            <a:r>
              <a:rPr lang="en-GB" dirty="0"/>
              <a:t> (</a:t>
            </a:r>
            <a:r>
              <a:rPr lang="en-GB" dirty="0" err="1"/>
              <a:t>Melen</a:t>
            </a:r>
            <a:r>
              <a:rPr lang="en-GB" dirty="0"/>
              <a:t>), </a:t>
            </a:r>
            <a:r>
              <a:rPr lang="en-GB" dirty="0" err="1"/>
              <a:t>Ezine</a:t>
            </a:r>
            <a:r>
              <a:rPr lang="en-GB" dirty="0"/>
              <a:t>, Baba, Kabala, </a:t>
            </a:r>
            <a:r>
              <a:rPr lang="en-GB" dirty="0" err="1"/>
              <a:t>Kanlı</a:t>
            </a:r>
            <a:r>
              <a:rPr lang="en-GB" dirty="0"/>
              <a:t>, </a:t>
            </a:r>
            <a:r>
              <a:rPr lang="en-GB" dirty="0" err="1"/>
              <a:t>Kaşka</a:t>
            </a:r>
            <a:r>
              <a:rPr lang="en-GB" dirty="0"/>
              <a:t>, </a:t>
            </a:r>
            <a:r>
              <a:rPr lang="en-GB" dirty="0" err="1"/>
              <a:t>Terme</a:t>
            </a:r>
            <a:r>
              <a:rPr lang="en-GB" dirty="0"/>
              <a:t>, </a:t>
            </a:r>
            <a:r>
              <a:rPr lang="en-GB" dirty="0" err="1"/>
              <a:t>Aydos</a:t>
            </a:r>
            <a:r>
              <a:rPr lang="en-GB" dirty="0"/>
              <a:t>, </a:t>
            </a:r>
            <a:r>
              <a:rPr lang="en-GB" dirty="0" err="1"/>
              <a:t>Devrekaniçayları'dır</a:t>
            </a:r>
            <a:r>
              <a:rPr lang="en-GB" dirty="0"/>
              <a:t>. </a:t>
            </a:r>
            <a:r>
              <a:rPr lang="en-GB" dirty="0" err="1"/>
              <a:t>Batı</a:t>
            </a:r>
            <a:r>
              <a:rPr lang="en-GB" dirty="0"/>
              <a:t> </a:t>
            </a:r>
            <a:r>
              <a:rPr lang="en-GB" dirty="0" err="1"/>
              <a:t>Karadeniz</a:t>
            </a:r>
            <a:r>
              <a:rPr lang="en-GB" dirty="0"/>
              <a:t> </a:t>
            </a:r>
            <a:r>
              <a:rPr lang="en-GB" dirty="0" err="1"/>
              <a:t>Havzası'nda</a:t>
            </a:r>
            <a:r>
              <a:rPr lang="en-GB" dirty="0"/>
              <a:t> </a:t>
            </a:r>
            <a:r>
              <a:rPr lang="en-GB" dirty="0" err="1"/>
              <a:t>doğal</a:t>
            </a:r>
            <a:r>
              <a:rPr lang="en-GB" dirty="0"/>
              <a:t> </a:t>
            </a:r>
            <a:r>
              <a:rPr lang="en-GB" dirty="0" err="1"/>
              <a:t>göl</a:t>
            </a:r>
            <a:r>
              <a:rPr lang="en-GB" dirty="0"/>
              <a:t> </a:t>
            </a:r>
            <a:r>
              <a:rPr lang="en-GB" dirty="0" err="1"/>
              <a:t>sayısı</a:t>
            </a:r>
            <a:r>
              <a:rPr lang="en-GB" dirty="0"/>
              <a:t> </a:t>
            </a:r>
            <a:r>
              <a:rPr lang="en-GB" dirty="0" err="1"/>
              <a:t>bakımından</a:t>
            </a:r>
            <a:r>
              <a:rPr lang="en-GB" dirty="0"/>
              <a:t> </a:t>
            </a:r>
            <a:r>
              <a:rPr lang="en-GB" dirty="0" err="1"/>
              <a:t>zengin</a:t>
            </a:r>
            <a:r>
              <a:rPr lang="en-GB" dirty="0"/>
              <a:t> </a:t>
            </a:r>
            <a:r>
              <a:rPr lang="en-GB" dirty="0" err="1"/>
              <a:t>sayılan</a:t>
            </a:r>
            <a:r>
              <a:rPr lang="en-GB" dirty="0"/>
              <a:t> </a:t>
            </a:r>
            <a:r>
              <a:rPr lang="en-GB" dirty="0" err="1"/>
              <a:t>illerimizden</a:t>
            </a:r>
            <a:r>
              <a:rPr lang="en-GB" dirty="0"/>
              <a:t> </a:t>
            </a:r>
            <a:r>
              <a:rPr lang="en-GB" dirty="0" err="1"/>
              <a:t>Bolu’yu</a:t>
            </a:r>
            <a:r>
              <a:rPr lang="en-GB" dirty="0"/>
              <a:t> </a:t>
            </a:r>
            <a:r>
              <a:rPr lang="en-GB" dirty="0" err="1"/>
              <a:t>içine</a:t>
            </a:r>
            <a:r>
              <a:rPr lang="en-GB" dirty="0"/>
              <a:t> </a:t>
            </a:r>
            <a:r>
              <a:rPr lang="en-GB" dirty="0" err="1"/>
              <a:t>almaktadır</a:t>
            </a:r>
            <a:r>
              <a:rPr lang="en-GB" dirty="0"/>
              <a:t>. </a:t>
            </a:r>
            <a:r>
              <a:rPr lang="en-GB" dirty="0" err="1"/>
              <a:t>Ancak</a:t>
            </a:r>
            <a:r>
              <a:rPr lang="en-GB" dirty="0"/>
              <a:t> </a:t>
            </a:r>
            <a:r>
              <a:rPr lang="en-GB" dirty="0" err="1"/>
              <a:t>sayıları</a:t>
            </a:r>
            <a:r>
              <a:rPr lang="en-GB" dirty="0"/>
              <a:t> 9’u </a:t>
            </a:r>
            <a:r>
              <a:rPr lang="en-GB" dirty="0" err="1"/>
              <a:t>bulan</a:t>
            </a:r>
            <a:r>
              <a:rPr lang="en-GB" dirty="0"/>
              <a:t> </a:t>
            </a:r>
            <a:r>
              <a:rPr lang="en-GB" dirty="0" err="1"/>
              <a:t>doğal</a:t>
            </a:r>
            <a:r>
              <a:rPr lang="en-GB" dirty="0"/>
              <a:t> </a:t>
            </a:r>
            <a:r>
              <a:rPr lang="en-GB" dirty="0" err="1"/>
              <a:t>göller</a:t>
            </a:r>
            <a:r>
              <a:rPr lang="en-GB" dirty="0"/>
              <a:t> </a:t>
            </a:r>
            <a:r>
              <a:rPr lang="en-GB" dirty="0" err="1"/>
              <a:t>arasında</a:t>
            </a:r>
            <a:r>
              <a:rPr lang="en-GB" dirty="0"/>
              <a:t>, </a:t>
            </a:r>
            <a:r>
              <a:rPr lang="en-GB" dirty="0" err="1"/>
              <a:t>Yeniçağa</a:t>
            </a:r>
            <a:r>
              <a:rPr lang="en-GB" dirty="0"/>
              <a:t> </a:t>
            </a:r>
            <a:r>
              <a:rPr lang="en-GB" dirty="0" err="1"/>
              <a:t>gölü</a:t>
            </a:r>
            <a:r>
              <a:rPr lang="en-GB" dirty="0"/>
              <a:t> </a:t>
            </a:r>
            <a:r>
              <a:rPr lang="en-GB" dirty="0" err="1"/>
              <a:t>dışındakiler</a:t>
            </a:r>
            <a:r>
              <a:rPr lang="en-GB" dirty="0"/>
              <a:t> </a:t>
            </a:r>
            <a:r>
              <a:rPr lang="en-GB" dirty="0" err="1"/>
              <a:t>küçük</a:t>
            </a:r>
            <a:r>
              <a:rPr lang="en-GB" dirty="0"/>
              <a:t> </a:t>
            </a:r>
            <a:r>
              <a:rPr lang="en-GB" dirty="0" err="1"/>
              <a:t>göllerdir</a:t>
            </a:r>
            <a:r>
              <a:rPr lang="en-GB" dirty="0"/>
              <a:t> (</a:t>
            </a:r>
            <a:r>
              <a:rPr lang="en-GB" dirty="0" err="1"/>
              <a:t>Havza</a:t>
            </a:r>
            <a:r>
              <a:rPr lang="en-GB" dirty="0"/>
              <a:t> </a:t>
            </a:r>
            <a:r>
              <a:rPr lang="en-GB" dirty="0" err="1"/>
              <a:t>Koruma</a:t>
            </a:r>
            <a:r>
              <a:rPr lang="en-GB" dirty="0"/>
              <a:t> </a:t>
            </a:r>
            <a:r>
              <a:rPr lang="en-GB" dirty="0" err="1"/>
              <a:t>Eylem</a:t>
            </a:r>
            <a:r>
              <a:rPr lang="en-GB" dirty="0"/>
              <a:t> </a:t>
            </a:r>
            <a:r>
              <a:rPr lang="en-GB" dirty="0" err="1"/>
              <a:t>Planları</a:t>
            </a:r>
            <a:r>
              <a:rPr lang="en-GB" dirty="0"/>
              <a:t>, 2014). </a:t>
            </a:r>
          </a:p>
        </p:txBody>
      </p:sp>
    </p:spTree>
    <p:extLst>
      <p:ext uri="{BB962C8B-B14F-4D97-AF65-F5344CB8AC3E}">
        <p14:creationId xmlns:p14="http://schemas.microsoft.com/office/powerpoint/2010/main" val="37853955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Batı Karadeniz Suları Havzası </a:t>
            </a:r>
            <a:b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</a:b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9725" y="1408264"/>
            <a:ext cx="5126503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err="1"/>
              <a:t>Batı</a:t>
            </a:r>
            <a:r>
              <a:rPr lang="en-GB" dirty="0"/>
              <a:t> </a:t>
            </a:r>
            <a:r>
              <a:rPr lang="en-GB" dirty="0" err="1"/>
              <a:t>Karadeniz</a:t>
            </a:r>
            <a:r>
              <a:rPr lang="en-GB" dirty="0"/>
              <a:t> </a:t>
            </a:r>
            <a:r>
              <a:rPr lang="en-GB" dirty="0" err="1"/>
              <a:t>Havzası</a:t>
            </a:r>
            <a:r>
              <a:rPr lang="en-GB" dirty="0"/>
              <a:t> </a:t>
            </a:r>
            <a:r>
              <a:rPr lang="en-GB" dirty="0" err="1"/>
              <a:t>sularını</a:t>
            </a:r>
            <a:r>
              <a:rPr lang="en-GB" dirty="0"/>
              <a:t> </a:t>
            </a:r>
            <a:r>
              <a:rPr lang="en-GB" dirty="0" err="1"/>
              <a:t>küçük</a:t>
            </a:r>
            <a:r>
              <a:rPr lang="en-GB" dirty="0"/>
              <a:t> </a:t>
            </a:r>
            <a:r>
              <a:rPr lang="en-GB" dirty="0" err="1"/>
              <a:t>akarsularla</a:t>
            </a:r>
            <a:r>
              <a:rPr lang="en-GB" dirty="0"/>
              <a:t> </a:t>
            </a:r>
            <a:r>
              <a:rPr lang="en-GB" dirty="0" err="1"/>
              <a:t>Karadeniz’e</a:t>
            </a:r>
            <a:r>
              <a:rPr lang="en-GB" dirty="0"/>
              <a:t> </a:t>
            </a:r>
            <a:r>
              <a:rPr lang="en-GB" dirty="0" err="1"/>
              <a:t>döken</a:t>
            </a:r>
            <a:r>
              <a:rPr lang="en-GB" dirty="0"/>
              <a:t> </a:t>
            </a:r>
            <a:r>
              <a:rPr lang="en-GB" dirty="0" err="1"/>
              <a:t>yağış</a:t>
            </a:r>
            <a:r>
              <a:rPr lang="en-GB" dirty="0"/>
              <a:t> </a:t>
            </a:r>
            <a:r>
              <a:rPr lang="en-GB" dirty="0" err="1"/>
              <a:t>alanları</a:t>
            </a:r>
            <a:r>
              <a:rPr lang="en-GB" dirty="0"/>
              <a:t> </a:t>
            </a:r>
            <a:r>
              <a:rPr lang="en-GB" dirty="0" err="1"/>
              <a:t>topluluğundan</a:t>
            </a:r>
            <a:r>
              <a:rPr lang="en-GB" dirty="0"/>
              <a:t> </a:t>
            </a:r>
            <a:r>
              <a:rPr lang="en-GB" dirty="0" err="1"/>
              <a:t>oluşmaktadır</a:t>
            </a:r>
            <a:r>
              <a:rPr lang="en-GB" dirty="0"/>
              <a:t>. </a:t>
            </a:r>
            <a:r>
              <a:rPr lang="en-GB" dirty="0" err="1"/>
              <a:t>Doğudan</a:t>
            </a:r>
            <a:r>
              <a:rPr lang="en-GB" dirty="0"/>
              <a:t> </a:t>
            </a:r>
            <a:r>
              <a:rPr lang="en-GB" dirty="0" err="1"/>
              <a:t>itibaren</a:t>
            </a:r>
            <a:r>
              <a:rPr lang="en-GB" dirty="0"/>
              <a:t> </a:t>
            </a:r>
            <a:r>
              <a:rPr lang="en-GB" dirty="0" err="1"/>
              <a:t>Çangal</a:t>
            </a:r>
            <a:r>
              <a:rPr lang="en-GB" dirty="0"/>
              <a:t> </a:t>
            </a:r>
            <a:r>
              <a:rPr lang="en-GB" dirty="0" err="1"/>
              <a:t>Dağı</a:t>
            </a:r>
            <a:r>
              <a:rPr lang="en-GB" dirty="0"/>
              <a:t>, </a:t>
            </a:r>
            <a:r>
              <a:rPr lang="en-GB" dirty="0" err="1"/>
              <a:t>Zindan</a:t>
            </a:r>
            <a:r>
              <a:rPr lang="en-GB" dirty="0"/>
              <a:t> </a:t>
            </a:r>
            <a:r>
              <a:rPr lang="en-GB" dirty="0" err="1"/>
              <a:t>Dağı</a:t>
            </a:r>
            <a:r>
              <a:rPr lang="en-GB" dirty="0"/>
              <a:t>, </a:t>
            </a:r>
            <a:r>
              <a:rPr lang="en-GB" dirty="0" err="1"/>
              <a:t>Küre</a:t>
            </a:r>
            <a:r>
              <a:rPr lang="en-GB" dirty="0"/>
              <a:t> </a:t>
            </a:r>
            <a:r>
              <a:rPr lang="en-GB" dirty="0" err="1"/>
              <a:t>Dağları</a:t>
            </a:r>
            <a:r>
              <a:rPr lang="en-GB" dirty="0"/>
              <a:t>, </a:t>
            </a:r>
            <a:r>
              <a:rPr lang="en-GB" dirty="0" err="1"/>
              <a:t>Ilgaz</a:t>
            </a:r>
            <a:r>
              <a:rPr lang="en-GB" dirty="0"/>
              <a:t> </a:t>
            </a:r>
            <a:r>
              <a:rPr lang="en-GB" dirty="0" err="1"/>
              <a:t>Dağları</a:t>
            </a:r>
            <a:r>
              <a:rPr lang="en-GB" dirty="0"/>
              <a:t>, </a:t>
            </a:r>
            <a:r>
              <a:rPr lang="en-GB" dirty="0" err="1"/>
              <a:t>Benli</a:t>
            </a:r>
            <a:r>
              <a:rPr lang="en-GB" dirty="0"/>
              <a:t> </a:t>
            </a:r>
            <a:r>
              <a:rPr lang="en-GB" dirty="0" err="1"/>
              <a:t>Dağ</a:t>
            </a:r>
            <a:r>
              <a:rPr lang="en-GB" dirty="0"/>
              <a:t>, </a:t>
            </a:r>
            <a:r>
              <a:rPr lang="en-GB" dirty="0" err="1"/>
              <a:t>Bolu</a:t>
            </a:r>
            <a:r>
              <a:rPr lang="en-GB" dirty="0"/>
              <a:t> </a:t>
            </a:r>
            <a:r>
              <a:rPr lang="en-GB" dirty="0" err="1"/>
              <a:t>Dağları</a:t>
            </a:r>
            <a:r>
              <a:rPr lang="en-GB" dirty="0"/>
              <a:t>, Kara </a:t>
            </a:r>
            <a:r>
              <a:rPr lang="en-GB" dirty="0" err="1"/>
              <a:t>Dağ</a:t>
            </a:r>
            <a:r>
              <a:rPr lang="en-GB" dirty="0"/>
              <a:t>, </a:t>
            </a:r>
            <a:r>
              <a:rPr lang="en-GB" dirty="0" err="1"/>
              <a:t>Işık</a:t>
            </a:r>
            <a:r>
              <a:rPr lang="en-GB" dirty="0"/>
              <a:t> </a:t>
            </a:r>
            <a:r>
              <a:rPr lang="en-GB" dirty="0" err="1"/>
              <a:t>Dağı</a:t>
            </a:r>
            <a:r>
              <a:rPr lang="en-GB" dirty="0"/>
              <a:t>, </a:t>
            </a:r>
            <a:r>
              <a:rPr lang="en-GB" dirty="0" err="1"/>
              <a:t>Elmacık</a:t>
            </a:r>
            <a:r>
              <a:rPr lang="en-GB" dirty="0"/>
              <a:t> </a:t>
            </a:r>
            <a:r>
              <a:rPr lang="en-GB" dirty="0" err="1"/>
              <a:t>Dağı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bölüm</a:t>
            </a:r>
            <a:r>
              <a:rPr lang="en-GB" dirty="0"/>
              <a:t> </a:t>
            </a:r>
            <a:r>
              <a:rPr lang="en-GB" dirty="0" err="1"/>
              <a:t>çizgisiyle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kuzeyden</a:t>
            </a:r>
            <a:r>
              <a:rPr lang="en-GB" dirty="0"/>
              <a:t> </a:t>
            </a:r>
            <a:r>
              <a:rPr lang="en-GB" dirty="0" err="1"/>
              <a:t>Karadeniz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çevrilmiştir</a:t>
            </a:r>
            <a:r>
              <a:rPr lang="en-GB" dirty="0"/>
              <a:t>. </a:t>
            </a:r>
            <a:endParaRPr lang="tr-TR" dirty="0"/>
          </a:p>
          <a:p>
            <a:pPr marL="0" indent="0">
              <a:buNone/>
            </a:pPr>
            <a:r>
              <a:rPr lang="en-GB" dirty="0" err="1"/>
              <a:t>Havza</a:t>
            </a:r>
            <a:r>
              <a:rPr lang="en-GB" dirty="0"/>
              <a:t>, </a:t>
            </a:r>
            <a:r>
              <a:rPr lang="en-GB" dirty="0" err="1"/>
              <a:t>kuzeyde</a:t>
            </a:r>
            <a:r>
              <a:rPr lang="en-GB" dirty="0"/>
              <a:t> </a:t>
            </a:r>
            <a:r>
              <a:rPr lang="en-GB" dirty="0" err="1"/>
              <a:t>Karadeniz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diğer</a:t>
            </a:r>
            <a:r>
              <a:rPr lang="en-GB" dirty="0"/>
              <a:t> </a:t>
            </a:r>
            <a:r>
              <a:rPr lang="en-GB" dirty="0" err="1"/>
              <a:t>kesimlerde</a:t>
            </a:r>
            <a:r>
              <a:rPr lang="en-GB" dirty="0"/>
              <a:t> </a:t>
            </a:r>
            <a:r>
              <a:rPr lang="en-GB" dirty="0" err="1"/>
              <a:t>Sakarya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Kızılırmak</a:t>
            </a:r>
            <a:r>
              <a:rPr lang="en-GB" dirty="0"/>
              <a:t> </a:t>
            </a:r>
            <a:r>
              <a:rPr lang="en-GB" dirty="0" err="1"/>
              <a:t>Havzaları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çevrelenmiştir</a:t>
            </a:r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5192" y="1240362"/>
            <a:ext cx="6198770" cy="4687141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2208460" y="6134026"/>
            <a:ext cx="97955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/>
              <a:t>Şekil</a:t>
            </a:r>
            <a:r>
              <a:rPr lang="tr-TR" dirty="0"/>
              <a:t> </a:t>
            </a:r>
            <a:r>
              <a:rPr lang="en-GB" dirty="0" err="1"/>
              <a:t>Batı</a:t>
            </a:r>
            <a:r>
              <a:rPr lang="en-GB" dirty="0"/>
              <a:t> </a:t>
            </a:r>
            <a:r>
              <a:rPr lang="en-GB" dirty="0" err="1"/>
              <a:t>Karadeniz</a:t>
            </a:r>
            <a:r>
              <a:rPr lang="en-GB" dirty="0"/>
              <a:t> </a:t>
            </a:r>
            <a:r>
              <a:rPr lang="en-GB" dirty="0" err="1"/>
              <a:t>Havzası</a:t>
            </a:r>
            <a:r>
              <a:rPr lang="en-GB" dirty="0"/>
              <a:t> </a:t>
            </a:r>
            <a:r>
              <a:rPr lang="en-GB" dirty="0" err="1"/>
              <a:t>Haritası</a:t>
            </a:r>
            <a:r>
              <a:rPr lang="tr-TR" dirty="0"/>
              <a:t>, </a:t>
            </a:r>
            <a:r>
              <a:rPr lang="en-GB" dirty="0" err="1"/>
              <a:t>Orman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Su </a:t>
            </a:r>
            <a:r>
              <a:rPr lang="en-GB" dirty="0" err="1"/>
              <a:t>İşleri</a:t>
            </a:r>
            <a:r>
              <a:rPr lang="en-GB" dirty="0"/>
              <a:t> </a:t>
            </a:r>
            <a:r>
              <a:rPr lang="en-GB" dirty="0" err="1"/>
              <a:t>Bakanlığı</a:t>
            </a:r>
            <a:r>
              <a:rPr lang="en-GB" dirty="0"/>
              <a:t>, Su </a:t>
            </a:r>
            <a:r>
              <a:rPr lang="en-GB" dirty="0" err="1"/>
              <a:t>Yönetimi</a:t>
            </a:r>
            <a:r>
              <a:rPr lang="en-GB" dirty="0"/>
              <a:t> </a:t>
            </a:r>
            <a:r>
              <a:rPr lang="en-GB" dirty="0" err="1"/>
              <a:t>Genel</a:t>
            </a:r>
            <a:r>
              <a:rPr lang="en-GB" dirty="0"/>
              <a:t> </a:t>
            </a:r>
            <a:r>
              <a:rPr lang="en-GB" dirty="0" err="1"/>
              <a:t>Müdürlüğü</a:t>
            </a:r>
            <a:r>
              <a:rPr lang="tr-TR" dirty="0"/>
              <a:t> (2016)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29937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Batı Karadeniz Suları Havzası </a:t>
            </a:r>
            <a:b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</a:b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9306" y="1438484"/>
            <a:ext cx="7268162" cy="387069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2349306" y="5419903"/>
            <a:ext cx="67946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/>
              <a:t>Şekil</a:t>
            </a:r>
            <a:r>
              <a:rPr lang="en-GB" dirty="0"/>
              <a:t>  </a:t>
            </a:r>
            <a:r>
              <a:rPr lang="en-GB" dirty="0" err="1"/>
              <a:t>Batı</a:t>
            </a:r>
            <a:r>
              <a:rPr lang="en-GB" dirty="0"/>
              <a:t> </a:t>
            </a:r>
            <a:r>
              <a:rPr lang="en-GB" dirty="0" err="1"/>
              <a:t>Karadeniz</a:t>
            </a:r>
            <a:r>
              <a:rPr lang="en-GB" dirty="0"/>
              <a:t> </a:t>
            </a:r>
            <a:r>
              <a:rPr lang="en-GB" dirty="0" err="1"/>
              <a:t>Havzası</a:t>
            </a:r>
            <a:r>
              <a:rPr lang="en-GB" dirty="0"/>
              <a:t> </a:t>
            </a:r>
            <a:r>
              <a:rPr lang="en-GB" dirty="0" err="1"/>
              <a:t>Belirleyici</a:t>
            </a:r>
            <a:r>
              <a:rPr lang="en-GB" dirty="0"/>
              <a:t> </a:t>
            </a:r>
            <a:r>
              <a:rPr lang="en-GB" dirty="0" err="1"/>
              <a:t>Nehir</a:t>
            </a:r>
            <a:r>
              <a:rPr lang="en-GB" dirty="0"/>
              <a:t> </a:t>
            </a:r>
            <a:r>
              <a:rPr lang="en-GB" dirty="0" err="1"/>
              <a:t>Sistemi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Yan </a:t>
            </a:r>
            <a:r>
              <a:rPr lang="en-GB" dirty="0" err="1"/>
              <a:t>Kolları</a:t>
            </a:r>
            <a:r>
              <a:rPr lang="tr-TR" dirty="0"/>
              <a:t>, </a:t>
            </a:r>
            <a:r>
              <a:rPr lang="en-GB" dirty="0" err="1"/>
              <a:t>Orman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Su </a:t>
            </a:r>
            <a:r>
              <a:rPr lang="en-GB" dirty="0" err="1"/>
              <a:t>İşleri</a:t>
            </a:r>
            <a:r>
              <a:rPr lang="en-GB" dirty="0"/>
              <a:t> </a:t>
            </a:r>
            <a:r>
              <a:rPr lang="en-GB" dirty="0" err="1"/>
              <a:t>Bakanlığı</a:t>
            </a:r>
            <a:r>
              <a:rPr lang="en-GB" dirty="0"/>
              <a:t>, Su </a:t>
            </a:r>
            <a:r>
              <a:rPr lang="en-GB" dirty="0" err="1"/>
              <a:t>Yönetimi</a:t>
            </a:r>
            <a:r>
              <a:rPr lang="en-GB" dirty="0"/>
              <a:t> </a:t>
            </a:r>
            <a:r>
              <a:rPr lang="en-GB" dirty="0" err="1"/>
              <a:t>Genel</a:t>
            </a:r>
            <a:r>
              <a:rPr lang="en-GB" dirty="0"/>
              <a:t> </a:t>
            </a:r>
            <a:r>
              <a:rPr lang="en-GB" dirty="0" err="1"/>
              <a:t>Müdürlüğü</a:t>
            </a:r>
            <a:r>
              <a:rPr lang="tr-TR" dirty="0"/>
              <a:t> (2016)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21405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Yeşilırmak Havzası (15)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9151" y="1825625"/>
            <a:ext cx="4991553" cy="292925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Yeşilırmak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Havzası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Genel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Bilgileri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Toplam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Yüzölçümü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: 39.626 km2  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Yağış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alanı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: 39.626 km2 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Yıllık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ortalama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yağış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: 528 mm/m2 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Ortalama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yıllık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akış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: 6,10 km3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Ortalama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havza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verimi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: 5,1 l/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sn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/km2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Türkiye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yüz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ölçümünün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%5'ine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karşılık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gelir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0704" y="1825625"/>
            <a:ext cx="6961296" cy="358272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5397350" y="5543282"/>
            <a:ext cx="4875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/>
              <a:t>Şekil</a:t>
            </a:r>
            <a:r>
              <a:rPr lang="en-GB" dirty="0"/>
              <a:t>  </a:t>
            </a:r>
            <a:r>
              <a:rPr lang="en-GB" dirty="0" err="1"/>
              <a:t>Yeşilırmak</a:t>
            </a:r>
            <a:r>
              <a:rPr lang="en-GB" dirty="0"/>
              <a:t> </a:t>
            </a:r>
            <a:r>
              <a:rPr lang="en-GB" dirty="0" err="1"/>
              <a:t>Havzası’nın</a:t>
            </a:r>
            <a:r>
              <a:rPr lang="en-GB" dirty="0"/>
              <a:t> </a:t>
            </a:r>
            <a:r>
              <a:rPr lang="en-GB" dirty="0" err="1"/>
              <a:t>Türkiye’deki</a:t>
            </a:r>
            <a:r>
              <a:rPr lang="en-GB" dirty="0"/>
              <a:t> </a:t>
            </a:r>
            <a:r>
              <a:rPr lang="en-GB" dirty="0" err="1"/>
              <a:t>Konumu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3145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5599"/>
          </a:xfrm>
        </p:spPr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Sakarya Havzası (13)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9388" y="1628678"/>
            <a:ext cx="10515600" cy="4351338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8738" y="1460725"/>
            <a:ext cx="7861934" cy="405381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2506394" y="5514535"/>
            <a:ext cx="4549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/>
              <a:t>Şekil</a:t>
            </a:r>
            <a:r>
              <a:rPr lang="tr-TR" dirty="0"/>
              <a:t>: </a:t>
            </a:r>
            <a:r>
              <a:rPr lang="en-GB" dirty="0" err="1"/>
              <a:t>Sakarya</a:t>
            </a:r>
            <a:r>
              <a:rPr lang="en-GB" dirty="0"/>
              <a:t> </a:t>
            </a:r>
            <a:r>
              <a:rPr lang="en-GB" dirty="0" err="1"/>
              <a:t>Havzası’nın</a:t>
            </a:r>
            <a:r>
              <a:rPr lang="en-GB" dirty="0"/>
              <a:t> </a:t>
            </a:r>
            <a:r>
              <a:rPr lang="en-GB" dirty="0" err="1"/>
              <a:t>Türkiye’deki</a:t>
            </a:r>
            <a:r>
              <a:rPr lang="en-GB" dirty="0"/>
              <a:t> </a:t>
            </a:r>
            <a:r>
              <a:rPr lang="en-GB" dirty="0" err="1"/>
              <a:t>Konumu</a:t>
            </a:r>
            <a:endParaRPr lang="en-GB" dirty="0"/>
          </a:p>
        </p:txBody>
      </p:sp>
      <p:sp>
        <p:nvSpPr>
          <p:cNvPr id="6" name="Dikdörtgen 5"/>
          <p:cNvSpPr/>
          <p:nvPr/>
        </p:nvSpPr>
        <p:spPr>
          <a:xfrm>
            <a:off x="2506394" y="5921706"/>
            <a:ext cx="68415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Kaynak: </a:t>
            </a:r>
            <a:r>
              <a:rPr lang="en-GB" dirty="0"/>
              <a:t>T.C. </a:t>
            </a:r>
            <a:r>
              <a:rPr lang="en-GB" dirty="0" err="1"/>
              <a:t>Orman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Su </a:t>
            </a:r>
            <a:r>
              <a:rPr lang="en-GB" dirty="0" err="1"/>
              <a:t>İşleri</a:t>
            </a:r>
            <a:r>
              <a:rPr lang="en-GB" dirty="0"/>
              <a:t> </a:t>
            </a:r>
            <a:r>
              <a:rPr lang="en-GB" dirty="0" err="1"/>
              <a:t>Bakanliği</a:t>
            </a:r>
            <a:r>
              <a:rPr lang="en-GB" dirty="0"/>
              <a:t> Su </a:t>
            </a:r>
            <a:r>
              <a:rPr lang="en-GB" dirty="0" err="1"/>
              <a:t>Yönetimi</a:t>
            </a:r>
            <a:r>
              <a:rPr lang="en-GB" dirty="0"/>
              <a:t> </a:t>
            </a:r>
            <a:r>
              <a:rPr lang="en-GB" dirty="0" err="1"/>
              <a:t>Genel</a:t>
            </a:r>
            <a:r>
              <a:rPr lang="en-GB" dirty="0"/>
              <a:t> </a:t>
            </a:r>
            <a:r>
              <a:rPr lang="en-GB" dirty="0" err="1"/>
              <a:t>Müdürlüğü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55154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1424"/>
          </a:xfrm>
        </p:spPr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Yeşilırmak Havzası</a:t>
            </a:r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8819" y="1366549"/>
            <a:ext cx="5574981" cy="4405049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5669280" y="5795943"/>
            <a:ext cx="64148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/>
              <a:t>Şekil</a:t>
            </a:r>
            <a:r>
              <a:rPr lang="en-GB" dirty="0"/>
              <a:t> 1: </a:t>
            </a:r>
            <a:r>
              <a:rPr lang="en-GB" dirty="0" err="1"/>
              <a:t>Yeşilırmak</a:t>
            </a:r>
            <a:r>
              <a:rPr lang="en-GB" dirty="0"/>
              <a:t> </a:t>
            </a:r>
            <a:r>
              <a:rPr lang="en-GB" dirty="0" err="1"/>
              <a:t>Havzasının</a:t>
            </a:r>
            <a:r>
              <a:rPr lang="en-GB" dirty="0"/>
              <a:t> </a:t>
            </a:r>
            <a:r>
              <a:rPr lang="en-GB" dirty="0" err="1"/>
              <a:t>Türkiye'deki</a:t>
            </a:r>
            <a:r>
              <a:rPr lang="en-GB" dirty="0"/>
              <a:t> </a:t>
            </a:r>
            <a:r>
              <a:rPr lang="en-GB" dirty="0" err="1"/>
              <a:t>yeri</a:t>
            </a:r>
            <a:r>
              <a:rPr lang="en-GB" dirty="0"/>
              <a:t>.</a:t>
            </a:r>
            <a:r>
              <a:rPr lang="tr-TR" dirty="0"/>
              <a:t> </a:t>
            </a:r>
            <a:r>
              <a:rPr lang="en-GB" dirty="0" err="1"/>
              <a:t>Orman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Su </a:t>
            </a:r>
            <a:r>
              <a:rPr lang="en-GB" dirty="0" err="1"/>
              <a:t>İşleri</a:t>
            </a:r>
            <a:r>
              <a:rPr lang="en-GB" dirty="0"/>
              <a:t> </a:t>
            </a:r>
            <a:r>
              <a:rPr lang="en-GB" dirty="0" err="1"/>
              <a:t>Bakanlığı</a:t>
            </a:r>
            <a:r>
              <a:rPr lang="en-GB" dirty="0"/>
              <a:t>, Su </a:t>
            </a:r>
            <a:r>
              <a:rPr lang="en-GB" dirty="0" err="1"/>
              <a:t>Yönetimi</a:t>
            </a:r>
            <a:r>
              <a:rPr lang="en-GB" dirty="0"/>
              <a:t> </a:t>
            </a:r>
            <a:r>
              <a:rPr lang="en-GB" dirty="0" err="1"/>
              <a:t>Genel</a:t>
            </a:r>
            <a:r>
              <a:rPr lang="en-GB" dirty="0"/>
              <a:t> </a:t>
            </a:r>
            <a:r>
              <a:rPr lang="en-GB" dirty="0" err="1"/>
              <a:t>Müdürlüğü</a:t>
            </a:r>
            <a:r>
              <a:rPr lang="tr-TR" dirty="0"/>
              <a:t> (2015)</a:t>
            </a:r>
            <a:endParaRPr lang="en-GB" dirty="0"/>
          </a:p>
          <a:p>
            <a:endParaRPr lang="en-GB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576775" y="1516445"/>
            <a:ext cx="5092505" cy="4105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dirty="0" err="1"/>
              <a:t>Yeşilırmak</a:t>
            </a:r>
            <a:r>
              <a:rPr lang="en-GB" dirty="0"/>
              <a:t> </a:t>
            </a:r>
            <a:r>
              <a:rPr lang="en-GB" dirty="0" err="1"/>
              <a:t>havzasında</a:t>
            </a:r>
            <a:r>
              <a:rPr lang="en-GB" dirty="0"/>
              <a:t> </a:t>
            </a:r>
            <a:r>
              <a:rPr lang="en-GB" dirty="0" err="1"/>
              <a:t>tamamı</a:t>
            </a:r>
            <a:r>
              <a:rPr lang="en-GB" dirty="0"/>
              <a:t> </a:t>
            </a:r>
            <a:r>
              <a:rPr lang="en-GB" dirty="0" err="1"/>
              <a:t>veya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bölümü</a:t>
            </a:r>
            <a:r>
              <a:rPr lang="en-GB" dirty="0"/>
              <a:t> </a:t>
            </a:r>
            <a:r>
              <a:rPr lang="en-GB" dirty="0" err="1"/>
              <a:t>bulunan</a:t>
            </a:r>
            <a:r>
              <a:rPr lang="en-GB" dirty="0"/>
              <a:t> </a:t>
            </a:r>
            <a:r>
              <a:rPr lang="en-GB" dirty="0" err="1"/>
              <a:t>iller</a:t>
            </a:r>
            <a:r>
              <a:rPr lang="en-GB" dirty="0"/>
              <a:t> </a:t>
            </a:r>
            <a:r>
              <a:rPr lang="en-GB" dirty="0" err="1"/>
              <a:t>şunlardır</a:t>
            </a:r>
            <a:r>
              <a:rPr lang="en-GB" dirty="0"/>
              <a:t>: Samsun, </a:t>
            </a:r>
            <a:r>
              <a:rPr lang="en-GB" dirty="0" err="1"/>
              <a:t>Tokat</a:t>
            </a:r>
            <a:r>
              <a:rPr lang="en-GB" dirty="0"/>
              <a:t>, </a:t>
            </a:r>
            <a:r>
              <a:rPr lang="en-GB" dirty="0" err="1"/>
              <a:t>Amasya</a:t>
            </a:r>
            <a:r>
              <a:rPr lang="en-GB" dirty="0"/>
              <a:t>, </a:t>
            </a:r>
            <a:r>
              <a:rPr lang="en-GB" dirty="0" err="1"/>
              <a:t>Çorum</a:t>
            </a:r>
            <a:r>
              <a:rPr lang="en-GB" dirty="0"/>
              <a:t>, </a:t>
            </a:r>
            <a:r>
              <a:rPr lang="en-GB" dirty="0" err="1"/>
              <a:t>Yozgat</a:t>
            </a:r>
            <a:r>
              <a:rPr lang="en-GB" dirty="0"/>
              <a:t>, Sivas, </a:t>
            </a:r>
            <a:r>
              <a:rPr lang="en-GB" dirty="0" err="1"/>
              <a:t>Gümüşhane</a:t>
            </a:r>
            <a:r>
              <a:rPr lang="en-GB" dirty="0"/>
              <a:t>, </a:t>
            </a:r>
            <a:r>
              <a:rPr lang="en-GB" dirty="0" err="1"/>
              <a:t>Giresun</a:t>
            </a:r>
            <a:r>
              <a:rPr lang="en-GB" dirty="0"/>
              <a:t>, </a:t>
            </a:r>
            <a:r>
              <a:rPr lang="en-GB" dirty="0" err="1"/>
              <a:t>Ordu</a:t>
            </a:r>
            <a:r>
              <a:rPr lang="en-GB" dirty="0"/>
              <a:t>, Erzincan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Bayburt</a:t>
            </a:r>
            <a:r>
              <a:rPr lang="en-GB" dirty="0"/>
              <a:t>.</a:t>
            </a:r>
            <a:endParaRPr lang="tr-TR" dirty="0"/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 err="1"/>
              <a:t>Yeşilırmak</a:t>
            </a:r>
            <a:r>
              <a:rPr lang="en-GB" dirty="0"/>
              <a:t> </a:t>
            </a:r>
            <a:r>
              <a:rPr lang="en-GB" dirty="0" err="1"/>
              <a:t>Havzası</a:t>
            </a:r>
            <a:r>
              <a:rPr lang="en-GB" dirty="0"/>
              <a:t>; </a:t>
            </a:r>
            <a:r>
              <a:rPr lang="en-GB" dirty="0" err="1"/>
              <a:t>Çoruh</a:t>
            </a:r>
            <a:r>
              <a:rPr lang="en-GB" dirty="0"/>
              <a:t> </a:t>
            </a:r>
            <a:r>
              <a:rPr lang="en-GB" dirty="0" err="1"/>
              <a:t>Havzası</a:t>
            </a:r>
            <a:r>
              <a:rPr lang="en-GB" dirty="0"/>
              <a:t> </a:t>
            </a:r>
            <a:r>
              <a:rPr lang="en-GB" dirty="0" err="1"/>
              <a:t>Doğu</a:t>
            </a:r>
            <a:r>
              <a:rPr lang="en-GB" dirty="0"/>
              <a:t> </a:t>
            </a:r>
            <a:r>
              <a:rPr lang="en-GB" dirty="0" err="1"/>
              <a:t>Karadeniz</a:t>
            </a:r>
            <a:r>
              <a:rPr lang="en-GB" dirty="0"/>
              <a:t>, </a:t>
            </a:r>
            <a:r>
              <a:rPr lang="en-GB" dirty="0" err="1"/>
              <a:t>Fırat-Dicle</a:t>
            </a:r>
            <a:r>
              <a:rPr lang="en-GB" dirty="0"/>
              <a:t> </a:t>
            </a:r>
            <a:r>
              <a:rPr lang="en-GB" dirty="0" err="1"/>
              <a:t>ve</a:t>
            </a:r>
            <a:r>
              <a:rPr lang="en-GB" dirty="0"/>
              <a:t> </a:t>
            </a:r>
            <a:r>
              <a:rPr lang="en-GB" dirty="0" err="1"/>
              <a:t>Kızılırmak</a:t>
            </a:r>
            <a:r>
              <a:rPr lang="en-GB" dirty="0"/>
              <a:t> </a:t>
            </a:r>
            <a:r>
              <a:rPr lang="en-GB" dirty="0" err="1"/>
              <a:t>havzaları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komşudur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06819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75118"/>
          </a:xfrm>
        </p:spPr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Yeşilırmak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711671"/>
            <a:ext cx="5257800" cy="349916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Yeşilırmak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havzasında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Turhal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ile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Tokat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arasında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Kazova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daha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aşağıda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Geldingen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Ovası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Taşova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Çarşamba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Ovaları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alır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Havza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sınırlarında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Ladik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Gölü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Boraboy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Gölü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Kaz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Gölü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bulunur</a:t>
            </a:r>
            <a:r>
              <a:rPr lang="tr-TR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440242"/>
            <a:ext cx="5947116" cy="404202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6365041" y="5715114"/>
            <a:ext cx="55579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/>
              <a:t>Şekil</a:t>
            </a:r>
            <a:r>
              <a:rPr lang="en-GB" dirty="0"/>
              <a:t> 1. </a:t>
            </a:r>
            <a:r>
              <a:rPr lang="tr-TR" dirty="0"/>
              <a:t>Yeşilırmak Havzası </a:t>
            </a:r>
            <a:r>
              <a:rPr lang="en-GB" dirty="0" err="1"/>
              <a:t>sayısal</a:t>
            </a:r>
            <a:r>
              <a:rPr lang="en-GB" dirty="0"/>
              <a:t> </a:t>
            </a:r>
            <a:r>
              <a:rPr lang="en-GB" dirty="0" err="1"/>
              <a:t>yükseklik</a:t>
            </a:r>
            <a:r>
              <a:rPr lang="en-GB" dirty="0"/>
              <a:t> </a:t>
            </a:r>
            <a:r>
              <a:rPr lang="en-GB" dirty="0" err="1"/>
              <a:t>modeli</a:t>
            </a:r>
            <a:r>
              <a:rPr lang="en-GB" dirty="0"/>
              <a:t>.</a:t>
            </a:r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6744289" y="4240391"/>
            <a:ext cx="5682173" cy="2815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63712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6014"/>
          </a:xfrm>
        </p:spPr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Yeşilırmak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0576" y="1635719"/>
            <a:ext cx="4878859" cy="445559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Kelkit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Çay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nehrin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büyük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koludur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Uzunluğu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320 km,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yağış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havzası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10.000 km²'dir.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Diğer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kolu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Çekerek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Çayı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 12.000 km²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havzaya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256 km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uzunluğa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sahiptir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Tokat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Nehri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Çekerek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Çayı'nın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birleştiği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yerden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Yeşilırmak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başlar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Nehir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Canik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Dağları'nı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bazen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dar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bazen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geniş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fakat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boğaz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vadi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ile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geçer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9435" y="1335289"/>
            <a:ext cx="6282681" cy="4332537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5379435" y="5761975"/>
            <a:ext cx="64043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/>
              <a:t>Şekil</a:t>
            </a:r>
            <a:r>
              <a:rPr lang="en-GB" dirty="0"/>
              <a:t>  </a:t>
            </a:r>
            <a:r>
              <a:rPr lang="en-GB" dirty="0" err="1"/>
              <a:t>Yeşilırmak</a:t>
            </a:r>
            <a:r>
              <a:rPr lang="en-GB" dirty="0"/>
              <a:t> </a:t>
            </a:r>
            <a:r>
              <a:rPr lang="en-GB" dirty="0" err="1"/>
              <a:t>Havzası</a:t>
            </a:r>
            <a:r>
              <a:rPr lang="en-GB" dirty="0"/>
              <a:t> </a:t>
            </a:r>
            <a:r>
              <a:rPr lang="en-GB" dirty="0" err="1"/>
              <a:t>Belirleyici</a:t>
            </a:r>
            <a:r>
              <a:rPr lang="en-GB" dirty="0"/>
              <a:t> </a:t>
            </a:r>
            <a:r>
              <a:rPr lang="en-GB" dirty="0" err="1"/>
              <a:t>Nehir</a:t>
            </a:r>
            <a:r>
              <a:rPr lang="en-GB" dirty="0"/>
              <a:t> </a:t>
            </a:r>
            <a:r>
              <a:rPr lang="en-GB" dirty="0" err="1"/>
              <a:t>Sistemi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Yan </a:t>
            </a:r>
            <a:r>
              <a:rPr lang="en-GB" dirty="0" err="1"/>
              <a:t>Kolları</a:t>
            </a:r>
            <a:r>
              <a:rPr lang="tr-TR" dirty="0"/>
              <a:t> </a:t>
            </a:r>
            <a:r>
              <a:rPr lang="en-GB" dirty="0" err="1"/>
              <a:t>Orman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Su </a:t>
            </a:r>
            <a:r>
              <a:rPr lang="en-GB" dirty="0" err="1"/>
              <a:t>İşleri</a:t>
            </a:r>
            <a:r>
              <a:rPr lang="en-GB" dirty="0"/>
              <a:t> </a:t>
            </a:r>
            <a:r>
              <a:rPr lang="en-GB" dirty="0" err="1"/>
              <a:t>Bakanlığı</a:t>
            </a:r>
            <a:r>
              <a:rPr lang="en-GB" dirty="0"/>
              <a:t>, Su </a:t>
            </a:r>
            <a:r>
              <a:rPr lang="en-GB" dirty="0" err="1"/>
              <a:t>Yönetimi</a:t>
            </a:r>
            <a:r>
              <a:rPr lang="en-GB" dirty="0"/>
              <a:t> </a:t>
            </a:r>
            <a:r>
              <a:rPr lang="en-GB" dirty="0" err="1"/>
              <a:t>Genel</a:t>
            </a:r>
            <a:r>
              <a:rPr lang="en-GB" dirty="0"/>
              <a:t> </a:t>
            </a:r>
            <a:r>
              <a:rPr lang="en-GB" dirty="0" err="1"/>
              <a:t>Müdürlüğü</a:t>
            </a:r>
            <a:r>
              <a:rPr lang="tr-TR" dirty="0"/>
              <a:t>,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95780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Yeşilırmak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5250" y="1575172"/>
            <a:ext cx="5036234" cy="4351338"/>
          </a:xfrm>
        </p:spPr>
        <p:txBody>
          <a:bodyPr>
            <a:norm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Ana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kol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olan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Yeşilırmak'a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Tokat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Nehri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(468 km) 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enilir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Suşehri'ndeki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Kösedağ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doğar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Çevre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kaynakları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dereleri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toplayarak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Tozanlı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Suyu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adıyla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akışa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geçer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Üzerinde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32 km²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genişliğinde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Almus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Barajı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Hidroelektrik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Santrali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bulunur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7154" y="1420837"/>
            <a:ext cx="5316645" cy="4660008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5588856" y="626090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 err="1"/>
              <a:t>Katpatuka</a:t>
            </a:r>
            <a:r>
              <a:rPr lang="en-GB" dirty="0"/>
              <a:t> - </a:t>
            </a:r>
            <a:r>
              <a:rPr lang="en-GB" dirty="0" err="1"/>
              <a:t>Yükleyenin</a:t>
            </a:r>
            <a:r>
              <a:rPr lang="en-GB" dirty="0"/>
              <a:t> </a:t>
            </a:r>
            <a:r>
              <a:rPr lang="en-GB" dirty="0" err="1"/>
              <a:t>kendi</a:t>
            </a:r>
            <a:r>
              <a:rPr lang="en-GB" dirty="0"/>
              <a:t> </a:t>
            </a:r>
            <a:r>
              <a:rPr lang="en-GB" dirty="0" err="1"/>
              <a:t>çalışması</a:t>
            </a:r>
            <a:r>
              <a:rPr lang="en-GB" dirty="0"/>
              <a:t>, CC BY-SA 3.0, https://commons.wikimedia.org/w/index.php?curid=11805571</a:t>
            </a:r>
          </a:p>
        </p:txBody>
      </p:sp>
    </p:spTree>
    <p:extLst>
      <p:ext uri="{BB962C8B-B14F-4D97-AF65-F5344CB8AC3E}">
        <p14:creationId xmlns:p14="http://schemas.microsoft.com/office/powerpoint/2010/main" val="959477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3170"/>
          </a:xfrm>
        </p:spPr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Yeşilırmak Havzası</a:t>
            </a:r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6226" y="1308296"/>
            <a:ext cx="5759548" cy="405807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2576732" y="5366366"/>
            <a:ext cx="70385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/>
              <a:t>Şekil</a:t>
            </a:r>
            <a:r>
              <a:rPr lang="en-GB" dirty="0"/>
              <a:t> 16.3 </a:t>
            </a:r>
            <a:r>
              <a:rPr lang="en-GB" dirty="0" err="1"/>
              <a:t>Morfometrik</a:t>
            </a:r>
            <a:r>
              <a:rPr lang="en-GB" dirty="0"/>
              <a:t> </a:t>
            </a:r>
            <a:r>
              <a:rPr lang="en-GB" dirty="0" err="1"/>
              <a:t>Parametre</a:t>
            </a:r>
            <a:r>
              <a:rPr lang="en-GB" dirty="0"/>
              <a:t> </a:t>
            </a:r>
            <a:r>
              <a:rPr lang="en-GB" dirty="0" err="1"/>
              <a:t>Değerleri</a:t>
            </a:r>
            <a:r>
              <a:rPr lang="en-GB" dirty="0"/>
              <a:t> - </a:t>
            </a:r>
            <a:r>
              <a:rPr lang="en-GB" dirty="0" err="1"/>
              <a:t>Yeşilırmak</a:t>
            </a:r>
            <a:r>
              <a:rPr lang="en-GB" dirty="0"/>
              <a:t> </a:t>
            </a:r>
            <a:r>
              <a:rPr lang="en-GB" dirty="0" err="1"/>
              <a:t>Havzası</a:t>
            </a:r>
            <a:r>
              <a:rPr lang="en-GB" dirty="0"/>
              <a:t> Alanı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Anakolu</a:t>
            </a:r>
            <a:r>
              <a:rPr lang="tr-TR" dirty="0"/>
              <a:t> </a:t>
            </a:r>
            <a:r>
              <a:rPr lang="en-GB" dirty="0" err="1"/>
              <a:t>Orman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Su </a:t>
            </a:r>
            <a:r>
              <a:rPr lang="en-GB" dirty="0" err="1"/>
              <a:t>İşleri</a:t>
            </a:r>
            <a:r>
              <a:rPr lang="en-GB" dirty="0"/>
              <a:t> </a:t>
            </a:r>
            <a:r>
              <a:rPr lang="en-GB" dirty="0" err="1"/>
              <a:t>Bakanlığı</a:t>
            </a:r>
            <a:r>
              <a:rPr lang="en-GB" dirty="0"/>
              <a:t>, Su </a:t>
            </a:r>
            <a:r>
              <a:rPr lang="en-GB" dirty="0" err="1"/>
              <a:t>Yönetimi</a:t>
            </a:r>
            <a:r>
              <a:rPr lang="en-GB" dirty="0"/>
              <a:t> </a:t>
            </a:r>
            <a:r>
              <a:rPr lang="en-GB" dirty="0" err="1"/>
              <a:t>Genel</a:t>
            </a:r>
            <a:r>
              <a:rPr lang="en-GB" dirty="0"/>
              <a:t> </a:t>
            </a:r>
            <a:r>
              <a:rPr lang="en-GB" dirty="0" err="1"/>
              <a:t>Müdürlüğü</a:t>
            </a:r>
            <a:r>
              <a:rPr lang="tr-TR" dirty="0"/>
              <a:t>,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82902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36674" y="154745"/>
            <a:ext cx="10515600" cy="801857"/>
          </a:xfrm>
        </p:spPr>
        <p:txBody>
          <a:bodyPr>
            <a:normAutofit/>
          </a:bodyPr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Yeşilırmak Havzası</a:t>
            </a:r>
            <a:endParaRPr lang="en-GB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4062322"/>
              </p:ext>
            </p:extLst>
          </p:nvPr>
        </p:nvGraphicFramePr>
        <p:xfrm>
          <a:off x="739725" y="1499099"/>
          <a:ext cx="10515600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4502">
                  <a:extLst>
                    <a:ext uri="{9D8B030D-6E8A-4147-A177-3AD203B41FA5}">
                      <a16:colId xmlns:a16="http://schemas.microsoft.com/office/drawing/2014/main" val="1462605755"/>
                    </a:ext>
                  </a:extLst>
                </a:gridCol>
                <a:gridCol w="5514535">
                  <a:extLst>
                    <a:ext uri="{9D8B030D-6E8A-4147-A177-3AD203B41FA5}">
                      <a16:colId xmlns:a16="http://schemas.microsoft.com/office/drawing/2014/main" val="2554538392"/>
                    </a:ext>
                  </a:extLst>
                </a:gridCol>
                <a:gridCol w="1292228">
                  <a:extLst>
                    <a:ext uri="{9D8B030D-6E8A-4147-A177-3AD203B41FA5}">
                      <a16:colId xmlns:a16="http://schemas.microsoft.com/office/drawing/2014/main" val="1028513833"/>
                    </a:ext>
                  </a:extLst>
                </a:gridCol>
                <a:gridCol w="1542732">
                  <a:extLst>
                    <a:ext uri="{9D8B030D-6E8A-4147-A177-3AD203B41FA5}">
                      <a16:colId xmlns:a16="http://schemas.microsoft.com/office/drawing/2014/main" val="849764244"/>
                    </a:ext>
                  </a:extLst>
                </a:gridCol>
                <a:gridCol w="1611603">
                  <a:extLst>
                    <a:ext uri="{9D8B030D-6E8A-4147-A177-3AD203B41FA5}">
                      <a16:colId xmlns:a16="http://schemas.microsoft.com/office/drawing/2014/main" val="1559278371"/>
                    </a:ext>
                  </a:extLst>
                </a:gridCol>
              </a:tblGrid>
              <a:tr h="728558">
                <a:tc>
                  <a:txBody>
                    <a:bodyPr/>
                    <a:lstStyle/>
                    <a:p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Arazi Kullanım</a:t>
                      </a:r>
                      <a:r>
                        <a:rPr lang="tr-TR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Kabiliyet Alt sınıfları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Simge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Alan, ha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Dağılım %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008783"/>
                  </a:ext>
                </a:extLst>
              </a:tr>
              <a:tr h="404755"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Eğim ve erozyon zararı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618.606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15,61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0119904"/>
                  </a:ext>
                </a:extLst>
              </a:tr>
              <a:tr h="404755"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Topoğrafya ve Yetersizliği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2.611.575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65,90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1921508"/>
                  </a:ext>
                </a:extLst>
              </a:tr>
              <a:tr h="728558"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Toprak yetersizliği (Tuzluluk, </a:t>
                      </a:r>
                      <a:r>
                        <a:rPr lang="tr-TR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taşlılık</a:t>
                      </a:r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alkalilik)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34.764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0,88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1096535"/>
                  </a:ext>
                </a:extLst>
              </a:tr>
              <a:tr h="404755"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Toprak ve topoğrafya yetersizliği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210.913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5,32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5455396"/>
                  </a:ext>
                </a:extLst>
              </a:tr>
              <a:tr h="404755"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Toprak ve drenaj yetersizliği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sw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43.065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1,09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1933132"/>
                  </a:ext>
                </a:extLst>
              </a:tr>
              <a:tr h="728558"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Yaşlık,drenaj</a:t>
                      </a:r>
                      <a:r>
                        <a:rPr lang="tr-TR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bozukluğu veya taşkın zararı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83.129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2,10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4429284"/>
                  </a:ext>
                </a:extLst>
              </a:tr>
              <a:tr h="404755"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Drenaj ve toprak yetersizliği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ws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9.580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0,24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4408457"/>
                  </a:ext>
                </a:extLst>
              </a:tr>
              <a:tr h="404755"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Diğer alanlar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350.987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8,86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8185789"/>
                  </a:ext>
                </a:extLst>
              </a:tr>
            </a:tbl>
          </a:graphicData>
        </a:graphic>
      </p:graphicFrame>
      <p:sp>
        <p:nvSpPr>
          <p:cNvPr id="5" name="Dikdörtgen 4"/>
          <p:cNvSpPr/>
          <p:nvPr/>
        </p:nvSpPr>
        <p:spPr>
          <a:xfrm>
            <a:off x="739725" y="1037434"/>
            <a:ext cx="59675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Tablo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Arazi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Kullanım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Alt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Kabiliyet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Sınıfları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25505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8044"/>
          </a:xfrm>
        </p:spPr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Kızılırmak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77761" y="1518971"/>
            <a:ext cx="6432755" cy="4516181"/>
          </a:xfrm>
        </p:spPr>
        <p:txBody>
          <a:bodyPr>
            <a:normAutofit fontScale="77500" lnSpcReduction="20000"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Kızılırmak;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kuzeydoğusundan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Yeşilırma</a:t>
            </a:r>
            <a:r>
              <a:rPr lang="tr-TR" altLang="en-US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havzası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doğudan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tr-TR" altLang="en-US" dirty="0">
                <a:latin typeface="Arial" panose="020B0604020202020204" pitchFamily="34" charset="0"/>
                <a:cs typeface="Arial" panose="020B0604020202020204" pitchFamily="34" charset="0"/>
              </a:rPr>
              <a:t>Fırat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havzası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güneydoğudan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Seyhan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güneybatı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en-US" dirty="0">
                <a:latin typeface="Arial" panose="020B0604020202020204" pitchFamily="34" charset="0"/>
                <a:cs typeface="Arial" panose="020B0604020202020204" pitchFamily="34" charset="0"/>
              </a:rPr>
              <a:t>güneyden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 Konya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kapalı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havzas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batıdan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Sakarya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Nehri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havzası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kuzeybatıdan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Batı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Karadeniz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akarsuları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havzaları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ile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komşudur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Türkiye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toplam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alanının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1/10'unu 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drene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eder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. Yukarı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havzasında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jipsli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arazilerden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geçen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ırmağın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suları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acılaşır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tr-T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Havzada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bazı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alanlarda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vadi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genişleyerek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ovaya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dönüşür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. Yukarı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havzada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Hafik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, Zara, Sivas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ovaları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aşağı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havzada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Kargı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Osmancık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Tosya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büyüğü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Bafra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Ovasıdır</a:t>
            </a:r>
            <a:r>
              <a:rPr lang="tr-TR" alt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6805" y="1518970"/>
            <a:ext cx="5545195" cy="2850799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6507828" y="4465569"/>
            <a:ext cx="51353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/>
              <a:t>Şekil</a:t>
            </a:r>
            <a:r>
              <a:rPr lang="en-GB" dirty="0"/>
              <a:t> </a:t>
            </a:r>
            <a:r>
              <a:rPr lang="en-GB" dirty="0" err="1"/>
              <a:t>Kızılırmak</a:t>
            </a:r>
            <a:r>
              <a:rPr lang="en-GB" dirty="0"/>
              <a:t> </a:t>
            </a:r>
            <a:r>
              <a:rPr lang="en-GB" dirty="0" err="1"/>
              <a:t>Havzası’nın</a:t>
            </a:r>
            <a:r>
              <a:rPr lang="en-GB" dirty="0"/>
              <a:t> </a:t>
            </a:r>
            <a:r>
              <a:rPr lang="en-GB" dirty="0" err="1"/>
              <a:t>Türkiye’deki</a:t>
            </a:r>
            <a:r>
              <a:rPr lang="en-GB" dirty="0"/>
              <a:t> </a:t>
            </a:r>
            <a:r>
              <a:rPr lang="en-GB" dirty="0" err="1"/>
              <a:t>Konumu</a:t>
            </a:r>
            <a:r>
              <a:rPr lang="tr-TR" dirty="0"/>
              <a:t> </a:t>
            </a:r>
            <a:r>
              <a:rPr lang="en-GB" dirty="0" err="1"/>
              <a:t>Orman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Su </a:t>
            </a:r>
            <a:r>
              <a:rPr lang="en-GB" dirty="0" err="1"/>
              <a:t>İşleri</a:t>
            </a:r>
            <a:r>
              <a:rPr lang="en-GB" dirty="0"/>
              <a:t> </a:t>
            </a:r>
            <a:r>
              <a:rPr lang="en-GB" dirty="0" err="1"/>
              <a:t>Bakanlığı</a:t>
            </a:r>
            <a:r>
              <a:rPr lang="en-GB" dirty="0"/>
              <a:t>, Su </a:t>
            </a:r>
            <a:r>
              <a:rPr lang="en-GB" dirty="0" err="1"/>
              <a:t>Yönetimi</a:t>
            </a:r>
            <a:r>
              <a:rPr lang="en-GB" dirty="0"/>
              <a:t> </a:t>
            </a:r>
            <a:r>
              <a:rPr lang="en-GB" dirty="0" err="1"/>
              <a:t>Genel</a:t>
            </a:r>
            <a:r>
              <a:rPr lang="en-GB" dirty="0"/>
              <a:t> </a:t>
            </a:r>
            <a:r>
              <a:rPr lang="en-GB" dirty="0" err="1"/>
              <a:t>Müdürlüğü</a:t>
            </a:r>
            <a:r>
              <a:rPr lang="tr-TR" dirty="0"/>
              <a:t> (2016)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90878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4726" y="711773"/>
            <a:ext cx="7280113" cy="494955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2113040" y="6127234"/>
            <a:ext cx="73568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/>
              <a:t>Şekil</a:t>
            </a:r>
            <a:r>
              <a:rPr lang="tr-TR" dirty="0"/>
              <a:t>:</a:t>
            </a:r>
            <a:r>
              <a:rPr lang="en-GB" dirty="0"/>
              <a:t> </a:t>
            </a:r>
            <a:r>
              <a:rPr lang="tr-TR" dirty="0"/>
              <a:t>Kızılırmak havzası</a:t>
            </a:r>
            <a:r>
              <a:rPr lang="en-GB" dirty="0"/>
              <a:t> </a:t>
            </a:r>
            <a:r>
              <a:rPr lang="en-GB" dirty="0" err="1"/>
              <a:t>sayısal</a:t>
            </a:r>
            <a:r>
              <a:rPr lang="en-GB" dirty="0"/>
              <a:t> </a:t>
            </a:r>
            <a:r>
              <a:rPr lang="en-GB" dirty="0" err="1"/>
              <a:t>yükseklik</a:t>
            </a:r>
            <a:r>
              <a:rPr lang="en-GB" dirty="0"/>
              <a:t> </a:t>
            </a:r>
            <a:r>
              <a:rPr lang="en-GB" dirty="0" err="1"/>
              <a:t>modeli</a:t>
            </a:r>
            <a:r>
              <a:rPr lang="en-GB" dirty="0"/>
              <a:t> </a:t>
            </a:r>
            <a:r>
              <a:rPr lang="en-GB" dirty="0" err="1"/>
              <a:t>haritası</a:t>
            </a:r>
            <a:r>
              <a:rPr lang="tr-TR" dirty="0"/>
              <a:t> (</a:t>
            </a:r>
            <a:r>
              <a:rPr lang="tr-TR" dirty="0" err="1"/>
              <a:t>Çetim</a:t>
            </a:r>
            <a:r>
              <a:rPr lang="tr-TR" dirty="0"/>
              <a:t> ve ark. 2018)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718354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96336"/>
          </a:xfrm>
        </p:spPr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Kızılırmak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0095" y="1616536"/>
            <a:ext cx="6392405" cy="4351338"/>
          </a:xfrm>
        </p:spPr>
        <p:txBody>
          <a:bodyPr>
            <a:normAutofit fontScale="85000" lnSpcReduction="20000"/>
          </a:bodyPr>
          <a:lstStyle/>
          <a:p>
            <a:r>
              <a:rPr lang="tr-TR" dirty="0"/>
              <a:t>Kızılırmak </a:t>
            </a:r>
            <a:r>
              <a:rPr lang="en-GB" dirty="0"/>
              <a:t>Sivas </a:t>
            </a:r>
            <a:r>
              <a:rPr lang="en-GB" dirty="0" err="1"/>
              <a:t>İmranlı</a:t>
            </a:r>
            <a:r>
              <a:rPr lang="en-GB" dirty="0"/>
              <a:t> </a:t>
            </a:r>
            <a:r>
              <a:rPr lang="en-GB" dirty="0" err="1"/>
              <a:t>çevresinden</a:t>
            </a:r>
            <a:r>
              <a:rPr lang="en-GB" dirty="0"/>
              <a:t> </a:t>
            </a:r>
            <a:r>
              <a:rPr lang="en-GB" dirty="0" err="1"/>
              <a:t>doğarak</a:t>
            </a:r>
            <a:r>
              <a:rPr lang="en-GB" dirty="0"/>
              <a:t> </a:t>
            </a:r>
            <a:r>
              <a:rPr lang="en-GB" dirty="0" err="1"/>
              <a:t>sırasıyla</a:t>
            </a:r>
            <a:r>
              <a:rPr lang="en-GB" dirty="0"/>
              <a:t>, Kayseri, </a:t>
            </a:r>
            <a:r>
              <a:rPr lang="en-GB" dirty="0" err="1"/>
              <a:t>Nevşehir</a:t>
            </a:r>
            <a:r>
              <a:rPr lang="en-GB" dirty="0"/>
              <a:t>, </a:t>
            </a:r>
            <a:r>
              <a:rPr lang="en-GB" dirty="0" err="1"/>
              <a:t>Aksaray</a:t>
            </a:r>
            <a:r>
              <a:rPr lang="en-GB" dirty="0"/>
              <a:t>, </a:t>
            </a:r>
            <a:r>
              <a:rPr lang="en-GB" dirty="0" err="1"/>
              <a:t>Kırşehir</a:t>
            </a:r>
            <a:r>
              <a:rPr lang="en-GB" dirty="0"/>
              <a:t>, Ankara, </a:t>
            </a:r>
            <a:r>
              <a:rPr lang="en-GB" dirty="0" err="1"/>
              <a:t>Kırıkkale</a:t>
            </a:r>
            <a:r>
              <a:rPr lang="en-GB" dirty="0"/>
              <a:t>, </a:t>
            </a:r>
            <a:r>
              <a:rPr lang="en-GB" dirty="0" err="1"/>
              <a:t>Çankırı</a:t>
            </a:r>
            <a:r>
              <a:rPr lang="en-GB" dirty="0"/>
              <a:t>, </a:t>
            </a:r>
            <a:r>
              <a:rPr lang="en-GB" dirty="0" err="1"/>
              <a:t>Çorum</a:t>
            </a:r>
            <a:r>
              <a:rPr lang="en-GB" dirty="0"/>
              <a:t>, </a:t>
            </a:r>
            <a:r>
              <a:rPr lang="en-GB" dirty="0" err="1"/>
              <a:t>Sinop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Samsun </a:t>
            </a:r>
            <a:r>
              <a:rPr lang="en-GB" dirty="0" err="1"/>
              <a:t>il</a:t>
            </a:r>
            <a:r>
              <a:rPr lang="en-GB" dirty="0"/>
              <a:t> </a:t>
            </a:r>
            <a:r>
              <a:rPr lang="en-GB" dirty="0" err="1"/>
              <a:t>topraklarından</a:t>
            </a:r>
            <a:r>
              <a:rPr lang="en-GB" dirty="0"/>
              <a:t> </a:t>
            </a:r>
            <a:r>
              <a:rPr lang="en-GB" dirty="0" err="1"/>
              <a:t>geçerek</a:t>
            </a:r>
            <a:r>
              <a:rPr lang="en-GB" dirty="0"/>
              <a:t> </a:t>
            </a:r>
            <a:r>
              <a:rPr lang="en-GB" dirty="0" err="1"/>
              <a:t>Bafra</a:t>
            </a:r>
            <a:r>
              <a:rPr lang="en-GB" dirty="0"/>
              <a:t> </a:t>
            </a:r>
            <a:r>
              <a:rPr lang="en-GB" dirty="0" err="1"/>
              <a:t>Ovasından</a:t>
            </a:r>
            <a:r>
              <a:rPr lang="en-GB" dirty="0"/>
              <a:t> </a:t>
            </a:r>
            <a:r>
              <a:rPr lang="en-GB" dirty="0" err="1"/>
              <a:t>Karadeniz’e</a:t>
            </a:r>
            <a:r>
              <a:rPr lang="en-GB" dirty="0"/>
              <a:t> </a:t>
            </a:r>
            <a:r>
              <a:rPr lang="en-GB" dirty="0" err="1"/>
              <a:t>dökülmektedir</a:t>
            </a:r>
            <a:r>
              <a:rPr lang="en-GB" dirty="0"/>
              <a:t>. </a:t>
            </a:r>
          </a:p>
          <a:p>
            <a:r>
              <a:rPr lang="en-GB" dirty="0"/>
              <a:t>1,355 km (841 mil) </a:t>
            </a:r>
            <a:r>
              <a:rPr lang="en-GB" dirty="0" err="1"/>
              <a:t>uzunluğu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 </a:t>
            </a:r>
            <a:r>
              <a:rPr lang="en-GB" dirty="0" err="1"/>
              <a:t>Türkiye'nin</a:t>
            </a:r>
            <a:r>
              <a:rPr lang="en-GB" dirty="0"/>
              <a:t> </a:t>
            </a:r>
            <a:r>
              <a:rPr lang="en-GB" dirty="0" err="1"/>
              <a:t>kendi</a:t>
            </a:r>
            <a:r>
              <a:rPr lang="en-GB" dirty="0"/>
              <a:t> </a:t>
            </a:r>
            <a:r>
              <a:rPr lang="en-GB" dirty="0" err="1"/>
              <a:t>sınırları</a:t>
            </a:r>
            <a:r>
              <a:rPr lang="en-GB" dirty="0"/>
              <a:t> </a:t>
            </a:r>
            <a:r>
              <a:rPr lang="en-GB" dirty="0" err="1"/>
              <a:t>içerisinde</a:t>
            </a:r>
            <a:r>
              <a:rPr lang="en-GB" dirty="0"/>
              <a:t> </a:t>
            </a:r>
            <a:r>
              <a:rPr lang="en-GB" dirty="0" err="1"/>
              <a:t>doğan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kendi</a:t>
            </a:r>
            <a:r>
              <a:rPr lang="en-GB" dirty="0"/>
              <a:t> </a:t>
            </a:r>
            <a:r>
              <a:rPr lang="en-GB" dirty="0" err="1"/>
              <a:t>sınırları</a:t>
            </a:r>
            <a:r>
              <a:rPr lang="en-GB" dirty="0"/>
              <a:t> </a:t>
            </a:r>
            <a:r>
              <a:rPr lang="en-GB" dirty="0" err="1"/>
              <a:t>içinde</a:t>
            </a:r>
            <a:r>
              <a:rPr lang="en-GB" dirty="0"/>
              <a:t> </a:t>
            </a:r>
            <a:r>
              <a:rPr lang="en-GB" dirty="0" err="1"/>
              <a:t>denize</a:t>
            </a:r>
            <a:r>
              <a:rPr lang="en-GB" dirty="0"/>
              <a:t> </a:t>
            </a:r>
            <a:r>
              <a:rPr lang="en-GB" dirty="0" err="1"/>
              <a:t>dökülen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uzun</a:t>
            </a:r>
            <a:r>
              <a:rPr lang="en-GB" dirty="0"/>
              <a:t> </a:t>
            </a:r>
            <a:r>
              <a:rPr lang="en-GB" dirty="0" err="1"/>
              <a:t>akarsuyu</a:t>
            </a:r>
            <a:r>
              <a:rPr lang="en-GB" dirty="0"/>
              <a:t> </a:t>
            </a:r>
            <a:r>
              <a:rPr lang="en-GB" dirty="0" err="1"/>
              <a:t>olma</a:t>
            </a:r>
            <a:r>
              <a:rPr lang="en-GB" dirty="0"/>
              <a:t> </a:t>
            </a:r>
            <a:r>
              <a:rPr lang="en-GB" dirty="0" err="1"/>
              <a:t>özelliğini</a:t>
            </a:r>
            <a:r>
              <a:rPr lang="en-GB" dirty="0"/>
              <a:t> </a:t>
            </a:r>
            <a:r>
              <a:rPr lang="en-GB" dirty="0" err="1"/>
              <a:t>taşır</a:t>
            </a:r>
            <a:r>
              <a:rPr lang="en-GB" dirty="0"/>
              <a:t>. </a:t>
            </a:r>
            <a:endParaRPr lang="tr-TR" dirty="0"/>
          </a:p>
          <a:p>
            <a:r>
              <a:rPr lang="en-GB" dirty="0" err="1"/>
              <a:t>Kızılırmak</a:t>
            </a:r>
            <a:r>
              <a:rPr lang="en-GB" dirty="0"/>
              <a:t>, </a:t>
            </a:r>
            <a:r>
              <a:rPr lang="en-GB" dirty="0" err="1"/>
              <a:t>aralarında</a:t>
            </a:r>
            <a:r>
              <a:rPr lang="en-GB" dirty="0"/>
              <a:t> </a:t>
            </a:r>
            <a:r>
              <a:rPr lang="en-GB" dirty="0" err="1"/>
              <a:t>Delic</a:t>
            </a:r>
            <a:r>
              <a:rPr lang="tr-TR" dirty="0"/>
              <a:t>e </a:t>
            </a:r>
            <a:r>
              <a:rPr lang="en-GB" dirty="0" err="1"/>
              <a:t>Irmağı</a:t>
            </a:r>
            <a:r>
              <a:rPr lang="en-GB" dirty="0"/>
              <a:t>, </a:t>
            </a:r>
            <a:r>
              <a:rPr lang="en-GB" dirty="0" err="1"/>
              <a:t>Devrez</a:t>
            </a:r>
            <a:r>
              <a:rPr lang="en-GB" dirty="0"/>
              <a:t> </a:t>
            </a:r>
            <a:r>
              <a:rPr lang="en-GB" dirty="0" err="1"/>
              <a:t>ve</a:t>
            </a:r>
            <a:r>
              <a:rPr lang="en-GB" dirty="0"/>
              <a:t> </a:t>
            </a:r>
            <a:r>
              <a:rPr lang="en-GB" dirty="0" err="1"/>
              <a:t>Gökırmak</a:t>
            </a:r>
            <a:r>
              <a:rPr lang="en-GB" dirty="0"/>
              <a:t> </a:t>
            </a:r>
            <a:r>
              <a:rPr lang="en-GB" dirty="0" err="1"/>
              <a:t>gibi</a:t>
            </a:r>
            <a:r>
              <a:rPr lang="en-GB" dirty="0"/>
              <a:t> </a:t>
            </a:r>
            <a:r>
              <a:rPr lang="en-GB" dirty="0" err="1"/>
              <a:t>çok</a:t>
            </a:r>
            <a:r>
              <a:rPr lang="en-GB" dirty="0"/>
              <a:t> </a:t>
            </a:r>
            <a:r>
              <a:rPr lang="en-GB" dirty="0" err="1"/>
              <a:t>sayıda</a:t>
            </a:r>
            <a:r>
              <a:rPr lang="en-GB" dirty="0"/>
              <a:t> </a:t>
            </a:r>
            <a:r>
              <a:rPr lang="en-GB" dirty="0" err="1"/>
              <a:t>akarsu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çayın</a:t>
            </a:r>
            <a:r>
              <a:rPr lang="en-GB" dirty="0"/>
              <a:t> </a:t>
            </a:r>
            <a:r>
              <a:rPr lang="en-GB" dirty="0" err="1"/>
              <a:t>sularını</a:t>
            </a:r>
            <a:r>
              <a:rPr lang="en-GB" dirty="0"/>
              <a:t> da </a:t>
            </a:r>
            <a:r>
              <a:rPr lang="en-GB" dirty="0" err="1"/>
              <a:t>toplayarak</a:t>
            </a:r>
            <a:r>
              <a:rPr lang="en-GB" dirty="0"/>
              <a:t> </a:t>
            </a:r>
            <a:r>
              <a:rPr lang="en-GB" dirty="0" err="1"/>
              <a:t>büyük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kavis</a:t>
            </a:r>
            <a:r>
              <a:rPr lang="en-GB" dirty="0"/>
              <a:t> </a:t>
            </a:r>
            <a:r>
              <a:rPr lang="en-GB" dirty="0" err="1"/>
              <a:t>çizerek</a:t>
            </a:r>
            <a:r>
              <a:rPr lang="en-GB" dirty="0"/>
              <a:t> </a:t>
            </a:r>
            <a:r>
              <a:rPr lang="en-GB" dirty="0" err="1"/>
              <a:t>Bafra</a:t>
            </a:r>
            <a:r>
              <a:rPr lang="en-GB" dirty="0"/>
              <a:t> </a:t>
            </a:r>
            <a:r>
              <a:rPr lang="en-GB" dirty="0" err="1"/>
              <a:t>Burnu'ndan</a:t>
            </a:r>
            <a:r>
              <a:rPr lang="en-GB" dirty="0"/>
              <a:t> </a:t>
            </a:r>
            <a:r>
              <a:rPr lang="en-GB" dirty="0" err="1"/>
              <a:t>Karadeniz'e</a:t>
            </a:r>
            <a:r>
              <a:rPr lang="en-GB" dirty="0"/>
              <a:t> </a:t>
            </a:r>
            <a:r>
              <a:rPr lang="en-GB" dirty="0" err="1"/>
              <a:t>ulaşır</a:t>
            </a:r>
            <a:r>
              <a:rPr lang="en-GB" dirty="0"/>
              <a:t>.</a:t>
            </a:r>
          </a:p>
          <a:p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2500" y="1496398"/>
            <a:ext cx="5646102" cy="4471476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6096000" y="610281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https://commons.wikimedia.org/w/index.php?curid=97100207</a:t>
            </a:r>
          </a:p>
        </p:txBody>
      </p:sp>
    </p:spTree>
    <p:extLst>
      <p:ext uri="{BB962C8B-B14F-4D97-AF65-F5344CB8AC3E}">
        <p14:creationId xmlns:p14="http://schemas.microsoft.com/office/powerpoint/2010/main" val="3564525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00182"/>
          </a:xfrm>
        </p:spPr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Kızılırmak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972" y="1752387"/>
            <a:ext cx="5898874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 err="1"/>
              <a:t>Ülkemizde</a:t>
            </a:r>
            <a:r>
              <a:rPr lang="en-GB" dirty="0"/>
              <a:t> </a:t>
            </a:r>
            <a:r>
              <a:rPr lang="en-GB" dirty="0" err="1"/>
              <a:t>İç</a:t>
            </a:r>
            <a:r>
              <a:rPr lang="en-GB" dirty="0"/>
              <a:t> </a:t>
            </a:r>
            <a:r>
              <a:rPr lang="en-GB" dirty="0" err="1"/>
              <a:t>Anadolu</a:t>
            </a:r>
            <a:r>
              <a:rPr lang="en-GB" dirty="0"/>
              <a:t> </a:t>
            </a:r>
            <a:r>
              <a:rPr lang="en-GB" dirty="0" err="1"/>
              <a:t>Bölgesinin</a:t>
            </a:r>
            <a:r>
              <a:rPr lang="en-GB" dirty="0"/>
              <a:t> </a:t>
            </a:r>
            <a:r>
              <a:rPr lang="en-GB" dirty="0" err="1"/>
              <a:t>doğusunda</a:t>
            </a:r>
            <a:r>
              <a:rPr lang="en-GB" dirty="0"/>
              <a:t> </a:t>
            </a:r>
            <a:r>
              <a:rPr lang="en-GB" dirty="0" err="1"/>
              <a:t>yer</a:t>
            </a:r>
            <a:r>
              <a:rPr lang="en-GB" dirty="0"/>
              <a:t> </a:t>
            </a:r>
            <a:r>
              <a:rPr lang="en-GB" dirty="0" err="1"/>
              <a:t>alan</a:t>
            </a:r>
            <a:r>
              <a:rPr lang="en-GB" dirty="0"/>
              <a:t> </a:t>
            </a:r>
            <a:r>
              <a:rPr lang="en-GB" dirty="0" err="1"/>
              <a:t>Kızılırmak</a:t>
            </a:r>
            <a:r>
              <a:rPr lang="en-GB" dirty="0"/>
              <a:t> </a:t>
            </a:r>
            <a:r>
              <a:rPr lang="en-GB" dirty="0" err="1"/>
              <a:t>Havzası</a:t>
            </a:r>
            <a:r>
              <a:rPr lang="en-GB" dirty="0"/>
              <a:t> </a:t>
            </a:r>
            <a:r>
              <a:rPr lang="en-GB" dirty="0" err="1"/>
              <a:t>Türkiye’nin</a:t>
            </a:r>
            <a:r>
              <a:rPr lang="en-GB" dirty="0"/>
              <a:t> </a:t>
            </a:r>
            <a:r>
              <a:rPr lang="en-GB" dirty="0" err="1"/>
              <a:t>ikinci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büyük</a:t>
            </a:r>
            <a:r>
              <a:rPr lang="en-GB" dirty="0"/>
              <a:t> </a:t>
            </a:r>
            <a:r>
              <a:rPr lang="en-GB" dirty="0" err="1"/>
              <a:t>havzasıdır</a:t>
            </a:r>
            <a:r>
              <a:rPr lang="en-GB" dirty="0"/>
              <a:t>. </a:t>
            </a:r>
            <a:r>
              <a:rPr lang="en-GB" dirty="0" err="1"/>
              <a:t>Ülke</a:t>
            </a:r>
            <a:r>
              <a:rPr lang="en-GB" dirty="0"/>
              <a:t> </a:t>
            </a:r>
            <a:r>
              <a:rPr lang="en-GB" dirty="0" err="1"/>
              <a:t>topraklarının</a:t>
            </a:r>
            <a:r>
              <a:rPr lang="en-GB" dirty="0"/>
              <a:t> </a:t>
            </a:r>
            <a:r>
              <a:rPr lang="en-GB" dirty="0" err="1"/>
              <a:t>yaklaşık</a:t>
            </a:r>
            <a:r>
              <a:rPr lang="en-GB" dirty="0"/>
              <a:t> %11’ini </a:t>
            </a:r>
            <a:r>
              <a:rPr lang="en-GB" dirty="0" err="1"/>
              <a:t>kaplayan</a:t>
            </a:r>
            <a:r>
              <a:rPr lang="en-GB" dirty="0"/>
              <a:t> </a:t>
            </a:r>
            <a:r>
              <a:rPr lang="en-GB" dirty="0" err="1"/>
              <a:t>havzanın</a:t>
            </a:r>
            <a:r>
              <a:rPr lang="en-GB" dirty="0"/>
              <a:t> </a:t>
            </a:r>
            <a:r>
              <a:rPr lang="en-GB" dirty="0" err="1"/>
              <a:t>büyük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bölümü</a:t>
            </a:r>
            <a:r>
              <a:rPr lang="en-GB" dirty="0"/>
              <a:t> </a:t>
            </a:r>
            <a:r>
              <a:rPr lang="en-GB" dirty="0" err="1"/>
              <a:t>tepelik</a:t>
            </a:r>
            <a:r>
              <a:rPr lang="en-GB" dirty="0"/>
              <a:t> </a:t>
            </a:r>
            <a:r>
              <a:rPr lang="en-GB" dirty="0" err="1"/>
              <a:t>alan</a:t>
            </a:r>
            <a:r>
              <a:rPr lang="en-GB" dirty="0"/>
              <a:t> </a:t>
            </a:r>
            <a:r>
              <a:rPr lang="en-GB" dirty="0" err="1"/>
              <a:t>görünümündeyken</a:t>
            </a:r>
            <a:r>
              <a:rPr lang="en-GB" dirty="0"/>
              <a:t>, </a:t>
            </a:r>
            <a:r>
              <a:rPr lang="en-GB" dirty="0" err="1"/>
              <a:t>yalnızca</a:t>
            </a:r>
            <a:r>
              <a:rPr lang="en-GB" dirty="0"/>
              <a:t> </a:t>
            </a:r>
            <a:r>
              <a:rPr lang="en-GB" dirty="0" err="1"/>
              <a:t>kuzey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doğu</a:t>
            </a:r>
            <a:r>
              <a:rPr lang="en-GB" dirty="0"/>
              <a:t> </a:t>
            </a:r>
            <a:r>
              <a:rPr lang="en-GB" dirty="0" err="1"/>
              <a:t>kesimleri</a:t>
            </a:r>
            <a:r>
              <a:rPr lang="en-GB" dirty="0"/>
              <a:t> </a:t>
            </a:r>
            <a:r>
              <a:rPr lang="en-GB" dirty="0" err="1"/>
              <a:t>dağlıktır</a:t>
            </a:r>
            <a:r>
              <a:rPr lang="en-GB" dirty="0"/>
              <a:t>. 1.151 </a:t>
            </a:r>
            <a:r>
              <a:rPr lang="en-GB" dirty="0" err="1"/>
              <a:t>km’lik</a:t>
            </a:r>
            <a:r>
              <a:rPr lang="en-GB" dirty="0"/>
              <a:t> </a:t>
            </a:r>
            <a:r>
              <a:rPr lang="en-GB" dirty="0" err="1"/>
              <a:t>uzunluğu</a:t>
            </a:r>
            <a:r>
              <a:rPr lang="en-GB" dirty="0"/>
              <a:t> </a:t>
            </a:r>
            <a:r>
              <a:rPr lang="tr-TR" dirty="0"/>
              <a:t>ve</a:t>
            </a:r>
            <a:r>
              <a:rPr lang="en-GB" dirty="0"/>
              <a:t> 78.180 km²’lik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drenaj</a:t>
            </a:r>
            <a:r>
              <a:rPr lang="en-GB" dirty="0"/>
              <a:t> </a:t>
            </a:r>
            <a:r>
              <a:rPr lang="en-GB" dirty="0" err="1"/>
              <a:t>alanına</a:t>
            </a:r>
            <a:r>
              <a:rPr lang="en-GB" dirty="0"/>
              <a:t> </a:t>
            </a:r>
            <a:r>
              <a:rPr lang="en-GB" dirty="0" err="1"/>
              <a:t>sahiptir</a:t>
            </a:r>
            <a:r>
              <a:rPr lang="en-GB" dirty="0"/>
              <a:t>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7167" y="1608847"/>
            <a:ext cx="5442867" cy="3887761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6056524" y="5457394"/>
            <a:ext cx="58435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/>
              <a:t>Şekil</a:t>
            </a:r>
            <a:r>
              <a:rPr lang="en-GB" dirty="0"/>
              <a:t> </a:t>
            </a:r>
            <a:r>
              <a:rPr lang="en-GB" dirty="0" err="1"/>
              <a:t>Kızılırmak</a:t>
            </a:r>
            <a:r>
              <a:rPr lang="en-GB" dirty="0"/>
              <a:t> </a:t>
            </a:r>
            <a:r>
              <a:rPr lang="en-GB" dirty="0" err="1"/>
              <a:t>Havzası</a:t>
            </a:r>
            <a:r>
              <a:rPr lang="en-GB" dirty="0"/>
              <a:t> </a:t>
            </a:r>
            <a:r>
              <a:rPr lang="en-GB" dirty="0" err="1"/>
              <a:t>Fiziki</a:t>
            </a:r>
            <a:r>
              <a:rPr lang="en-GB" dirty="0"/>
              <a:t> </a:t>
            </a:r>
            <a:r>
              <a:rPr lang="en-GB" dirty="0" err="1"/>
              <a:t>Haritası</a:t>
            </a:r>
            <a:r>
              <a:rPr lang="en-GB" dirty="0"/>
              <a:t> </a:t>
            </a:r>
            <a:r>
              <a:rPr lang="tr-TR" dirty="0"/>
              <a:t> </a:t>
            </a:r>
            <a:r>
              <a:rPr lang="en-GB" dirty="0" err="1"/>
              <a:t>Orman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Su </a:t>
            </a:r>
            <a:r>
              <a:rPr lang="en-GB" dirty="0" err="1"/>
              <a:t>İşleri</a:t>
            </a:r>
            <a:r>
              <a:rPr lang="en-GB" dirty="0"/>
              <a:t> </a:t>
            </a:r>
            <a:r>
              <a:rPr lang="en-GB" dirty="0" err="1"/>
              <a:t>Bakanlığı</a:t>
            </a:r>
            <a:r>
              <a:rPr lang="en-GB" dirty="0"/>
              <a:t>, Su </a:t>
            </a:r>
            <a:r>
              <a:rPr lang="en-GB" dirty="0" err="1"/>
              <a:t>Yönetimi</a:t>
            </a:r>
            <a:r>
              <a:rPr lang="en-GB" dirty="0"/>
              <a:t> </a:t>
            </a:r>
            <a:r>
              <a:rPr lang="en-GB" dirty="0" err="1"/>
              <a:t>Genel</a:t>
            </a:r>
            <a:r>
              <a:rPr lang="en-GB" dirty="0"/>
              <a:t> </a:t>
            </a:r>
            <a:r>
              <a:rPr lang="en-GB" dirty="0" err="1"/>
              <a:t>Müdürlüğü</a:t>
            </a:r>
            <a:r>
              <a:rPr lang="tr-TR" dirty="0"/>
              <a:t> (2016)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6912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1601"/>
          </a:xfrm>
        </p:spPr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Sakarya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7726" y="1468945"/>
            <a:ext cx="7723162" cy="4491240"/>
          </a:xfrm>
        </p:spPr>
        <p:txBody>
          <a:bodyPr>
            <a:normAutofit/>
          </a:bodyPr>
          <a:lstStyle/>
          <a:p>
            <a:r>
              <a:rPr lang="en-GB" dirty="0" err="1"/>
              <a:t>İç</a:t>
            </a:r>
            <a:r>
              <a:rPr lang="en-GB" dirty="0"/>
              <a:t> </a:t>
            </a:r>
            <a:r>
              <a:rPr lang="en-GB" dirty="0" err="1"/>
              <a:t>Anadolu</a:t>
            </a:r>
            <a:r>
              <a:rPr lang="en-GB" dirty="0"/>
              <a:t>, Marmara, </a:t>
            </a:r>
            <a:r>
              <a:rPr lang="en-GB" dirty="0" err="1"/>
              <a:t>Ege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Karadeniz</a:t>
            </a:r>
            <a:r>
              <a:rPr lang="en-GB" dirty="0"/>
              <a:t> </a:t>
            </a:r>
            <a:r>
              <a:rPr lang="en-GB" dirty="0" err="1"/>
              <a:t>Bölgeleri’nin</a:t>
            </a:r>
            <a:r>
              <a:rPr lang="en-GB" dirty="0"/>
              <a:t> </a:t>
            </a:r>
            <a:r>
              <a:rPr lang="en-GB" dirty="0" err="1"/>
              <a:t>bazı</a:t>
            </a:r>
            <a:r>
              <a:rPr lang="en-GB" dirty="0"/>
              <a:t> </a:t>
            </a:r>
            <a:r>
              <a:rPr lang="en-GB" dirty="0" err="1"/>
              <a:t>kısımlarını</a:t>
            </a:r>
            <a:r>
              <a:rPr lang="en-GB" dirty="0"/>
              <a:t> </a:t>
            </a:r>
            <a:r>
              <a:rPr lang="en-GB" dirty="0" err="1"/>
              <a:t>kapsayan</a:t>
            </a:r>
            <a:r>
              <a:rPr lang="en-GB" dirty="0"/>
              <a:t> </a:t>
            </a:r>
            <a:r>
              <a:rPr lang="en-GB" dirty="0" err="1"/>
              <a:t>Sakarya</a:t>
            </a:r>
            <a:r>
              <a:rPr lang="en-GB" dirty="0"/>
              <a:t> </a:t>
            </a:r>
            <a:r>
              <a:rPr lang="en-GB" dirty="0" err="1"/>
              <a:t>Havzası</a:t>
            </a:r>
            <a:r>
              <a:rPr lang="en-GB" dirty="0"/>
              <a:t> </a:t>
            </a:r>
            <a:r>
              <a:rPr lang="en-GB" dirty="0" err="1"/>
              <a:t>sınırları</a:t>
            </a:r>
            <a:r>
              <a:rPr lang="en-GB" dirty="0"/>
              <a:t> </a:t>
            </a:r>
            <a:r>
              <a:rPr lang="en-GB" dirty="0" err="1"/>
              <a:t>içerisinde</a:t>
            </a:r>
            <a:r>
              <a:rPr lang="en-GB" dirty="0"/>
              <a:t>; </a:t>
            </a:r>
            <a:r>
              <a:rPr lang="en-GB" dirty="0" err="1"/>
              <a:t>Eskişehir</a:t>
            </a:r>
            <a:r>
              <a:rPr lang="en-GB" dirty="0"/>
              <a:t> </a:t>
            </a:r>
            <a:r>
              <a:rPr lang="en-GB" dirty="0" err="1"/>
              <a:t>ilinin</a:t>
            </a:r>
            <a:r>
              <a:rPr lang="en-GB" dirty="0"/>
              <a:t> </a:t>
            </a:r>
            <a:r>
              <a:rPr lang="en-GB" dirty="0" err="1"/>
              <a:t>tamamı</a:t>
            </a:r>
            <a:r>
              <a:rPr lang="en-GB" dirty="0"/>
              <a:t>, </a:t>
            </a:r>
            <a:r>
              <a:rPr lang="en-GB" dirty="0" err="1"/>
              <a:t>Bilecik</a:t>
            </a:r>
            <a:r>
              <a:rPr lang="en-GB" dirty="0"/>
              <a:t>, </a:t>
            </a:r>
            <a:r>
              <a:rPr lang="en-GB" dirty="0" err="1"/>
              <a:t>Sakarya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Ankara </a:t>
            </a:r>
            <a:r>
              <a:rPr lang="en-GB" dirty="0" err="1"/>
              <a:t>illerinin</a:t>
            </a:r>
            <a:r>
              <a:rPr lang="en-GB" dirty="0"/>
              <a:t> </a:t>
            </a:r>
            <a:r>
              <a:rPr lang="en-GB" dirty="0" err="1"/>
              <a:t>tamamıma</a:t>
            </a:r>
            <a:r>
              <a:rPr lang="en-GB" dirty="0"/>
              <a:t> </a:t>
            </a:r>
            <a:r>
              <a:rPr lang="en-GB" dirty="0" err="1"/>
              <a:t>yakını</a:t>
            </a:r>
            <a:r>
              <a:rPr lang="en-GB" dirty="0"/>
              <a:t>, </a:t>
            </a:r>
            <a:r>
              <a:rPr lang="en-GB" dirty="0" err="1"/>
              <a:t>Bolu</a:t>
            </a:r>
            <a:r>
              <a:rPr lang="en-GB" dirty="0"/>
              <a:t>, </a:t>
            </a:r>
            <a:r>
              <a:rPr lang="en-GB" dirty="0" err="1"/>
              <a:t>Kütahya</a:t>
            </a:r>
            <a:r>
              <a:rPr lang="en-GB" dirty="0"/>
              <a:t>, </a:t>
            </a:r>
            <a:r>
              <a:rPr lang="en-GB" dirty="0" err="1"/>
              <a:t>Afyonkarahisar</a:t>
            </a:r>
            <a:r>
              <a:rPr lang="en-GB" dirty="0"/>
              <a:t>, Konya, </a:t>
            </a:r>
            <a:r>
              <a:rPr lang="tr-TR" dirty="0"/>
              <a:t>    </a:t>
            </a:r>
            <a:r>
              <a:rPr lang="en-GB" dirty="0"/>
              <a:t>Bursa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Kocaeli</a:t>
            </a:r>
            <a:r>
              <a:rPr lang="en-GB" dirty="0"/>
              <a:t> </a:t>
            </a:r>
            <a:r>
              <a:rPr lang="en-GB" dirty="0" err="1"/>
              <a:t>illerinin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kısmı</a:t>
            </a:r>
            <a:r>
              <a:rPr lang="en-GB" dirty="0"/>
              <a:t> </a:t>
            </a:r>
            <a:r>
              <a:rPr lang="en-GB" dirty="0" err="1"/>
              <a:t>yer</a:t>
            </a:r>
            <a:r>
              <a:rPr lang="en-GB" dirty="0"/>
              <a:t> </a:t>
            </a:r>
            <a:r>
              <a:rPr lang="en-GB" dirty="0" err="1"/>
              <a:t>almaktadır</a:t>
            </a:r>
            <a:r>
              <a:rPr lang="en-GB" dirty="0"/>
              <a:t>. </a:t>
            </a:r>
            <a:endParaRPr lang="tr-TR" dirty="0"/>
          </a:p>
          <a:p>
            <a:r>
              <a:rPr lang="en-GB" dirty="0"/>
              <a:t> </a:t>
            </a:r>
            <a:r>
              <a:rPr lang="en-GB" dirty="0" err="1"/>
              <a:t>Sakarya</a:t>
            </a:r>
            <a:r>
              <a:rPr lang="en-GB" dirty="0"/>
              <a:t> </a:t>
            </a:r>
            <a:r>
              <a:rPr lang="en-GB" dirty="0" err="1"/>
              <a:t>Havzası</a:t>
            </a:r>
            <a:r>
              <a:rPr lang="en-GB" dirty="0"/>
              <a:t> </a:t>
            </a:r>
            <a:r>
              <a:rPr lang="en-GB" dirty="0" err="1"/>
              <a:t>Genel</a:t>
            </a:r>
            <a:r>
              <a:rPr lang="en-GB" dirty="0"/>
              <a:t> </a:t>
            </a:r>
            <a:r>
              <a:rPr lang="en-GB" dirty="0" err="1"/>
              <a:t>Bilgileri</a:t>
            </a:r>
            <a:r>
              <a:rPr lang="en-GB" dirty="0"/>
              <a:t> </a:t>
            </a:r>
            <a:endParaRPr lang="tr-TR" dirty="0"/>
          </a:p>
          <a:p>
            <a:pPr lvl="1"/>
            <a:r>
              <a:rPr lang="en-GB" dirty="0" err="1"/>
              <a:t>Drenaj</a:t>
            </a:r>
            <a:r>
              <a:rPr lang="en-GB" dirty="0"/>
              <a:t> </a:t>
            </a:r>
            <a:r>
              <a:rPr lang="en-GB" dirty="0" err="1"/>
              <a:t>alanı</a:t>
            </a:r>
            <a:r>
              <a:rPr lang="en-GB" dirty="0"/>
              <a:t>: 63.379 km2 </a:t>
            </a:r>
            <a:endParaRPr lang="tr-TR" dirty="0"/>
          </a:p>
          <a:p>
            <a:pPr lvl="1"/>
            <a:r>
              <a:rPr lang="en-GB" dirty="0"/>
              <a:t> </a:t>
            </a:r>
            <a:r>
              <a:rPr lang="en-GB" dirty="0" err="1"/>
              <a:t>Yıllık</a:t>
            </a:r>
            <a:r>
              <a:rPr lang="en-GB" dirty="0"/>
              <a:t> </a:t>
            </a:r>
            <a:r>
              <a:rPr lang="en-GB" dirty="0" err="1"/>
              <a:t>ortalama</a:t>
            </a:r>
            <a:r>
              <a:rPr lang="en-GB" dirty="0"/>
              <a:t> </a:t>
            </a:r>
            <a:r>
              <a:rPr lang="en-GB" dirty="0" err="1"/>
              <a:t>yağış</a:t>
            </a:r>
            <a:r>
              <a:rPr lang="en-GB" dirty="0"/>
              <a:t>: 850,2 mm/m2</a:t>
            </a:r>
            <a:endParaRPr lang="tr-TR" dirty="0"/>
          </a:p>
          <a:p>
            <a:pPr lvl="1"/>
            <a:r>
              <a:rPr lang="en-GB" dirty="0"/>
              <a:t> </a:t>
            </a:r>
            <a:r>
              <a:rPr lang="en-GB" dirty="0" err="1"/>
              <a:t>Yıllık</a:t>
            </a:r>
            <a:r>
              <a:rPr lang="en-GB" dirty="0"/>
              <a:t> </a:t>
            </a:r>
            <a:r>
              <a:rPr lang="en-GB" dirty="0" err="1"/>
              <a:t>ortalama</a:t>
            </a:r>
            <a:r>
              <a:rPr lang="en-GB" dirty="0"/>
              <a:t> </a:t>
            </a:r>
            <a:r>
              <a:rPr lang="en-GB" dirty="0" err="1"/>
              <a:t>verim</a:t>
            </a:r>
            <a:r>
              <a:rPr lang="en-GB" dirty="0"/>
              <a:t>: 3,6 l/s/km2 </a:t>
            </a:r>
            <a:endParaRPr lang="tr-TR" dirty="0"/>
          </a:p>
          <a:p>
            <a:pPr lvl="1"/>
            <a:r>
              <a:rPr lang="en-GB" dirty="0"/>
              <a:t> </a:t>
            </a:r>
            <a:r>
              <a:rPr lang="en-GB" dirty="0" err="1"/>
              <a:t>Ortalama</a:t>
            </a:r>
            <a:r>
              <a:rPr lang="en-GB" dirty="0"/>
              <a:t> </a:t>
            </a:r>
            <a:r>
              <a:rPr lang="en-GB" dirty="0" err="1"/>
              <a:t>yıllık</a:t>
            </a:r>
            <a:r>
              <a:rPr lang="en-GB" dirty="0"/>
              <a:t> </a:t>
            </a:r>
            <a:r>
              <a:rPr lang="en-GB" dirty="0" err="1"/>
              <a:t>akış</a:t>
            </a:r>
            <a:r>
              <a:rPr lang="en-GB" dirty="0"/>
              <a:t>: 6,40 km3 </a:t>
            </a:r>
            <a:endParaRPr lang="tr-TR" dirty="0"/>
          </a:p>
          <a:p>
            <a:pPr lvl="1"/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4916" y="1156494"/>
            <a:ext cx="4567084" cy="4989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8787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Kızılırmak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5249" y="1682413"/>
            <a:ext cx="5275385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MORFOMETRİK PARAMETRE DEĞER</a:t>
            </a:r>
            <a:r>
              <a:rPr lang="tr-TR" dirty="0"/>
              <a:t>LERİ</a:t>
            </a:r>
            <a:r>
              <a:rPr lang="en-GB" dirty="0"/>
              <a:t> </a:t>
            </a:r>
            <a:endParaRPr lang="tr-TR" dirty="0"/>
          </a:p>
          <a:p>
            <a:r>
              <a:rPr lang="en-GB" dirty="0"/>
              <a:t>Ana </a:t>
            </a:r>
            <a:r>
              <a:rPr lang="en-GB" dirty="0" err="1"/>
              <a:t>kol</a:t>
            </a:r>
            <a:r>
              <a:rPr lang="en-GB" dirty="0"/>
              <a:t> </a:t>
            </a:r>
            <a:r>
              <a:rPr lang="en-GB" dirty="0" err="1"/>
              <a:t>Uzunluğu</a:t>
            </a:r>
            <a:r>
              <a:rPr lang="en-GB" dirty="0"/>
              <a:t>, L (km) 1258</a:t>
            </a:r>
            <a:endParaRPr lang="tr-TR" dirty="0"/>
          </a:p>
          <a:p>
            <a:r>
              <a:rPr lang="en-GB" dirty="0"/>
              <a:t> </a:t>
            </a:r>
            <a:r>
              <a:rPr lang="en-GB" dirty="0" err="1"/>
              <a:t>Havza</a:t>
            </a:r>
            <a:r>
              <a:rPr lang="en-GB" dirty="0"/>
              <a:t> Alanı, A (km2 ) 82125 </a:t>
            </a:r>
            <a:endParaRPr lang="tr-TR" dirty="0"/>
          </a:p>
          <a:p>
            <a:r>
              <a:rPr lang="en-GB" dirty="0" err="1"/>
              <a:t>Havza</a:t>
            </a:r>
            <a:r>
              <a:rPr lang="en-GB" dirty="0"/>
              <a:t> </a:t>
            </a:r>
            <a:r>
              <a:rPr lang="en-GB" dirty="0" err="1"/>
              <a:t>Toplam</a:t>
            </a:r>
            <a:r>
              <a:rPr lang="en-GB" dirty="0"/>
              <a:t> </a:t>
            </a:r>
            <a:r>
              <a:rPr lang="en-GB" dirty="0" err="1"/>
              <a:t>Akarsu</a:t>
            </a:r>
            <a:r>
              <a:rPr lang="en-GB" dirty="0"/>
              <a:t> </a:t>
            </a:r>
            <a:r>
              <a:rPr lang="en-GB" dirty="0" err="1"/>
              <a:t>Uzunluğu</a:t>
            </a:r>
            <a:r>
              <a:rPr lang="en-GB" dirty="0"/>
              <a:t>, </a:t>
            </a:r>
            <a:r>
              <a:rPr lang="el-GR" dirty="0"/>
              <a:t>Σ</a:t>
            </a:r>
            <a:r>
              <a:rPr lang="en-GB" dirty="0"/>
              <a:t>L (km) 28724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1654" y="1431335"/>
            <a:ext cx="5734850" cy="3867690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5810504" y="557208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 err="1"/>
              <a:t>Şekil</a:t>
            </a:r>
            <a:r>
              <a:rPr lang="en-GB" dirty="0"/>
              <a:t> 17.3 </a:t>
            </a:r>
            <a:r>
              <a:rPr lang="en-GB" dirty="0" err="1"/>
              <a:t>Morfometrik</a:t>
            </a:r>
            <a:r>
              <a:rPr lang="en-GB" dirty="0"/>
              <a:t> </a:t>
            </a:r>
            <a:r>
              <a:rPr lang="en-GB" dirty="0" err="1"/>
              <a:t>Parametre</a:t>
            </a:r>
            <a:r>
              <a:rPr lang="en-GB" dirty="0"/>
              <a:t> </a:t>
            </a:r>
            <a:r>
              <a:rPr lang="en-GB" dirty="0" err="1"/>
              <a:t>Değerleri</a:t>
            </a:r>
            <a:r>
              <a:rPr lang="en-GB" dirty="0"/>
              <a:t> - </a:t>
            </a:r>
            <a:r>
              <a:rPr lang="en-GB" dirty="0" err="1"/>
              <a:t>Kızılırmak</a:t>
            </a:r>
            <a:r>
              <a:rPr lang="en-GB" dirty="0"/>
              <a:t> </a:t>
            </a:r>
            <a:r>
              <a:rPr lang="en-GB" dirty="0" err="1"/>
              <a:t>Havzası</a:t>
            </a:r>
            <a:r>
              <a:rPr lang="en-GB" dirty="0"/>
              <a:t> Alanı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Anakolu</a:t>
            </a:r>
            <a:r>
              <a:rPr lang="tr-TR" dirty="0"/>
              <a:t> </a:t>
            </a:r>
            <a:r>
              <a:rPr lang="en-GB" dirty="0" err="1"/>
              <a:t>Orman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Su </a:t>
            </a:r>
            <a:r>
              <a:rPr lang="en-GB" dirty="0" err="1"/>
              <a:t>İşleri</a:t>
            </a:r>
            <a:r>
              <a:rPr lang="en-GB" dirty="0"/>
              <a:t> </a:t>
            </a:r>
            <a:r>
              <a:rPr lang="en-GB" dirty="0" err="1"/>
              <a:t>Bakanlığı</a:t>
            </a:r>
            <a:r>
              <a:rPr lang="en-GB" dirty="0"/>
              <a:t>, Su </a:t>
            </a:r>
            <a:r>
              <a:rPr lang="en-GB" dirty="0" err="1"/>
              <a:t>Yönetimi</a:t>
            </a:r>
            <a:r>
              <a:rPr lang="en-GB" dirty="0"/>
              <a:t> </a:t>
            </a:r>
            <a:r>
              <a:rPr lang="en-GB" dirty="0" err="1"/>
              <a:t>Genel</a:t>
            </a:r>
            <a:r>
              <a:rPr lang="en-GB" dirty="0"/>
              <a:t> </a:t>
            </a:r>
            <a:r>
              <a:rPr lang="en-GB" dirty="0" err="1"/>
              <a:t>Müdürlüğü</a:t>
            </a:r>
            <a:r>
              <a:rPr lang="tr-TR" dirty="0"/>
              <a:t> (2016)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16350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Kızılırmak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Kızılırmak</a:t>
            </a:r>
            <a:r>
              <a:rPr lang="en-GB" dirty="0"/>
              <a:t>, </a:t>
            </a:r>
            <a:r>
              <a:rPr lang="en-GB" dirty="0" err="1"/>
              <a:t>Karadeniz'e</a:t>
            </a:r>
            <a:r>
              <a:rPr lang="en-GB" dirty="0"/>
              <a:t> </a:t>
            </a:r>
            <a:r>
              <a:rPr lang="en-GB" dirty="0" err="1"/>
              <a:t>döküldüğü</a:t>
            </a:r>
            <a:r>
              <a:rPr lang="en-GB" dirty="0"/>
              <a:t> </a:t>
            </a:r>
            <a:r>
              <a:rPr lang="en-GB" dirty="0" err="1"/>
              <a:t>alanın</a:t>
            </a:r>
            <a:r>
              <a:rPr lang="en-GB" dirty="0"/>
              <a:t> da </a:t>
            </a:r>
            <a:r>
              <a:rPr lang="en-GB" dirty="0" err="1"/>
              <a:t>içinde</a:t>
            </a:r>
            <a:r>
              <a:rPr lang="en-GB" dirty="0"/>
              <a:t> </a:t>
            </a:r>
            <a:r>
              <a:rPr lang="en-GB" dirty="0" err="1"/>
              <a:t>yer</a:t>
            </a:r>
            <a:r>
              <a:rPr lang="en-GB" dirty="0"/>
              <a:t> </a:t>
            </a:r>
            <a:r>
              <a:rPr lang="en-GB" dirty="0" err="1"/>
              <a:t>aldığı</a:t>
            </a:r>
            <a:r>
              <a:rPr lang="en-GB" dirty="0"/>
              <a:t> 56.00</a:t>
            </a:r>
            <a:r>
              <a:rPr lang="tr-TR" dirty="0"/>
              <a:t>0 </a:t>
            </a:r>
            <a:r>
              <a:rPr lang="en-GB" dirty="0" err="1"/>
              <a:t>hektarlık</a:t>
            </a:r>
            <a:r>
              <a:rPr lang="en-GB" dirty="0"/>
              <a:t> </a:t>
            </a:r>
            <a:r>
              <a:rPr lang="en-GB" dirty="0" err="1"/>
              <a:t>deltasıyla</a:t>
            </a:r>
            <a:r>
              <a:rPr lang="en-GB" dirty="0"/>
              <a:t> </a:t>
            </a:r>
            <a:r>
              <a:rPr lang="en-GB" dirty="0" err="1"/>
              <a:t>Türkiye'nin</a:t>
            </a:r>
            <a:r>
              <a:rPr lang="en-GB" dirty="0"/>
              <a:t> </a:t>
            </a:r>
            <a:r>
              <a:rPr lang="en-GB" dirty="0" err="1"/>
              <a:t>önemli</a:t>
            </a:r>
            <a:r>
              <a:rPr lang="en-GB" dirty="0"/>
              <a:t> </a:t>
            </a:r>
            <a:r>
              <a:rPr lang="en-GB" dirty="0" err="1"/>
              <a:t>sulak</a:t>
            </a:r>
            <a:r>
              <a:rPr lang="en-GB" dirty="0"/>
              <a:t> </a:t>
            </a:r>
            <a:r>
              <a:rPr lang="en-GB" dirty="0" err="1"/>
              <a:t>alanlarının</a:t>
            </a:r>
            <a:r>
              <a:rPr lang="en-GB" dirty="0"/>
              <a:t> </a:t>
            </a:r>
            <a:r>
              <a:rPr lang="en-GB" dirty="0" err="1"/>
              <a:t>başında</a:t>
            </a:r>
            <a:r>
              <a:rPr lang="en-GB" dirty="0"/>
              <a:t> </a:t>
            </a:r>
            <a:r>
              <a:rPr lang="en-GB" dirty="0" err="1"/>
              <a:t>gelmektedir</a:t>
            </a:r>
            <a:r>
              <a:rPr lang="en-GB" dirty="0"/>
              <a:t>. </a:t>
            </a:r>
            <a:r>
              <a:rPr lang="en-GB" dirty="0" err="1"/>
              <a:t>Nehir</a:t>
            </a:r>
            <a:r>
              <a:rPr lang="en-GB" dirty="0"/>
              <a:t> </a:t>
            </a:r>
            <a:r>
              <a:rPr lang="en-GB" dirty="0" err="1"/>
              <a:t>üzerinde</a:t>
            </a:r>
            <a:r>
              <a:rPr lang="en-GB" dirty="0"/>
              <a:t> </a:t>
            </a:r>
            <a:r>
              <a:rPr lang="en-GB" dirty="0" err="1"/>
              <a:t>kurulu</a:t>
            </a:r>
            <a:r>
              <a:rPr lang="en-GB" dirty="0"/>
              <a:t> 12 </a:t>
            </a:r>
            <a:r>
              <a:rPr lang="en-GB" dirty="0" err="1"/>
              <a:t>baraj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hidroelektrik</a:t>
            </a:r>
            <a:r>
              <a:rPr lang="en-GB" dirty="0"/>
              <a:t> </a:t>
            </a:r>
            <a:r>
              <a:rPr lang="en-GB" dirty="0" err="1"/>
              <a:t>santrali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 </a:t>
            </a:r>
            <a:r>
              <a:rPr lang="en-GB" dirty="0" err="1"/>
              <a:t>ülke</a:t>
            </a:r>
            <a:r>
              <a:rPr lang="en-GB" dirty="0"/>
              <a:t> </a:t>
            </a:r>
            <a:r>
              <a:rPr lang="en-GB" dirty="0" err="1"/>
              <a:t>enerji</a:t>
            </a:r>
            <a:r>
              <a:rPr lang="en-GB" dirty="0"/>
              <a:t> </a:t>
            </a:r>
            <a:r>
              <a:rPr lang="en-GB" dirty="0" err="1"/>
              <a:t>üretiminde</a:t>
            </a:r>
            <a:r>
              <a:rPr lang="en-GB" dirty="0"/>
              <a:t> </a:t>
            </a:r>
            <a:r>
              <a:rPr lang="en-GB" dirty="0" err="1"/>
              <a:t>önemli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yere</a:t>
            </a:r>
            <a:r>
              <a:rPr lang="en-GB" dirty="0"/>
              <a:t> </a:t>
            </a:r>
            <a:r>
              <a:rPr lang="en-GB" dirty="0" err="1"/>
              <a:t>sahiptir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geçtiği</a:t>
            </a:r>
            <a:r>
              <a:rPr lang="en-GB" dirty="0"/>
              <a:t> </a:t>
            </a:r>
            <a:r>
              <a:rPr lang="en-GB" dirty="0" err="1"/>
              <a:t>illerdeki</a:t>
            </a:r>
            <a:r>
              <a:rPr lang="en-GB" dirty="0"/>
              <a:t> </a:t>
            </a:r>
            <a:r>
              <a:rPr lang="en-GB" dirty="0" err="1"/>
              <a:t>tarım</a:t>
            </a:r>
            <a:r>
              <a:rPr lang="en-GB" dirty="0"/>
              <a:t> </a:t>
            </a:r>
            <a:r>
              <a:rPr lang="en-GB" dirty="0" err="1"/>
              <a:t>arazilerinin</a:t>
            </a:r>
            <a:r>
              <a:rPr lang="en-GB" dirty="0"/>
              <a:t> </a:t>
            </a:r>
            <a:r>
              <a:rPr lang="en-GB" dirty="0" err="1"/>
              <a:t>sulama</a:t>
            </a:r>
            <a:r>
              <a:rPr lang="tr-TR" dirty="0"/>
              <a:t> </a:t>
            </a:r>
            <a:r>
              <a:rPr lang="en-GB" dirty="0" err="1"/>
              <a:t>faaliyetlerinde</a:t>
            </a:r>
            <a:r>
              <a:rPr lang="en-GB" dirty="0"/>
              <a:t> </a:t>
            </a:r>
            <a:r>
              <a:rPr lang="en-GB" dirty="0" err="1"/>
              <a:t>nehirden</a:t>
            </a:r>
            <a:r>
              <a:rPr lang="en-GB" dirty="0"/>
              <a:t> </a:t>
            </a:r>
            <a:r>
              <a:rPr lang="en-GB" dirty="0" err="1"/>
              <a:t>yararlanılmaktadır</a:t>
            </a:r>
            <a:r>
              <a:rPr lang="en-GB" dirty="0"/>
              <a:t>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32404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Kızılırmak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57981" y="1825625"/>
            <a:ext cx="5724832" cy="4351338"/>
          </a:xfrm>
        </p:spPr>
        <p:txBody>
          <a:bodyPr>
            <a:normAutofit fontScale="92500" lnSpcReduction="10000"/>
          </a:bodyPr>
          <a:lstStyle/>
          <a:p>
            <a:r>
              <a:rPr lang="en-GB" dirty="0" err="1"/>
              <a:t>Yağmur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kar</a:t>
            </a:r>
            <a:r>
              <a:rPr lang="en-GB" dirty="0"/>
              <a:t> </a:t>
            </a:r>
            <a:r>
              <a:rPr lang="en-GB" dirty="0" err="1"/>
              <a:t>sularıyla</a:t>
            </a:r>
            <a:r>
              <a:rPr lang="en-GB" dirty="0"/>
              <a:t> </a:t>
            </a:r>
            <a:r>
              <a:rPr lang="en-GB" dirty="0" err="1"/>
              <a:t>beslenen</a:t>
            </a:r>
            <a:r>
              <a:rPr lang="en-GB" dirty="0"/>
              <a:t> </a:t>
            </a:r>
            <a:r>
              <a:rPr lang="en-GB" dirty="0" err="1"/>
              <a:t>nehrin</a:t>
            </a:r>
            <a:r>
              <a:rPr lang="en-GB" dirty="0"/>
              <a:t> </a:t>
            </a:r>
            <a:r>
              <a:rPr lang="en-GB" dirty="0" err="1"/>
              <a:t>rejimi</a:t>
            </a:r>
            <a:r>
              <a:rPr lang="en-GB" dirty="0"/>
              <a:t> </a:t>
            </a:r>
            <a:r>
              <a:rPr lang="en-GB" dirty="0" err="1"/>
              <a:t>düzensizdir</a:t>
            </a:r>
            <a:r>
              <a:rPr lang="en-GB" dirty="0"/>
              <a:t>. </a:t>
            </a:r>
            <a:r>
              <a:rPr lang="en-GB" dirty="0" err="1"/>
              <a:t>Temmuz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Şubat</a:t>
            </a:r>
            <a:r>
              <a:rPr lang="en-GB" dirty="0"/>
              <a:t> </a:t>
            </a:r>
            <a:r>
              <a:rPr lang="en-GB" dirty="0" err="1"/>
              <a:t>arasında</a:t>
            </a:r>
            <a:r>
              <a:rPr lang="en-GB" dirty="0"/>
              <a:t> </a:t>
            </a:r>
            <a:r>
              <a:rPr lang="en-GB" dirty="0" err="1"/>
              <a:t>düşük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düzeyinde</a:t>
            </a:r>
            <a:r>
              <a:rPr lang="en-GB" dirty="0"/>
              <a:t> </a:t>
            </a:r>
            <a:r>
              <a:rPr lang="en-GB" dirty="0" err="1"/>
              <a:t>akan</a:t>
            </a:r>
            <a:r>
              <a:rPr lang="en-GB" dirty="0"/>
              <a:t> </a:t>
            </a:r>
            <a:r>
              <a:rPr lang="en-GB" dirty="0" err="1"/>
              <a:t>nehir</a:t>
            </a:r>
            <a:r>
              <a:rPr lang="en-GB" dirty="0"/>
              <a:t>, Mart </a:t>
            </a:r>
            <a:r>
              <a:rPr lang="en-GB" dirty="0" err="1"/>
              <a:t>ayında</a:t>
            </a:r>
            <a:r>
              <a:rPr lang="en-GB" dirty="0"/>
              <a:t> </a:t>
            </a:r>
            <a:r>
              <a:rPr lang="en-GB" dirty="0" err="1"/>
              <a:t>hızla</a:t>
            </a:r>
            <a:r>
              <a:rPr lang="en-GB" dirty="0"/>
              <a:t> </a:t>
            </a:r>
            <a:r>
              <a:rPr lang="en-GB" dirty="0" err="1"/>
              <a:t>kabarmaya</a:t>
            </a:r>
            <a:r>
              <a:rPr lang="en-GB" dirty="0"/>
              <a:t> </a:t>
            </a:r>
            <a:r>
              <a:rPr lang="en-GB" dirty="0" err="1"/>
              <a:t>başlar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Nisan </a:t>
            </a:r>
            <a:r>
              <a:rPr lang="en-GB" dirty="0" err="1"/>
              <a:t>ayında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yüksek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düzeyine</a:t>
            </a:r>
            <a:r>
              <a:rPr lang="en-GB" dirty="0"/>
              <a:t> </a:t>
            </a:r>
            <a:r>
              <a:rPr lang="en-GB" dirty="0" err="1"/>
              <a:t>ulaşır</a:t>
            </a:r>
            <a:r>
              <a:rPr lang="en-GB" dirty="0"/>
              <a:t>. </a:t>
            </a:r>
            <a:r>
              <a:rPr lang="en-GB" dirty="0" err="1"/>
              <a:t>Ortalama</a:t>
            </a:r>
            <a:r>
              <a:rPr lang="en-GB" dirty="0"/>
              <a:t> </a:t>
            </a:r>
            <a:r>
              <a:rPr lang="en-GB" dirty="0" err="1"/>
              <a:t>debis</a:t>
            </a:r>
            <a:r>
              <a:rPr lang="tr-TR" dirty="0"/>
              <a:t>i</a:t>
            </a:r>
            <a:r>
              <a:rPr lang="en-GB" dirty="0"/>
              <a:t> 184 m³/</a:t>
            </a:r>
            <a:r>
              <a:rPr lang="en-GB" dirty="0" err="1"/>
              <a:t>sn</a:t>
            </a:r>
            <a:r>
              <a:rPr lang="en-GB" dirty="0"/>
              <a:t> </a:t>
            </a:r>
            <a:r>
              <a:rPr lang="en-GB" dirty="0" err="1"/>
              <a:t>olan</a:t>
            </a:r>
            <a:r>
              <a:rPr lang="en-GB" dirty="0"/>
              <a:t> </a:t>
            </a:r>
            <a:r>
              <a:rPr lang="en-GB" dirty="0" err="1"/>
              <a:t>nehrin</a:t>
            </a:r>
            <a:r>
              <a:rPr lang="en-GB" dirty="0"/>
              <a:t> 20 </a:t>
            </a:r>
            <a:r>
              <a:rPr lang="en-GB" dirty="0" err="1"/>
              <a:t>yıllık</a:t>
            </a:r>
            <a:r>
              <a:rPr lang="en-GB" dirty="0"/>
              <a:t> </a:t>
            </a:r>
            <a:r>
              <a:rPr lang="en-GB" dirty="0" err="1"/>
              <a:t>gözlem</a:t>
            </a:r>
            <a:r>
              <a:rPr lang="en-GB" dirty="0"/>
              <a:t> </a:t>
            </a:r>
            <a:r>
              <a:rPr lang="en-GB" dirty="0" err="1"/>
              <a:t>süresince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az</a:t>
            </a:r>
            <a:r>
              <a:rPr lang="en-GB" dirty="0"/>
              <a:t> 18,4 m³/</a:t>
            </a:r>
            <a:r>
              <a:rPr lang="en-GB" dirty="0" err="1"/>
              <a:t>sn'ye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çok</a:t>
            </a:r>
            <a:r>
              <a:rPr lang="en-GB" dirty="0"/>
              <a:t> 1.673 m³/</a:t>
            </a:r>
            <a:r>
              <a:rPr lang="en-GB" dirty="0" err="1"/>
              <a:t>sn'ye</a:t>
            </a:r>
            <a:r>
              <a:rPr lang="en-GB" dirty="0"/>
              <a:t> </a:t>
            </a:r>
            <a:r>
              <a:rPr lang="en-GB" dirty="0" err="1"/>
              <a:t>ulaştığı</a:t>
            </a:r>
            <a:r>
              <a:rPr lang="en-GB" dirty="0"/>
              <a:t> </a:t>
            </a:r>
            <a:r>
              <a:rPr lang="en-GB" dirty="0" err="1"/>
              <a:t>tespit</a:t>
            </a:r>
            <a:r>
              <a:rPr lang="en-GB" dirty="0"/>
              <a:t> </a:t>
            </a:r>
            <a:r>
              <a:rPr lang="en-GB" dirty="0" err="1"/>
              <a:t>edilmiştir</a:t>
            </a:r>
            <a:r>
              <a:rPr lang="en-GB" dirty="0"/>
              <a:t>.</a:t>
            </a:r>
            <a:endParaRPr lang="tr-TR" dirty="0"/>
          </a:p>
          <a:p>
            <a:r>
              <a:rPr lang="en-GB" dirty="0" err="1"/>
              <a:t>İlkbaharda</a:t>
            </a:r>
            <a:r>
              <a:rPr lang="en-GB" dirty="0"/>
              <a:t> </a:t>
            </a:r>
            <a:r>
              <a:rPr lang="en-GB" dirty="0" err="1"/>
              <a:t>debi</a:t>
            </a:r>
            <a:r>
              <a:rPr lang="en-GB" dirty="0"/>
              <a:t> </a:t>
            </a:r>
            <a:r>
              <a:rPr lang="en-GB" dirty="0" err="1"/>
              <a:t>artar</a:t>
            </a:r>
            <a:r>
              <a:rPr lang="en-GB" dirty="0"/>
              <a:t>. </a:t>
            </a:r>
            <a:r>
              <a:rPr lang="en-GB" dirty="0" err="1"/>
              <a:t>Yazın</a:t>
            </a:r>
            <a:r>
              <a:rPr lang="en-GB" dirty="0"/>
              <a:t> </a:t>
            </a:r>
            <a:r>
              <a:rPr lang="en-GB" dirty="0" err="1"/>
              <a:t>orta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yukarı</a:t>
            </a:r>
            <a:r>
              <a:rPr lang="en-GB" dirty="0"/>
              <a:t> </a:t>
            </a:r>
            <a:r>
              <a:rPr lang="en-GB" dirty="0" err="1"/>
              <a:t>havzada</a:t>
            </a:r>
            <a:r>
              <a:rPr lang="en-GB" dirty="0"/>
              <a:t> </a:t>
            </a:r>
            <a:r>
              <a:rPr lang="en-GB" dirty="0" err="1"/>
              <a:t>yağış</a:t>
            </a:r>
            <a:r>
              <a:rPr lang="en-GB" dirty="0"/>
              <a:t> </a:t>
            </a:r>
            <a:r>
              <a:rPr lang="en-GB" dirty="0" err="1"/>
              <a:t>yetersizdir</a:t>
            </a:r>
            <a:r>
              <a:rPr lang="en-GB" dirty="0"/>
              <a:t>, </a:t>
            </a:r>
            <a:r>
              <a:rPr lang="en-GB" dirty="0" err="1"/>
              <a:t>buharlaşma</a:t>
            </a:r>
            <a:r>
              <a:rPr lang="en-GB" dirty="0"/>
              <a:t> </a:t>
            </a:r>
            <a:r>
              <a:rPr lang="en-GB" dirty="0" err="1"/>
              <a:t>şiddetlidir</a:t>
            </a:r>
            <a:r>
              <a:rPr lang="en-GB" dirty="0"/>
              <a:t>. Bu </a:t>
            </a:r>
            <a:r>
              <a:rPr lang="en-GB" dirty="0" err="1"/>
              <a:t>mevsimde</a:t>
            </a:r>
            <a:r>
              <a:rPr lang="en-GB" dirty="0"/>
              <a:t> </a:t>
            </a:r>
            <a:r>
              <a:rPr lang="en-GB" dirty="0" err="1"/>
              <a:t>debi</a:t>
            </a:r>
            <a:r>
              <a:rPr lang="en-GB" dirty="0"/>
              <a:t> minimum </a:t>
            </a:r>
            <a:r>
              <a:rPr lang="en-GB" dirty="0" err="1"/>
              <a:t>seviyeye</a:t>
            </a:r>
            <a:r>
              <a:rPr lang="en-GB" dirty="0"/>
              <a:t> </a:t>
            </a:r>
            <a:r>
              <a:rPr lang="en-GB" dirty="0" err="1"/>
              <a:t>iner</a:t>
            </a:r>
            <a:r>
              <a:rPr lang="en-GB" dirty="0"/>
              <a:t>.</a:t>
            </a:r>
          </a:p>
          <a:p>
            <a:endParaRPr lang="en-GB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3033" y="1327341"/>
            <a:ext cx="5628968" cy="3975163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6936658" y="5530632"/>
            <a:ext cx="52553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/>
              <a:t>Orman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Su </a:t>
            </a:r>
            <a:r>
              <a:rPr lang="en-GB" dirty="0" err="1"/>
              <a:t>İşleri</a:t>
            </a:r>
            <a:r>
              <a:rPr lang="en-GB" dirty="0"/>
              <a:t> </a:t>
            </a:r>
            <a:r>
              <a:rPr lang="en-GB" dirty="0" err="1"/>
              <a:t>Bakanlığı</a:t>
            </a:r>
            <a:r>
              <a:rPr lang="en-GB" dirty="0"/>
              <a:t>, Su </a:t>
            </a:r>
            <a:r>
              <a:rPr lang="en-GB" dirty="0" err="1"/>
              <a:t>Yönetimi</a:t>
            </a:r>
            <a:r>
              <a:rPr lang="en-GB" dirty="0"/>
              <a:t> </a:t>
            </a:r>
            <a:r>
              <a:rPr lang="en-GB" dirty="0" err="1"/>
              <a:t>Genel</a:t>
            </a:r>
            <a:r>
              <a:rPr lang="en-GB" dirty="0"/>
              <a:t> </a:t>
            </a:r>
            <a:r>
              <a:rPr lang="en-GB" dirty="0" err="1"/>
              <a:t>Müdürlüğü</a:t>
            </a:r>
            <a:r>
              <a:rPr lang="tr-TR" dirty="0"/>
              <a:t> (2019)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66766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939171" cy="1325563"/>
          </a:xfrm>
        </p:spPr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Kızılırmak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4500" y="1690688"/>
            <a:ext cx="4766188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 err="1"/>
              <a:t>Kızılırmak'ın</a:t>
            </a:r>
            <a:r>
              <a:rPr lang="en-GB" dirty="0"/>
              <a:t> </a:t>
            </a:r>
            <a:r>
              <a:rPr lang="en-GB" dirty="0" err="1"/>
              <a:t>aşağı</a:t>
            </a:r>
            <a:r>
              <a:rPr lang="en-GB" dirty="0"/>
              <a:t> </a:t>
            </a:r>
            <a:r>
              <a:rPr lang="en-GB" dirty="0" err="1"/>
              <a:t>havzasında</a:t>
            </a:r>
            <a:r>
              <a:rPr lang="en-GB" dirty="0"/>
              <a:t> </a:t>
            </a:r>
            <a:r>
              <a:rPr lang="en-GB" dirty="0" err="1"/>
              <a:t>Türkiye'de</a:t>
            </a:r>
            <a:r>
              <a:rPr lang="en-GB" dirty="0"/>
              <a:t> Karadeniz </a:t>
            </a:r>
            <a:r>
              <a:rPr lang="en-GB" dirty="0" err="1"/>
              <a:t>iklimi</a:t>
            </a:r>
            <a:r>
              <a:rPr lang="en-GB" dirty="0"/>
              <a:t>, </a:t>
            </a:r>
            <a:r>
              <a:rPr lang="en-GB" dirty="0" err="1"/>
              <a:t>orta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yukarı</a:t>
            </a:r>
            <a:r>
              <a:rPr lang="en-GB" dirty="0"/>
              <a:t> </a:t>
            </a:r>
            <a:r>
              <a:rPr lang="en-GB" dirty="0" err="1"/>
              <a:t>havzasında</a:t>
            </a:r>
            <a:r>
              <a:rPr lang="en-GB" dirty="0"/>
              <a:t> </a:t>
            </a:r>
            <a:r>
              <a:rPr lang="en-GB" dirty="0" err="1"/>
              <a:t>karasal</a:t>
            </a:r>
            <a:r>
              <a:rPr lang="en-GB" dirty="0"/>
              <a:t> </a:t>
            </a:r>
            <a:r>
              <a:rPr lang="en-GB" dirty="0" err="1"/>
              <a:t>ikli</a:t>
            </a:r>
            <a:r>
              <a:rPr lang="tr-TR" dirty="0"/>
              <a:t>m </a:t>
            </a:r>
            <a:r>
              <a:rPr lang="en-GB" dirty="0" err="1"/>
              <a:t>etkilidir</a:t>
            </a:r>
            <a:r>
              <a:rPr lang="en-GB" dirty="0"/>
              <a:t>.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fazla</a:t>
            </a:r>
            <a:r>
              <a:rPr lang="en-GB" dirty="0"/>
              <a:t> </a:t>
            </a:r>
            <a:r>
              <a:rPr lang="en-GB" dirty="0" err="1"/>
              <a:t>yağışı</a:t>
            </a:r>
            <a:r>
              <a:rPr lang="en-GB" dirty="0"/>
              <a:t> </a:t>
            </a:r>
            <a:r>
              <a:rPr lang="en-GB" dirty="0" err="1"/>
              <a:t>aşağı</a:t>
            </a:r>
            <a:r>
              <a:rPr lang="en-GB" dirty="0"/>
              <a:t> </a:t>
            </a:r>
            <a:r>
              <a:rPr lang="en-GB" dirty="0" err="1"/>
              <a:t>havza</a:t>
            </a:r>
            <a:r>
              <a:rPr lang="en-GB" dirty="0"/>
              <a:t> </a:t>
            </a:r>
            <a:r>
              <a:rPr lang="en-GB" dirty="0" err="1"/>
              <a:t>Bafra</a:t>
            </a:r>
            <a:r>
              <a:rPr lang="en-GB" dirty="0"/>
              <a:t> </a:t>
            </a:r>
            <a:r>
              <a:rPr lang="en-GB" dirty="0" err="1"/>
              <a:t>Ovası</a:t>
            </a:r>
            <a:r>
              <a:rPr lang="en-GB" dirty="0"/>
              <a:t> </a:t>
            </a:r>
            <a:r>
              <a:rPr lang="en-GB" dirty="0" err="1"/>
              <a:t>alır</a:t>
            </a:r>
            <a:r>
              <a:rPr lang="en-GB" dirty="0"/>
              <a:t>. </a:t>
            </a:r>
            <a:r>
              <a:rPr lang="en-GB" dirty="0" err="1"/>
              <a:t>Orta</a:t>
            </a:r>
            <a:r>
              <a:rPr lang="en-GB" dirty="0"/>
              <a:t> </a:t>
            </a:r>
            <a:r>
              <a:rPr lang="en-GB" dirty="0" err="1"/>
              <a:t>kesimlerde</a:t>
            </a:r>
            <a:r>
              <a:rPr lang="en-GB" dirty="0"/>
              <a:t> </a:t>
            </a:r>
            <a:r>
              <a:rPr lang="en-GB" dirty="0" err="1"/>
              <a:t>yağış</a:t>
            </a:r>
            <a:r>
              <a:rPr lang="en-GB" dirty="0"/>
              <a:t> </a:t>
            </a:r>
            <a:r>
              <a:rPr lang="en-GB" dirty="0" err="1"/>
              <a:t>azalır</a:t>
            </a:r>
            <a:r>
              <a:rPr lang="en-GB" dirty="0"/>
              <a:t>. Yukarı </a:t>
            </a:r>
            <a:r>
              <a:rPr lang="en-GB" dirty="0" err="1"/>
              <a:t>kesimlerde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miktar</a:t>
            </a:r>
            <a:r>
              <a:rPr lang="en-GB" dirty="0"/>
              <a:t> </a:t>
            </a:r>
            <a:r>
              <a:rPr lang="en-GB" dirty="0" err="1"/>
              <a:t>artsa</a:t>
            </a:r>
            <a:r>
              <a:rPr lang="en-GB" dirty="0"/>
              <a:t> da </a:t>
            </a:r>
            <a:r>
              <a:rPr lang="en-GB" dirty="0" err="1"/>
              <a:t>Karadeniz</a:t>
            </a:r>
            <a:r>
              <a:rPr lang="en-GB" dirty="0"/>
              <a:t> </a:t>
            </a:r>
            <a:r>
              <a:rPr lang="en-GB" dirty="0" err="1"/>
              <a:t>sahilleri</a:t>
            </a:r>
            <a:r>
              <a:rPr lang="en-GB" dirty="0"/>
              <a:t> </a:t>
            </a:r>
            <a:r>
              <a:rPr lang="en-GB" dirty="0" err="1"/>
              <a:t>kadar</a:t>
            </a:r>
            <a:r>
              <a:rPr lang="en-GB" dirty="0"/>
              <a:t> </a:t>
            </a:r>
            <a:r>
              <a:rPr lang="en-GB" dirty="0" err="1"/>
              <a:t>değildir</a:t>
            </a:r>
            <a:r>
              <a:rPr lang="en-GB" dirty="0"/>
              <a:t>. </a:t>
            </a:r>
            <a:endParaRPr lang="tr-TR" dirty="0"/>
          </a:p>
          <a:p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7371" y="198294"/>
            <a:ext cx="6414629" cy="6163335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5921602" y="6343794"/>
            <a:ext cx="30630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/>
              <a:t>Kanak</a:t>
            </a:r>
            <a:r>
              <a:rPr lang="tr-TR" dirty="0"/>
              <a:t> : </a:t>
            </a:r>
            <a:r>
              <a:rPr lang="tr-TR" dirty="0" err="1"/>
              <a:t>Erdere</a:t>
            </a:r>
            <a:r>
              <a:rPr lang="tr-TR" dirty="0"/>
              <a:t> ve Öztürk, 2019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6317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2321"/>
          </a:xfrm>
        </p:spPr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Sakarya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1182" y="1690688"/>
            <a:ext cx="6527409" cy="4351338"/>
          </a:xfrm>
        </p:spPr>
        <p:txBody>
          <a:bodyPr>
            <a:normAutofit fontScale="92500" lnSpcReduction="20000"/>
          </a:bodyPr>
          <a:lstStyle/>
          <a:p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Sakarya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Havzası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Türkiye'nin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kuzeybatısında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58 160 km</a:t>
            </a:r>
            <a:r>
              <a:rPr lang="en-GB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ile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ülkenin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%7'sinin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sularının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toplayan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akarsu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havzasıdır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Akarçay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Susurluk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 Konya,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Batı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Karadeniz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Kızılırmak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havzaları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ile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çevrilidir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Havza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doğudan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Haymana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Platosu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İdris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Dağı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Elmadağ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atıdan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Uludağ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Domaniç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Dağı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kuzeyden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Bolu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Dağları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ile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çevrilidir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Havzada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16 716 km</a:t>
            </a:r>
            <a:r>
              <a:rPr lang="en-GB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'si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sulanabilir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20 715 km</a:t>
            </a:r>
            <a:r>
              <a:rPr lang="en-GB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genişliğinde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ova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bulunur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Havzanın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ortalama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yükseltisi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925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metredir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3118" y="1141865"/>
            <a:ext cx="5208882" cy="5378277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5823639" y="6335476"/>
            <a:ext cx="6210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Kaynak: </a:t>
            </a:r>
            <a:r>
              <a:rPr lang="en-GB" dirty="0" err="1"/>
              <a:t>Tarım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Orman</a:t>
            </a:r>
            <a:r>
              <a:rPr lang="en-GB" dirty="0"/>
              <a:t> </a:t>
            </a:r>
            <a:r>
              <a:rPr lang="en-GB" dirty="0" err="1"/>
              <a:t>Bakanlığı</a:t>
            </a:r>
            <a:r>
              <a:rPr lang="en-GB" dirty="0"/>
              <a:t>, Su </a:t>
            </a:r>
            <a:r>
              <a:rPr lang="en-GB" dirty="0" err="1"/>
              <a:t>Yönetimi</a:t>
            </a:r>
            <a:r>
              <a:rPr lang="en-GB" dirty="0"/>
              <a:t> </a:t>
            </a:r>
            <a:r>
              <a:rPr lang="en-GB" dirty="0" err="1"/>
              <a:t>Genel</a:t>
            </a:r>
            <a:r>
              <a:rPr lang="en-GB" dirty="0"/>
              <a:t> </a:t>
            </a:r>
            <a:r>
              <a:rPr lang="en-GB" dirty="0" err="1"/>
              <a:t>Müdürlüğü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3086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41644"/>
          </a:xfrm>
        </p:spPr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Sakarya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0916" y="1266522"/>
            <a:ext cx="6611724" cy="4742058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2457156" y="6059349"/>
            <a:ext cx="76997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Şekil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Morfometrik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Parametre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Değerleri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Sakarya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Havzası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Alanı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Anakolu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520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3456" y="276821"/>
            <a:ext cx="10515600" cy="1040346"/>
          </a:xfrm>
        </p:spPr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Sakarya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22606" y="1571396"/>
            <a:ext cx="4493455" cy="4351338"/>
          </a:xfrm>
        </p:spPr>
        <p:txBody>
          <a:bodyPr/>
          <a:lstStyle/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Havzada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Karadeniz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Marmara tipi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Akdeniz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iklimi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İç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Anadolu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Karasal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iklimi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görülür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79" y="1386730"/>
            <a:ext cx="6089962" cy="4974899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5661379" y="6361629"/>
            <a:ext cx="35312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/>
              <a:t>Şekil</a:t>
            </a:r>
            <a:r>
              <a:rPr lang="en-GB" dirty="0"/>
              <a:t> : </a:t>
            </a:r>
            <a:r>
              <a:rPr lang="en-GB" dirty="0" err="1"/>
              <a:t>Sakarya</a:t>
            </a:r>
            <a:r>
              <a:rPr lang="en-GB" dirty="0"/>
              <a:t> </a:t>
            </a:r>
            <a:r>
              <a:rPr lang="en-GB" dirty="0" err="1"/>
              <a:t>Havzası</a:t>
            </a:r>
            <a:r>
              <a:rPr lang="en-GB" dirty="0"/>
              <a:t> </a:t>
            </a:r>
            <a:r>
              <a:rPr lang="en-GB" dirty="0" err="1"/>
              <a:t>Fiziki</a:t>
            </a:r>
            <a:r>
              <a:rPr lang="en-GB" dirty="0"/>
              <a:t> </a:t>
            </a:r>
            <a:r>
              <a:rPr lang="en-GB" dirty="0" err="1"/>
              <a:t>Haritası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4147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7446"/>
          </a:xfrm>
        </p:spPr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Sakarya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2046" y="1529436"/>
            <a:ext cx="6444176" cy="4351338"/>
          </a:xfrm>
        </p:spPr>
        <p:txBody>
          <a:bodyPr/>
          <a:lstStyle/>
          <a:p>
            <a:r>
              <a:rPr lang="en-GB" dirty="0" err="1"/>
              <a:t>Havzanın</a:t>
            </a:r>
            <a:r>
              <a:rPr lang="en-GB" dirty="0"/>
              <a:t> </a:t>
            </a:r>
            <a:r>
              <a:rPr lang="en-GB" dirty="0" err="1"/>
              <a:t>ana</a:t>
            </a:r>
            <a:r>
              <a:rPr lang="en-GB" dirty="0"/>
              <a:t> </a:t>
            </a:r>
            <a:r>
              <a:rPr lang="en-GB" dirty="0" err="1"/>
              <a:t>akarsuyu</a:t>
            </a:r>
            <a:r>
              <a:rPr lang="en-GB" dirty="0"/>
              <a:t> </a:t>
            </a:r>
            <a:r>
              <a:rPr lang="en-GB" dirty="0" err="1"/>
              <a:t>Sakarya</a:t>
            </a:r>
            <a:r>
              <a:rPr lang="en-GB" dirty="0"/>
              <a:t> </a:t>
            </a:r>
            <a:r>
              <a:rPr lang="en-GB" dirty="0" err="1"/>
              <a:t>Nehri'dir</a:t>
            </a:r>
            <a:r>
              <a:rPr lang="en-GB" dirty="0"/>
              <a:t>.  687 km </a:t>
            </a:r>
            <a:r>
              <a:rPr lang="en-GB" dirty="0" err="1"/>
              <a:t>uzunluğunda</a:t>
            </a:r>
            <a:r>
              <a:rPr lang="tr-TR" dirty="0" err="1"/>
              <a:t>dır</a:t>
            </a:r>
            <a:r>
              <a:rPr lang="tr-TR" dirty="0"/>
              <a:t>. </a:t>
            </a:r>
            <a:r>
              <a:rPr lang="en-GB" dirty="0" err="1"/>
              <a:t>Eskişehir'in</a:t>
            </a:r>
            <a:r>
              <a:rPr lang="en-GB" dirty="0"/>
              <a:t> </a:t>
            </a:r>
            <a:r>
              <a:rPr lang="en-GB" dirty="0" err="1"/>
              <a:t>güneyinden</a:t>
            </a:r>
            <a:r>
              <a:rPr lang="en-GB" dirty="0"/>
              <a:t>, 800 m </a:t>
            </a:r>
            <a:r>
              <a:rPr lang="en-GB" dirty="0" err="1"/>
              <a:t>yükseltide</a:t>
            </a:r>
            <a:r>
              <a:rPr lang="en-GB" dirty="0"/>
              <a:t>, </a:t>
            </a:r>
            <a:r>
              <a:rPr lang="tr-TR" dirty="0"/>
              <a:t>  </a:t>
            </a:r>
            <a:r>
              <a:rPr lang="en-GB" dirty="0" err="1"/>
              <a:t>Çifteler</a:t>
            </a:r>
            <a:r>
              <a:rPr lang="en-GB" dirty="0"/>
              <a:t>, </a:t>
            </a:r>
            <a:r>
              <a:rPr lang="en-GB" dirty="0" err="1"/>
              <a:t>Sakaryabaşı</a:t>
            </a:r>
            <a:r>
              <a:rPr lang="en-GB" dirty="0"/>
              <a:t> </a:t>
            </a:r>
            <a:r>
              <a:rPr lang="en-GB" dirty="0" err="1"/>
              <a:t>Kaynakları'ndan</a:t>
            </a:r>
            <a:r>
              <a:rPr lang="en-GB" dirty="0"/>
              <a:t> </a:t>
            </a:r>
            <a:r>
              <a:rPr lang="en-GB" dirty="0" err="1"/>
              <a:t>doğar</a:t>
            </a:r>
            <a:r>
              <a:rPr lang="en-GB" dirty="0"/>
              <a:t>. </a:t>
            </a:r>
            <a:r>
              <a:rPr lang="en-GB" dirty="0" err="1"/>
              <a:t>Porsuk</a:t>
            </a:r>
            <a:r>
              <a:rPr lang="en-GB" dirty="0"/>
              <a:t> </a:t>
            </a:r>
            <a:r>
              <a:rPr lang="en-GB" dirty="0" err="1"/>
              <a:t>Çayı</a:t>
            </a:r>
            <a:r>
              <a:rPr lang="en-GB" dirty="0"/>
              <a:t>, </a:t>
            </a:r>
            <a:r>
              <a:rPr lang="en-GB" dirty="0" err="1"/>
              <a:t>Karasu</a:t>
            </a:r>
            <a:r>
              <a:rPr lang="en-GB" dirty="0"/>
              <a:t> </a:t>
            </a:r>
            <a:r>
              <a:rPr lang="tr-TR" dirty="0"/>
              <a:t> </a:t>
            </a:r>
            <a:r>
              <a:rPr lang="en-GB" dirty="0" err="1"/>
              <a:t>Çayı</a:t>
            </a:r>
            <a:r>
              <a:rPr lang="en-GB" dirty="0"/>
              <a:t>, </a:t>
            </a:r>
            <a:r>
              <a:rPr lang="tr-TR" dirty="0"/>
              <a:t> </a:t>
            </a:r>
            <a:r>
              <a:rPr lang="en-GB" dirty="0"/>
              <a:t>Ankara </a:t>
            </a:r>
            <a:r>
              <a:rPr lang="en-GB" dirty="0" err="1"/>
              <a:t>Çayı</a:t>
            </a:r>
            <a:r>
              <a:rPr lang="en-GB" dirty="0"/>
              <a:t>, </a:t>
            </a:r>
            <a:r>
              <a:rPr lang="tr-TR" dirty="0"/>
              <a:t> </a:t>
            </a:r>
            <a:r>
              <a:rPr lang="en-GB" dirty="0" err="1"/>
              <a:t>Göksu</a:t>
            </a:r>
            <a:r>
              <a:rPr lang="en-GB" dirty="0"/>
              <a:t> </a:t>
            </a:r>
            <a:r>
              <a:rPr lang="en-GB" dirty="0" err="1"/>
              <a:t>Çayı</a:t>
            </a:r>
            <a:r>
              <a:rPr lang="en-GB" dirty="0"/>
              <a:t>, </a:t>
            </a:r>
            <a:r>
              <a:rPr lang="en-GB" dirty="0" err="1"/>
              <a:t>Çark</a:t>
            </a:r>
            <a:r>
              <a:rPr lang="en-GB" dirty="0"/>
              <a:t> </a:t>
            </a:r>
            <a:r>
              <a:rPr lang="en-GB" dirty="0" err="1"/>
              <a:t>Suyu</a:t>
            </a:r>
            <a:r>
              <a:rPr lang="en-GB" dirty="0"/>
              <a:t>, </a:t>
            </a:r>
            <a:r>
              <a:rPr lang="en-GB" dirty="0" err="1"/>
              <a:t>Mudurnu</a:t>
            </a:r>
            <a:r>
              <a:rPr lang="en-GB" dirty="0"/>
              <a:t> </a:t>
            </a:r>
            <a:r>
              <a:rPr lang="en-GB" dirty="0" err="1"/>
              <a:t>Çayı</a:t>
            </a:r>
            <a:r>
              <a:rPr lang="en-GB" dirty="0"/>
              <a:t> </a:t>
            </a:r>
            <a:r>
              <a:rPr lang="en-GB" dirty="0" err="1"/>
              <a:t>gibi</a:t>
            </a:r>
            <a:r>
              <a:rPr lang="en-GB" dirty="0"/>
              <a:t> </a:t>
            </a:r>
            <a:r>
              <a:rPr lang="en-GB" dirty="0" err="1"/>
              <a:t>yan</a:t>
            </a:r>
            <a:r>
              <a:rPr lang="en-GB" dirty="0"/>
              <a:t> </a:t>
            </a:r>
            <a:r>
              <a:rPr lang="en-GB" dirty="0" err="1"/>
              <a:t>kolları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dereleri</a:t>
            </a:r>
            <a:r>
              <a:rPr lang="en-GB" dirty="0"/>
              <a:t> </a:t>
            </a:r>
            <a:r>
              <a:rPr lang="en-GB" dirty="0" err="1"/>
              <a:t>alarak</a:t>
            </a:r>
            <a:r>
              <a:rPr lang="en-GB" dirty="0"/>
              <a:t> </a:t>
            </a:r>
            <a:r>
              <a:rPr lang="en-GB" dirty="0" err="1"/>
              <a:t>kuzeye</a:t>
            </a:r>
            <a:r>
              <a:rPr lang="en-GB" dirty="0"/>
              <a:t> </a:t>
            </a:r>
            <a:r>
              <a:rPr lang="en-GB" dirty="0" err="1"/>
              <a:t>doğru</a:t>
            </a:r>
            <a:r>
              <a:rPr lang="en-GB" dirty="0"/>
              <a:t> </a:t>
            </a:r>
            <a:r>
              <a:rPr lang="en-GB" dirty="0" err="1"/>
              <a:t>akar</a:t>
            </a:r>
            <a:r>
              <a:rPr lang="en-GB" dirty="0"/>
              <a:t>. </a:t>
            </a:r>
            <a:endParaRPr lang="tr-TR" dirty="0"/>
          </a:p>
          <a:p>
            <a:r>
              <a:rPr lang="en-GB" dirty="0" err="1"/>
              <a:t>Karasu</a:t>
            </a:r>
            <a:r>
              <a:rPr lang="en-GB" dirty="0"/>
              <a:t> </a:t>
            </a:r>
            <a:r>
              <a:rPr lang="en-GB" dirty="0" err="1"/>
              <a:t>ilçesinin</a:t>
            </a:r>
            <a:r>
              <a:rPr lang="en-GB" dirty="0"/>
              <a:t> </a:t>
            </a:r>
            <a:r>
              <a:rPr lang="en-GB" dirty="0" err="1"/>
              <a:t>batısından</a:t>
            </a:r>
            <a:r>
              <a:rPr lang="en-GB" dirty="0"/>
              <a:t>, </a:t>
            </a:r>
            <a:r>
              <a:rPr lang="en-GB" dirty="0" err="1"/>
              <a:t>Yeni</a:t>
            </a:r>
            <a:r>
              <a:rPr lang="en-GB" dirty="0"/>
              <a:t> </a:t>
            </a:r>
            <a:r>
              <a:rPr lang="en-GB" dirty="0" err="1"/>
              <a:t>Mahalle'den</a:t>
            </a:r>
            <a:r>
              <a:rPr lang="en-GB" dirty="0"/>
              <a:t> </a:t>
            </a:r>
            <a:r>
              <a:rPr lang="en-GB" dirty="0" err="1"/>
              <a:t>Karadeniz'e</a:t>
            </a:r>
            <a:r>
              <a:rPr lang="en-GB" dirty="0"/>
              <a:t> </a:t>
            </a:r>
            <a:r>
              <a:rPr lang="en-GB" dirty="0" err="1"/>
              <a:t>dökülür</a:t>
            </a:r>
            <a:r>
              <a:rPr lang="en-GB" dirty="0"/>
              <a:t>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3313" y="1013240"/>
            <a:ext cx="5488635" cy="5281686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6493579" y="6441790"/>
            <a:ext cx="19586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202122"/>
                </a:solidFill>
                <a:latin typeface="Arial" panose="020B0604020202020204" pitchFamily="34" charset="0"/>
              </a:rPr>
              <a:t>YAYKIRAN, </a:t>
            </a:r>
            <a:r>
              <a:rPr lang="tr-TR" dirty="0">
                <a:solidFill>
                  <a:srgbClr val="202122"/>
                </a:solidFill>
                <a:latin typeface="Arial" panose="020B0604020202020204" pitchFamily="34" charset="0"/>
              </a:rPr>
              <a:t>2018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9674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80217"/>
          </a:xfrm>
        </p:spPr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Sakarya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740310"/>
            <a:ext cx="10515600" cy="4849608"/>
          </a:xfrm>
        </p:spPr>
        <p:txBody>
          <a:bodyPr>
            <a:normAutofit fontScale="92500" lnSpcReduction="10000"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Su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Kaynakları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Potansiyel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olarak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Türkiye'deki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akarsuların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%3,4'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ünü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oluşturan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Sakarya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Nehri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; 6,4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x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tr-TR" baseline="30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m3 /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yıl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ortalama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yıllık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akışa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sahip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olup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Eskişehir’in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Çifteler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ilçe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merkezinin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güneyinde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alan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Sakaryabaşı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yöresindeki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kaynaklardan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doğar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Buradan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çıkan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Bardakçı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Suyu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Seydi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Çayı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Sarısu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Deresi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ile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birleşerek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güneydoğuya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doğru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akar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Çakmak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köyü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yakınında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Ankara-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Eskişehir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arasında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sınırı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oluşturur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kuzeye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döner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Kıran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Hamamı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denilen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yerde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Porsuk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Çayı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ile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birleşir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sonra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doğudan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gelen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Ankara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Çayı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ile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birleşir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Ankara-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Eskişehir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sınırından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kuzeye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doğru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akar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Kirmir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Çayıyla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birleştiği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yerde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Sarıyar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Barajına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girer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sonra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sırasıyla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Gökçekaya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Yenice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Barajları’ndan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çıktıktan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sonra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batıya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ilerleyip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Bilecik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sınırlarından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kuzeye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döner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Batıdan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gelen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Karasu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Göksu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doğudan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katılan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Mudurnu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çaylarıyla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birleşip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Sakarya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merkezinin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doğusundan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hareket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ederek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Karasu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ilçesi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Yeni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Mahalle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sınırlarından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Karadeniz’e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dökülmektedir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17252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Sakarya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4572" y="1448972"/>
            <a:ext cx="10819228" cy="5217299"/>
          </a:xfrm>
        </p:spPr>
        <p:txBody>
          <a:bodyPr>
            <a:noAutofit/>
          </a:bodyPr>
          <a:lstStyle/>
          <a:p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Sakarya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Nehri'nin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bölümünde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bulunan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Adatepe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istasyonu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verilerine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göre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Sakarya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havzasına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yılda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29 993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milyon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en-GB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yağış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düşmekte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bunu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5 290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milyon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en-GB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yüzeysel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akışa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geçmekte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yeraltı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suyuna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2 070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milyon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en-GB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'ü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karışmaktadır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. 10 960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milyon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en-GB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buharlaşma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ile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11 610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milyon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en-GB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terleme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ile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yeniden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atmosfere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dönmektedir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. DSİ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verilerine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göre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; 524,7 mm/m</a:t>
            </a:r>
            <a:r>
              <a:rPr lang="en-GB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yıl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yağış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düşen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havzanın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yıllık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yağışı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33 184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milyon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en-GB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'tür. 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Sakarya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Havzası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kişi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başına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düşen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1000– 1700 m</a:t>
            </a:r>
            <a:r>
              <a:rPr lang="en-GB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ile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sıkıntısı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yaşayan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havza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durumundadır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Havzada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yerüstü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yeraltı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suları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kullanım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sınırına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ulaşmış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durumdadır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Sakarya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havzası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yılda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Marmara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havzasına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64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milyon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en-GB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göndermekte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Batı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Karadeniz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havzasından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226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milyon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en-GB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Kızılırmak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havzasından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55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milyon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en-GB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almaktadır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Havzanın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%53'ü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tarım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alanı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%44'ü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yarı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doğal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alan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ormanlardan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oluşur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Tarım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alanlarının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%22'si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sulanır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%25'i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ise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nadasa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bırakılır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5820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1614</TotalTime>
  <Words>2435</Words>
  <Application>Microsoft Office PowerPoint</Application>
  <PresentationFormat>Geniş ekran</PresentationFormat>
  <Paragraphs>203</Paragraphs>
  <Slides>33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33</vt:i4>
      </vt:variant>
    </vt:vector>
  </HeadingPairs>
  <TitlesOfParts>
    <vt:vector size="37" baseType="lpstr">
      <vt:lpstr>Arial</vt:lpstr>
      <vt:lpstr>Calibri</vt:lpstr>
      <vt:lpstr>Calibri Light</vt:lpstr>
      <vt:lpstr>Office Teması</vt:lpstr>
      <vt:lpstr>Sakarya Havzası (13)  Batı Karadeniz Suları Havzası (14)  Yeşilırmak Havzası (15)   Kızılırmak Havzası (16)</vt:lpstr>
      <vt:lpstr>Sakarya Havzası (13)</vt:lpstr>
      <vt:lpstr>Sakarya Havzası</vt:lpstr>
      <vt:lpstr>Sakarya Havzası</vt:lpstr>
      <vt:lpstr>Sakarya Havzası</vt:lpstr>
      <vt:lpstr>Sakarya Havzası</vt:lpstr>
      <vt:lpstr>Sakarya Havzası</vt:lpstr>
      <vt:lpstr>Sakarya Havzası</vt:lpstr>
      <vt:lpstr>Sakarya Havzası</vt:lpstr>
      <vt:lpstr>Sakarya Havzası</vt:lpstr>
      <vt:lpstr>Sakarya Havzası</vt:lpstr>
      <vt:lpstr>Batı Karadeniz Suları Havzası (14)</vt:lpstr>
      <vt:lpstr>Batı Karadeniz Suları Havzası (14) </vt:lpstr>
      <vt:lpstr>Batı Karadeniz Suları Havzası </vt:lpstr>
      <vt:lpstr>Batı Karadeniz Suları Havzası (14) </vt:lpstr>
      <vt:lpstr>Batı Karadeniz Suları Havzası (14) </vt:lpstr>
      <vt:lpstr>Batı Karadeniz Suları Havzası  </vt:lpstr>
      <vt:lpstr>Batı Karadeniz Suları Havzası  </vt:lpstr>
      <vt:lpstr>Yeşilırmak Havzası (15)</vt:lpstr>
      <vt:lpstr>Yeşilırmak Havzası</vt:lpstr>
      <vt:lpstr>Yeşilırmak Havzası</vt:lpstr>
      <vt:lpstr>Yeşilırmak Havzası</vt:lpstr>
      <vt:lpstr>Yeşilırmak Havzası</vt:lpstr>
      <vt:lpstr>Yeşilırmak Havzası</vt:lpstr>
      <vt:lpstr>Yeşilırmak Havzası</vt:lpstr>
      <vt:lpstr>Kızılırmak Havzası</vt:lpstr>
      <vt:lpstr>PowerPoint Sunusu</vt:lpstr>
      <vt:lpstr>Kızılırmak Havzası</vt:lpstr>
      <vt:lpstr>Kızılırmak Havzası</vt:lpstr>
      <vt:lpstr>Kızılırmak Havzası</vt:lpstr>
      <vt:lpstr>Kızılırmak Havzası</vt:lpstr>
      <vt:lpstr>Kızılırmak Havzası</vt:lpstr>
      <vt:lpstr>Kızılırmak Havzası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Burdur Gölü Kapalı Havzası (10)  Afyon Suları Kapalı Havzası (11)  Orta Anadolu Kapalı Havzası(12)</dc:title>
  <dc:creator>H.Sabri.Ozturk</dc:creator>
  <cp:lastModifiedBy>H.Sabri.Ozturk</cp:lastModifiedBy>
  <cp:revision>61</cp:revision>
  <dcterms:created xsi:type="dcterms:W3CDTF">2022-04-11T05:05:38Z</dcterms:created>
  <dcterms:modified xsi:type="dcterms:W3CDTF">2023-12-19T18:34:50Z</dcterms:modified>
</cp:coreProperties>
</file>