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59" r:id="rId5"/>
    <p:sldId id="258" r:id="rId6"/>
    <p:sldId id="260" r:id="rId7"/>
    <p:sldId id="261" r:id="rId8"/>
    <p:sldId id="269" r:id="rId9"/>
    <p:sldId id="262" r:id="rId10"/>
    <p:sldId id="272" r:id="rId11"/>
    <p:sldId id="263" r:id="rId12"/>
    <p:sldId id="271" r:id="rId13"/>
    <p:sldId id="264" r:id="rId14"/>
    <p:sldId id="268" r:id="rId15"/>
    <p:sldId id="265" r:id="rId16"/>
    <p:sldId id="266" r:id="rId17"/>
    <p:sldId id="267"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C32"/>
    <a:srgbClr val="2A5A06"/>
    <a:srgbClr val="FF9E1D"/>
    <a:srgbClr val="D68B1C"/>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36" y="78"/>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65195" y="4650640"/>
            <a:ext cx="7329840" cy="859205"/>
          </a:xfrm>
          <a:effectLst/>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65195" y="5566870"/>
            <a:ext cx="732984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8229600" cy="458115"/>
          </a:xfrm>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2054655"/>
            <a:ext cx="82296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76014" y="374900"/>
            <a:ext cx="6558080" cy="763525"/>
          </a:xfrm>
        </p:spPr>
        <p:txBody>
          <a:bodyPr>
            <a:normAutofit/>
          </a:bodyPr>
          <a:lstStyle>
            <a:lvl1pPr algn="l">
              <a:defRPr sz="3600">
                <a:solidFill>
                  <a:srgbClr val="7ABC3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976015" y="1291130"/>
            <a:ext cx="6558080"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3014"/>
            <a:ext cx="8229600" cy="58462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1291130"/>
            <a:ext cx="8229600" cy="532180"/>
          </a:xfrm>
        </p:spPr>
        <p:txBody>
          <a:bodyPr>
            <a:normAutofit/>
          </a:bodyPr>
          <a:lstStyle>
            <a:lvl1pPr algn="l">
              <a:defRPr sz="3600">
                <a:solidFill>
                  <a:schemeClr val="accent3">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882907"/>
            <a:ext cx="4040188"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512770"/>
            <a:ext cx="4040188"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882907"/>
            <a:ext cx="4041775"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2512770"/>
            <a:ext cx="4041775"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07080" y="4803345"/>
            <a:ext cx="7329840" cy="1527050"/>
          </a:xfrm>
          <a:scene3d>
            <a:camera prst="perspectiveRelaxedModerately"/>
            <a:lightRig rig="threePt" dir="t"/>
          </a:scene3d>
        </p:spPr>
        <p:txBody>
          <a:bodyPr>
            <a:normAutofit/>
          </a:bodyPr>
          <a:lstStyle/>
          <a:p>
            <a:pPr algn="ctr"/>
            <a:r>
              <a:rPr lang="tr-TR" b="1" dirty="0">
                <a:latin typeface="Comic Sans MS" panose="030F0702030302020204" pitchFamily="66" charset="0"/>
              </a:rPr>
              <a:t>AVRUPA BİRLİĞİ’NİN ORTAK POLİTİKALARI</a:t>
            </a:r>
            <a:endParaRPr lang="tr-TR" dirty="0">
              <a:latin typeface="Comic Sans MS" panose="030F0702030302020204" pitchFamily="66" charset="0"/>
            </a:endParaRPr>
          </a:p>
        </p:txBody>
      </p:sp>
      <p:sp>
        <p:nvSpPr>
          <p:cNvPr id="3" name="Dikdörtgen 2"/>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5" name="Resim 4"/>
          <p:cNvPicPr>
            <a:picLocks noChangeAspect="1"/>
          </p:cNvPicPr>
          <p:nvPr/>
        </p:nvPicPr>
        <p:blipFill>
          <a:blip r:embed="rId3"/>
          <a:stretch>
            <a:fillRect/>
          </a:stretch>
        </p:blipFill>
        <p:spPr>
          <a:xfrm>
            <a:off x="2128721" y="1443835"/>
            <a:ext cx="4733854" cy="2828127"/>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Üye </a:t>
            </a:r>
            <a:r>
              <a:rPr lang="tr-TR" dirty="0">
                <a:latin typeface="Times New Roman" panose="02020603050405020304" pitchFamily="18" charset="0"/>
                <a:cs typeface="Times New Roman" panose="02020603050405020304" pitchFamily="18" charset="0"/>
              </a:rPr>
              <a:t>devletler tarafından verilen ve belirli şirketlere ya da malların üretimine avantaj sağlayarak rekabeti sınırlama ihtimali olan yardımların denetlenmesi</a:t>
            </a:r>
            <a:r>
              <a:rPr lang="tr-TR" dirty="0" smtClean="0">
                <a:latin typeface="Times New Roman" panose="02020603050405020304" pitchFamily="18" charset="0"/>
                <a:cs typeface="Times New Roman" panose="02020603050405020304" pitchFamily="18" charset="0"/>
              </a:rPr>
              <a:t>,</a:t>
            </a: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Topluluk </a:t>
            </a:r>
            <a:r>
              <a:rPr lang="tr-TR" dirty="0">
                <a:latin typeface="Times New Roman" panose="02020603050405020304" pitchFamily="18" charset="0"/>
                <a:cs typeface="Times New Roman" panose="02020603050405020304" pitchFamily="18" charset="0"/>
              </a:rPr>
              <a:t>boyutu olan birleşmelerin denetlenmesi,</a:t>
            </a:r>
          </a:p>
          <a:p>
            <a:pPr algn="just"/>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Telekomünikasyon, ulaştırma, enerji gibi sektörlerin serbestleştirilmesidir.</a:t>
            </a:r>
          </a:p>
          <a:p>
            <a:pPr marL="0" indent="0">
              <a:buNone/>
            </a:pPr>
            <a:endParaRPr lang="tr-TR" dirty="0"/>
          </a:p>
        </p:txBody>
      </p:sp>
    </p:spTree>
    <p:extLst>
      <p:ext uri="{BB962C8B-B14F-4D97-AF65-F5344CB8AC3E}">
        <p14:creationId xmlns:p14="http://schemas.microsoft.com/office/powerpoint/2010/main" val="3386732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B ile ilgili görsel sonucu"/>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0" y="-6862"/>
            <a:ext cx="9144000" cy="1520187"/>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p:cNvSpPr>
            <a:spLocks noGrp="1"/>
          </p:cNvSpPr>
          <p:nvPr>
            <p:ph type="title"/>
          </p:nvPr>
        </p:nvSpPr>
        <p:spPr>
          <a:xfrm>
            <a:off x="384507" y="1861810"/>
            <a:ext cx="8229600" cy="458115"/>
          </a:xfrm>
        </p:spPr>
        <p:txBody>
          <a:bodyPr>
            <a:normAutofit fontScale="90000"/>
          </a:bodyPr>
          <a:lstStyle/>
          <a:p>
            <a:pPr algn="ctr"/>
            <a:r>
              <a:rPr lang="tr-TR" b="1" dirty="0"/>
              <a:t>III. AB’nin Bölgesel </a:t>
            </a:r>
            <a:r>
              <a:rPr lang="tr-TR" b="1" dirty="0" smtClean="0"/>
              <a:t>Politikası</a:t>
            </a:r>
            <a:endParaRPr lang="tr-TR" dirty="0"/>
          </a:p>
        </p:txBody>
      </p:sp>
      <p:sp>
        <p:nvSpPr>
          <p:cNvPr id="4" name="Dikdörtgen 3"/>
          <p:cNvSpPr/>
          <p:nvPr/>
        </p:nvSpPr>
        <p:spPr>
          <a:xfrm>
            <a:off x="390687" y="2665475"/>
            <a:ext cx="8493227" cy="2246769"/>
          </a:xfrm>
          <a:prstGeom prst="rect">
            <a:avLst/>
          </a:prstGeom>
        </p:spPr>
        <p:txBody>
          <a:bodyPr wrap="square">
            <a:spAutoFit/>
          </a:bodyPr>
          <a:lstStyle/>
          <a:p>
            <a:pPr algn="ctr"/>
            <a:r>
              <a:rPr lang="tr-TR" dirty="0" smtClean="0"/>
              <a:t>	</a:t>
            </a:r>
            <a:r>
              <a:rPr lang="tr-TR" sz="2800" dirty="0" smtClean="0"/>
              <a:t>AB’nin </a:t>
            </a:r>
            <a:r>
              <a:rPr lang="tr-TR" sz="2800" dirty="0"/>
              <a:t>Bölgesel Politikası, Birliğin ekonomik ve sosyal alanda uyumlu bir biçimde gelişme ve bütünleşmesini sağlamak, bölgelerarası gelir dağılımı farklılıklarından doğan istihdam ve gelişme sorunlarıyla mücadele etmek amacıyla oluşturulmuştur. </a:t>
            </a:r>
          </a:p>
        </p:txBody>
      </p:sp>
      <p:sp>
        <p:nvSpPr>
          <p:cNvPr id="5" name="Dikdörtgen 4"/>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387528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6260" y="1291130"/>
            <a:ext cx="8229600" cy="3918803"/>
          </a:xfrm>
        </p:spPr>
        <p:txBody>
          <a:bodyPr>
            <a:noAutofit/>
          </a:bodyPr>
          <a:lstStyle/>
          <a:p>
            <a:pPr marL="0" indent="0" algn="ctr">
              <a:buNone/>
            </a:pPr>
            <a:r>
              <a:rPr lang="tr-TR" sz="2400" b="1" i="1" dirty="0">
                <a:latin typeface="Times New Roman" panose="02020603050405020304" pitchFamily="18" charset="0"/>
                <a:cs typeface="Times New Roman" panose="02020603050405020304" pitchFamily="18" charset="0"/>
              </a:rPr>
              <a:t>A. Bölgesel Politikanın Hedefleri</a:t>
            </a:r>
            <a:endParaRPr lang="tr-TR" sz="2400" b="1" dirty="0">
              <a:latin typeface="Times New Roman" panose="02020603050405020304" pitchFamily="18" charset="0"/>
              <a:cs typeface="Times New Roman" panose="02020603050405020304" pitchFamily="18" charset="0"/>
            </a:endParaRPr>
          </a:p>
          <a:p>
            <a:pPr marL="0" indent="0" algn="just">
              <a:buNone/>
            </a:pPr>
            <a:r>
              <a:rPr lang="tr-TR" sz="1800" dirty="0"/>
              <a:t>	</a:t>
            </a:r>
            <a:r>
              <a:rPr lang="tr-TR" sz="1800" dirty="0">
                <a:latin typeface="Times New Roman" panose="02020603050405020304" pitchFamily="18" charset="0"/>
                <a:cs typeface="Times New Roman" panose="02020603050405020304" pitchFamily="18" charset="0"/>
              </a:rPr>
              <a:t>Avrupa Birliği Komisyonu Bölgesel Politika kapsamında üç ana hedef belirlemiştir. </a:t>
            </a:r>
          </a:p>
          <a:p>
            <a:pPr marL="0" indent="0" algn="just">
              <a:buNone/>
            </a:pPr>
            <a:r>
              <a:rPr lang="tr-TR" sz="1800" dirty="0">
                <a:latin typeface="Times New Roman" panose="02020603050405020304" pitchFamily="18" charset="0"/>
                <a:cs typeface="Times New Roman" panose="02020603050405020304" pitchFamily="18" charset="0"/>
              </a:rPr>
              <a:t>	</a:t>
            </a:r>
            <a:r>
              <a:rPr lang="tr-TR" sz="1800" u="sng" dirty="0">
                <a:latin typeface="Times New Roman" panose="02020603050405020304" pitchFamily="18" charset="0"/>
                <a:cs typeface="Times New Roman" panose="02020603050405020304" pitchFamily="18" charset="0"/>
              </a:rPr>
              <a:t>Hedef 1:</a:t>
            </a:r>
            <a:r>
              <a:rPr lang="tr-TR" sz="1800" dirty="0">
                <a:latin typeface="Times New Roman" panose="02020603050405020304" pitchFamily="18" charset="0"/>
                <a:cs typeface="Times New Roman" panose="02020603050405020304" pitchFamily="18" charset="0"/>
              </a:rPr>
              <a:t> Kalkınmada geri kalmış bölgelerdeki yapısal uyumu ve gelişmeyi tevsik etmek: Kişi Başına </a:t>
            </a:r>
            <a:r>
              <a:rPr lang="tr-TR" sz="1800" dirty="0" err="1">
                <a:latin typeface="Times New Roman" panose="02020603050405020304" pitchFamily="18" charset="0"/>
                <a:cs typeface="Times New Roman" panose="02020603050405020304" pitchFamily="18" charset="0"/>
              </a:rPr>
              <a:t>GSYİH’sı</a:t>
            </a:r>
            <a:r>
              <a:rPr lang="tr-TR" sz="1800" dirty="0">
                <a:latin typeface="Times New Roman" panose="02020603050405020304" pitchFamily="18" charset="0"/>
                <a:cs typeface="Times New Roman" panose="02020603050405020304" pitchFamily="18" charset="0"/>
              </a:rPr>
              <a:t> AB ortalamasının %75’inden daha az olan az gelişmiş bölgeler, daha az nüfus içermekle birlikte, yapısal yardımların büyük kısmını bu bölgeler almaktadır.</a:t>
            </a:r>
          </a:p>
          <a:p>
            <a:pPr marL="0" indent="0" algn="just">
              <a:buNone/>
            </a:pPr>
            <a:r>
              <a:rPr lang="tr-TR" sz="1800" dirty="0">
                <a:latin typeface="Times New Roman" panose="02020603050405020304" pitchFamily="18" charset="0"/>
                <a:cs typeface="Times New Roman" panose="02020603050405020304" pitchFamily="18" charset="0"/>
              </a:rPr>
              <a:t>	</a:t>
            </a:r>
            <a:r>
              <a:rPr lang="tr-TR" sz="1800" u="sng" dirty="0">
                <a:latin typeface="Times New Roman" panose="02020603050405020304" pitchFamily="18" charset="0"/>
                <a:cs typeface="Times New Roman" panose="02020603050405020304" pitchFamily="18" charset="0"/>
              </a:rPr>
              <a:t>Hedef 2:</a:t>
            </a:r>
            <a:r>
              <a:rPr lang="tr-TR" sz="1800" dirty="0">
                <a:latin typeface="Times New Roman" panose="02020603050405020304" pitchFamily="18" charset="0"/>
                <a:cs typeface="Times New Roman" panose="02020603050405020304" pitchFamily="18" charset="0"/>
              </a:rPr>
              <a:t> Ekonomik ve sosyal dönüşüm içerisinde olan bölgelerin desteklenerek karşılaşılan yapısal güçlüklerin giderilmesi: yapısal sıkıntılar yasayan sanayi ve kırsal alanlar, şehirler ve balıkçılık sanayiine ait dört ana bölgeyi içermektedir.</a:t>
            </a:r>
          </a:p>
          <a:p>
            <a:pPr marL="0" indent="0" algn="just">
              <a:buNone/>
            </a:pPr>
            <a:r>
              <a:rPr lang="tr-TR" sz="1800" dirty="0">
                <a:latin typeface="Times New Roman" panose="02020603050405020304" pitchFamily="18" charset="0"/>
                <a:cs typeface="Times New Roman" panose="02020603050405020304" pitchFamily="18" charset="0"/>
              </a:rPr>
              <a:t>	</a:t>
            </a:r>
            <a:r>
              <a:rPr lang="tr-TR" sz="1800" u="sng" dirty="0">
                <a:latin typeface="Times New Roman" panose="02020603050405020304" pitchFamily="18" charset="0"/>
                <a:cs typeface="Times New Roman" panose="02020603050405020304" pitchFamily="18" charset="0"/>
              </a:rPr>
              <a:t>Hedef 3:</a:t>
            </a:r>
            <a:r>
              <a:rPr lang="tr-TR" sz="1800" dirty="0">
                <a:latin typeface="Times New Roman" panose="02020603050405020304" pitchFamily="18" charset="0"/>
                <a:cs typeface="Times New Roman" panose="02020603050405020304" pitchFamily="18" charset="0"/>
              </a:rPr>
              <a:t> Öğretim, eğitim ve istihdam politikaları ile sistemlerinin modernizasyonu ve uyumlaştırılmasını desteklemek: Esas olarak insan kaynaklarının geliştirilmesi için bir referans çerçevesi oluşturulmakta ve işsizlikle aktif mücadele; sosyal katılım ve kadınlarla erkeklerin eşit fırsatlara sahip olmasının teşviki; yasam boyu öğretim ve eğitim sistemleri sayesinde istihdam imkanını güçlendirmek ve ekonomik ve sosyal değişikliklere uyum kabiliyeti gibi unsurları içermektedir</a:t>
            </a:r>
            <a:r>
              <a:rPr lang="tr-TR" sz="1800" dirty="0" smtClean="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306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8965" y="1596540"/>
            <a:ext cx="8229600" cy="458115"/>
          </a:xfrm>
        </p:spPr>
        <p:txBody>
          <a:bodyPr>
            <a:normAutofit fontScale="90000"/>
          </a:bodyPr>
          <a:lstStyle/>
          <a:p>
            <a:pPr algn="ctr"/>
            <a:r>
              <a:rPr lang="tr-TR" b="1" dirty="0"/>
              <a:t>IV. AB’nin Ortak Ticaret </a:t>
            </a:r>
            <a:r>
              <a:rPr lang="tr-TR" b="1" dirty="0" smtClean="0"/>
              <a:t>Politikası</a:t>
            </a:r>
            <a:endParaRPr lang="tr-TR" dirty="0"/>
          </a:p>
        </p:txBody>
      </p:sp>
      <p:sp>
        <p:nvSpPr>
          <p:cNvPr id="3" name="İçerik Yer Tutucusu 2"/>
          <p:cNvSpPr>
            <a:spLocks noGrp="1"/>
          </p:cNvSpPr>
          <p:nvPr>
            <p:ph idx="1"/>
          </p:nvPr>
        </p:nvSpPr>
        <p:spPr>
          <a:xfrm>
            <a:off x="288025" y="2818180"/>
            <a:ext cx="8551480" cy="4275740"/>
          </a:xfrm>
        </p:spPr>
        <p:txBody>
          <a:bodyPr>
            <a:noAutofit/>
          </a:bodyPr>
          <a:lstStyle/>
          <a:p>
            <a:pPr marL="0" indent="0" algn="just">
              <a:buNone/>
            </a:pPr>
            <a:r>
              <a:rPr lang="tr-TR" sz="2400" dirty="0">
                <a:latin typeface="Times New Roman" panose="02020603050405020304" pitchFamily="18" charset="0"/>
                <a:cs typeface="Times New Roman" panose="02020603050405020304" pitchFamily="18" charset="0"/>
              </a:rPr>
              <a:t>	Avrupa Birliği’nin (AB) Ortak Ticaret Politikası, birbirini tamamlayan iç (malların serbest dolaşımı) ve dış (ortak dış ticaret politikası) düzenlemelerden oluşmaktadır. İç düzenlemelerin doğal bir sonucu olarak ortaya çıkan dış düzenlemeler, üye ülkelerin üçüncü ülkelere karsı ortak bir politika sürdürmesi ve ekonomik entegrasyon sürecinin gerçekleşmesi açısından önem taşımaktadır.</a:t>
            </a:r>
          </a:p>
          <a:p>
            <a:pPr marL="0" indent="0" algn="just">
              <a:buNone/>
            </a:pPr>
            <a:r>
              <a:rPr lang="tr-TR"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04231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6260" y="1901950"/>
            <a:ext cx="8551480" cy="4275740"/>
          </a:xfrm>
        </p:spPr>
        <p:txBody>
          <a:bodyPr>
            <a:normAutofit fontScale="77500" lnSpcReduction="20000"/>
          </a:bodyPr>
          <a:lstStyle/>
          <a:p>
            <a:pPr marL="0" indent="0" algn="just">
              <a:buNone/>
            </a:pPr>
            <a:r>
              <a:rPr lang="tr-TR" dirty="0" smtClean="0">
                <a:latin typeface="Times New Roman" panose="02020603050405020304" pitchFamily="18" charset="0"/>
                <a:cs typeface="Times New Roman" panose="02020603050405020304" pitchFamily="18" charset="0"/>
              </a:rPr>
              <a:t>	AB’nin </a:t>
            </a:r>
            <a:r>
              <a:rPr lang="tr-TR" dirty="0">
                <a:latin typeface="Times New Roman" panose="02020603050405020304" pitchFamily="18" charset="0"/>
                <a:cs typeface="Times New Roman" panose="02020603050405020304" pitchFamily="18" charset="0"/>
              </a:rPr>
              <a:t>Ortak Ticaret Politikası, Dünya Ticaret Örgütü’nün kurulması ile sonuçlanan Gümrük Tarifeleri ve Ticaret Anlaşması (GATT) sürecinden hem etkilenmiş hem de bu süreci etkilemiştir. Diğer bir deyişle, ticaret, AB’nin içteki entegrasyon süreci kadar dış dinamiklerden de etkilenerek düzenlediği bir alandır. AB, iç pazar oluşumunu tamamladıktan sonra, benimsediği korumacı yaklaşımdan uzaklaşarak, Ortak Ticaret </a:t>
            </a:r>
            <a:r>
              <a:rPr lang="tr-TR" dirty="0" err="1">
                <a:latin typeface="Times New Roman" panose="02020603050405020304" pitchFamily="18" charset="0"/>
                <a:cs typeface="Times New Roman" panose="02020603050405020304" pitchFamily="18" charset="0"/>
              </a:rPr>
              <a:t>Politikası’nı</a:t>
            </a:r>
            <a:r>
              <a:rPr lang="tr-TR" dirty="0">
                <a:latin typeface="Times New Roman" panose="02020603050405020304" pitchFamily="18" charset="0"/>
                <a:cs typeface="Times New Roman" panose="02020603050405020304" pitchFamily="18" charset="0"/>
              </a:rPr>
              <a:t> küreselleşmeye yön vermek üzere bir araç olarak kullanmaya başlamıştır. Bu bağlamda, gelişime odaklanan bir çerçeve içinde, ikili ve bölgesel anlaşmalar imzalayarak dünya ticaretini belirleyen bir aktör haline gelmiştir. Bu durum, ticaretin küresel düzeyde daha serbest hale gelmesine katkı sağlamıştır.</a:t>
            </a:r>
          </a:p>
          <a:p>
            <a:pPr marL="0" indent="0" algn="just">
              <a:buNone/>
            </a:pP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AB’nin </a:t>
            </a:r>
            <a:r>
              <a:rPr lang="tr-TR" dirty="0">
                <a:latin typeface="Times New Roman" panose="02020603050405020304" pitchFamily="18" charset="0"/>
                <a:cs typeface="Times New Roman" panose="02020603050405020304" pitchFamily="18" charset="0"/>
              </a:rPr>
              <a:t>ekonomik entegrasyon sürecinin nihai hedefi, kısaca “malların, kişilerin, hizmetlerin ve sermayenin serbest dolaşımının güvence altına alındığı bir İç Pazar oluşturmak” olarak ifade edilebilir.</a:t>
            </a:r>
          </a:p>
          <a:p>
            <a:pPr marL="0" indent="0">
              <a:buNone/>
            </a:pPr>
            <a:endParaRPr lang="tr-TR" dirty="0"/>
          </a:p>
        </p:txBody>
      </p:sp>
      <p:sp>
        <p:nvSpPr>
          <p:cNvPr id="4" name="Dikdörtgen 3"/>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910318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8965" y="1138425"/>
            <a:ext cx="8229600" cy="458115"/>
          </a:xfrm>
        </p:spPr>
        <p:txBody>
          <a:bodyPr>
            <a:normAutofit fontScale="90000"/>
          </a:bodyPr>
          <a:lstStyle/>
          <a:p>
            <a:pPr algn="ctr"/>
            <a:r>
              <a:rPr lang="tr-TR" b="1" dirty="0"/>
              <a:t>Ortak Ticaret Politikasının </a:t>
            </a:r>
            <a:r>
              <a:rPr lang="tr-TR" b="1" dirty="0" smtClean="0"/>
              <a:t>Araçları</a:t>
            </a:r>
            <a:endParaRPr lang="tr-TR" dirty="0"/>
          </a:p>
        </p:txBody>
      </p:sp>
      <p:sp>
        <p:nvSpPr>
          <p:cNvPr id="3" name="İçerik Yer Tutucusu 2"/>
          <p:cNvSpPr>
            <a:spLocks noGrp="1"/>
          </p:cNvSpPr>
          <p:nvPr>
            <p:ph idx="1"/>
          </p:nvPr>
        </p:nvSpPr>
        <p:spPr>
          <a:xfrm>
            <a:off x="288025" y="1749245"/>
            <a:ext cx="8551480" cy="4733855"/>
          </a:xfrm>
        </p:spPr>
        <p:txBody>
          <a:bodyPr>
            <a:noAutofit/>
          </a:bodyPr>
          <a:lstStyle/>
          <a:p>
            <a:pPr marL="0" indent="0" algn="just">
              <a:buNone/>
            </a:pPr>
            <a:r>
              <a:rPr lang="tr-TR" sz="2000" dirty="0">
                <a:latin typeface="Times New Roman" panose="02020603050405020304" pitchFamily="18" charset="0"/>
                <a:cs typeface="Times New Roman" panose="02020603050405020304" pitchFamily="18" charset="0"/>
              </a:rPr>
              <a:t>	Ortak Ticaret </a:t>
            </a:r>
            <a:r>
              <a:rPr lang="tr-TR" sz="2000" dirty="0" err="1">
                <a:latin typeface="Times New Roman" panose="02020603050405020304" pitchFamily="18" charset="0"/>
                <a:cs typeface="Times New Roman" panose="02020603050405020304" pitchFamily="18" charset="0"/>
              </a:rPr>
              <a:t>Politikası’nın</a:t>
            </a:r>
            <a:r>
              <a:rPr lang="tr-TR" sz="2000" dirty="0">
                <a:latin typeface="Times New Roman" panose="02020603050405020304" pitchFamily="18" charset="0"/>
                <a:cs typeface="Times New Roman" panose="02020603050405020304" pitchFamily="18" charset="0"/>
              </a:rPr>
              <a:t> araçları su şekilde özetlenebilir:</a:t>
            </a:r>
          </a:p>
          <a:p>
            <a:pPr marL="0" indent="0" algn="just">
              <a:buNone/>
            </a:pPr>
            <a:r>
              <a:rPr lang="tr-TR" sz="2000" b="1" u="sng" dirty="0" smtClean="0">
                <a:latin typeface="Times New Roman" panose="02020603050405020304" pitchFamily="18" charset="0"/>
                <a:cs typeface="Times New Roman" panose="02020603050405020304" pitchFamily="18" charset="0"/>
              </a:rPr>
              <a:t>A</a:t>
            </a:r>
            <a:r>
              <a:rPr lang="tr-TR" sz="2000" b="1" u="sng" dirty="0">
                <a:latin typeface="Times New Roman" panose="02020603050405020304" pitchFamily="18" charset="0"/>
                <a:cs typeface="Times New Roman" panose="02020603050405020304" pitchFamily="18" charset="0"/>
              </a:rPr>
              <a:t>. Ortak Gümrük Tarifesi</a:t>
            </a:r>
            <a:r>
              <a:rPr lang="tr-TR" sz="2000" b="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AB’nin üçüncü ülkelere uyguladığı gümrük tarifesidir.</a:t>
            </a:r>
          </a:p>
          <a:p>
            <a:pPr marL="0" indent="0" algn="just">
              <a:buNone/>
            </a:pPr>
            <a:r>
              <a:rPr lang="tr-TR" sz="2000" b="1" u="sng" dirty="0" err="1" smtClean="0">
                <a:latin typeface="Times New Roman" panose="02020603050405020304" pitchFamily="18" charset="0"/>
                <a:cs typeface="Times New Roman" panose="02020603050405020304" pitchFamily="18" charset="0"/>
              </a:rPr>
              <a:t>B.İthalata</a:t>
            </a:r>
            <a:r>
              <a:rPr lang="tr-TR" sz="2000" b="1" u="sng" dirty="0" smtClean="0">
                <a:latin typeface="Times New Roman" panose="02020603050405020304" pitchFamily="18" charset="0"/>
                <a:cs typeface="Times New Roman" panose="02020603050405020304" pitchFamily="18" charset="0"/>
              </a:rPr>
              <a:t> </a:t>
            </a:r>
            <a:r>
              <a:rPr lang="tr-TR" sz="2000" b="1" u="sng" dirty="0">
                <a:latin typeface="Times New Roman" panose="02020603050405020304" pitchFamily="18" charset="0"/>
                <a:cs typeface="Times New Roman" panose="02020603050405020304" pitchFamily="18" charset="0"/>
              </a:rPr>
              <a:t>ilişkin kurallar</a:t>
            </a:r>
            <a:r>
              <a:rPr lang="tr-TR" sz="2000" b="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AB’nin uluslararası yükümlülükleri göz önünde bulundurularak, ithalatı kontrol etmeye yönelik araçlardır.</a:t>
            </a:r>
          </a:p>
          <a:p>
            <a:pPr marL="0" indent="0" algn="just">
              <a:buNone/>
            </a:pPr>
            <a:r>
              <a:rPr lang="tr-TR" sz="2000" b="1" u="sng" dirty="0" err="1" smtClean="0">
                <a:latin typeface="Times New Roman" panose="02020603050405020304" pitchFamily="18" charset="0"/>
                <a:cs typeface="Times New Roman" panose="02020603050405020304" pitchFamily="18" charset="0"/>
              </a:rPr>
              <a:t>C.İhracata</a:t>
            </a:r>
            <a:r>
              <a:rPr lang="tr-TR" sz="2000" b="1" u="sng" dirty="0" smtClean="0">
                <a:latin typeface="Times New Roman" panose="02020603050405020304" pitchFamily="18" charset="0"/>
                <a:cs typeface="Times New Roman" panose="02020603050405020304" pitchFamily="18" charset="0"/>
              </a:rPr>
              <a:t> </a:t>
            </a:r>
            <a:r>
              <a:rPr lang="tr-TR" sz="2000" b="1" u="sng" dirty="0">
                <a:latin typeface="Times New Roman" panose="02020603050405020304" pitchFamily="18" charset="0"/>
                <a:cs typeface="Times New Roman" panose="02020603050405020304" pitchFamily="18" charset="0"/>
              </a:rPr>
              <a:t>ilişkin kurallar</a:t>
            </a:r>
            <a:r>
              <a:rPr lang="tr-TR" sz="2000" b="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Üye ülkelerin ihracata ilişkin faaliyetlerini düzenlemeyi amaçlayan kurallardır.</a:t>
            </a:r>
          </a:p>
          <a:p>
            <a:pPr marL="0" indent="0" algn="just">
              <a:buNone/>
            </a:pPr>
            <a:r>
              <a:rPr lang="tr-TR" sz="2000" b="1" u="sng" dirty="0" err="1" smtClean="0">
                <a:latin typeface="Times New Roman" panose="02020603050405020304" pitchFamily="18" charset="0"/>
                <a:cs typeface="Times New Roman" panose="02020603050405020304" pitchFamily="18" charset="0"/>
              </a:rPr>
              <a:t>D.Anlaşmalar</a:t>
            </a:r>
            <a:r>
              <a:rPr lang="tr-TR" sz="2000" dirty="0">
                <a:latin typeface="Times New Roman" panose="02020603050405020304" pitchFamily="18" charset="0"/>
                <a:cs typeface="Times New Roman" panose="02020603050405020304" pitchFamily="18" charset="0"/>
              </a:rPr>
              <a:t>: İkili ya da bölgesel bazda, AB ile üçüncü ülkeler arasında olan özel ticari ilişkileri düzenleyen anlaşmalardır.</a:t>
            </a:r>
          </a:p>
          <a:p>
            <a:pPr marL="0" indent="0" algn="just">
              <a:buNone/>
            </a:pPr>
            <a:r>
              <a:rPr lang="tr-TR" sz="2000" b="1" u="sng" dirty="0" err="1" smtClean="0">
                <a:latin typeface="Times New Roman" panose="02020603050405020304" pitchFamily="18" charset="0"/>
                <a:cs typeface="Times New Roman" panose="02020603050405020304" pitchFamily="18" charset="0"/>
              </a:rPr>
              <a:t>E.Genelleştirilmiş</a:t>
            </a:r>
            <a:r>
              <a:rPr lang="tr-TR" sz="2000" b="1" u="sng" dirty="0" smtClean="0">
                <a:latin typeface="Times New Roman" panose="02020603050405020304" pitchFamily="18" charset="0"/>
                <a:cs typeface="Times New Roman" panose="02020603050405020304" pitchFamily="18" charset="0"/>
              </a:rPr>
              <a:t> </a:t>
            </a:r>
            <a:r>
              <a:rPr lang="tr-TR" sz="2000" b="1" u="sng" dirty="0">
                <a:latin typeface="Times New Roman" panose="02020603050405020304" pitchFamily="18" charset="0"/>
                <a:cs typeface="Times New Roman" panose="02020603050405020304" pitchFamily="18" charset="0"/>
              </a:rPr>
              <a:t>Tercihler </a:t>
            </a:r>
            <a:r>
              <a:rPr lang="tr-TR" sz="2000" b="1" u="sng" dirty="0" smtClean="0">
                <a:latin typeface="Times New Roman" panose="02020603050405020304" pitchFamily="18" charset="0"/>
                <a:cs typeface="Times New Roman" panose="02020603050405020304" pitchFamily="18" charset="0"/>
              </a:rPr>
              <a:t>Sistemi</a:t>
            </a:r>
            <a:r>
              <a:rPr lang="tr-TR" sz="2000" b="1" dirty="0" smtClean="0">
                <a:latin typeface="Times New Roman" panose="02020603050405020304" pitchFamily="18" charset="0"/>
                <a:cs typeface="Times New Roman" panose="02020603050405020304" pitchFamily="18" charset="0"/>
              </a:rPr>
              <a:t>–GTS</a:t>
            </a:r>
            <a:r>
              <a:rPr lang="tr-TR" sz="2000" b="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Gelişmekte olan ülkelerin sanayileşme süreçlerini desteklemek amacıyla, gelişmiş ülkeler tarafından sağlanan tek taraflı ticari tavizlerdir.</a:t>
            </a:r>
          </a:p>
          <a:p>
            <a:pPr marL="0" indent="0" algn="just">
              <a:buNone/>
            </a:pPr>
            <a:r>
              <a:rPr lang="tr-TR" sz="2000" b="1" u="sng" dirty="0" err="1" smtClean="0">
                <a:latin typeface="Times New Roman" panose="02020603050405020304" pitchFamily="18" charset="0"/>
                <a:cs typeface="Times New Roman" panose="02020603050405020304" pitchFamily="18" charset="0"/>
              </a:rPr>
              <a:t>F.Diğer</a:t>
            </a:r>
            <a:r>
              <a:rPr lang="tr-TR" sz="2000" b="1" u="sng" dirty="0" smtClean="0">
                <a:latin typeface="Times New Roman" panose="02020603050405020304" pitchFamily="18" charset="0"/>
                <a:cs typeface="Times New Roman" panose="02020603050405020304" pitchFamily="18" charset="0"/>
              </a:rPr>
              <a:t> </a:t>
            </a:r>
            <a:r>
              <a:rPr lang="tr-TR" sz="2000" b="1" u="sng" dirty="0">
                <a:latin typeface="Times New Roman" panose="02020603050405020304" pitchFamily="18" charset="0"/>
                <a:cs typeface="Times New Roman" panose="02020603050405020304" pitchFamily="18" charset="0"/>
              </a:rPr>
              <a:t>uygulamalar</a:t>
            </a:r>
            <a:r>
              <a:rPr lang="tr-TR" sz="2000" b="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Ticarete etkisi olabilecek standartlar, mense kuralları, taklit ve korsan üretim, sanayi stratejisi gibi alanlardaki uygulamaları düzenleyen kurallar bütünüdür.</a:t>
            </a: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Dikdörtgen 3"/>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877010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8965" y="1138425"/>
            <a:ext cx="8229600" cy="458115"/>
          </a:xfrm>
        </p:spPr>
        <p:txBody>
          <a:bodyPr>
            <a:normAutofit fontScale="90000"/>
          </a:bodyPr>
          <a:lstStyle/>
          <a:p>
            <a:pPr algn="ctr"/>
            <a:r>
              <a:rPr lang="tr-TR" b="1" dirty="0"/>
              <a:t>V. AB’nin Ulaştırma </a:t>
            </a:r>
            <a:r>
              <a:rPr lang="tr-TR" b="1" dirty="0" smtClean="0"/>
              <a:t>Politikası</a:t>
            </a:r>
            <a:endParaRPr lang="tr-TR" dirty="0"/>
          </a:p>
        </p:txBody>
      </p:sp>
      <p:sp>
        <p:nvSpPr>
          <p:cNvPr id="3" name="İçerik Yer Tutucusu 2"/>
          <p:cNvSpPr>
            <a:spLocks noGrp="1"/>
          </p:cNvSpPr>
          <p:nvPr>
            <p:ph idx="1"/>
          </p:nvPr>
        </p:nvSpPr>
        <p:spPr>
          <a:xfrm>
            <a:off x="296260" y="1749245"/>
            <a:ext cx="8093365" cy="4123035"/>
          </a:xfrm>
        </p:spPr>
        <p:txBody>
          <a:bodyPr>
            <a:noAutofit/>
          </a:bodyPr>
          <a:lstStyle/>
          <a:p>
            <a:pPr marL="0" indent="0" algn="ctr">
              <a:buNone/>
            </a:pPr>
            <a:r>
              <a:rPr lang="tr-TR" sz="2400" dirty="0">
                <a:latin typeface="Times New Roman" panose="02020603050405020304" pitchFamily="18" charset="0"/>
                <a:cs typeface="Times New Roman" panose="02020603050405020304" pitchFamily="18" charset="0"/>
              </a:rPr>
              <a:t>	Avrupa Birliği’nin Ulaştırma Politikası, genel hatlarıyla ulaşım sektöründeki AB standartlarını yansıtmaktadır. Bu standartlar AB vatandaşlarının kamu hizmetleri alanındaki sosyal hak ve özgürlüklerini korumayı amaçladığı kadar, AB içerisindeki ekonomik rekabetin korunması, dengeli ve sürdürülebilir kalkınmanın sağlanması için de önem taşımaktadır. </a:t>
            </a:r>
            <a:r>
              <a:rPr lang="tr-TR" sz="2400" dirty="0" smtClean="0">
                <a:latin typeface="Times New Roman" panose="02020603050405020304" pitchFamily="18" charset="0"/>
                <a:cs typeface="Times New Roman" panose="02020603050405020304" pitchFamily="18" charset="0"/>
              </a:rPr>
              <a:t>	AB </a:t>
            </a:r>
            <a:r>
              <a:rPr lang="tr-TR" sz="2400" dirty="0">
                <a:latin typeface="Times New Roman" panose="02020603050405020304" pitchFamily="18" charset="0"/>
                <a:cs typeface="Times New Roman" panose="02020603050405020304" pitchFamily="18" charset="0"/>
              </a:rPr>
              <a:t>Ulaştırma Politikası, </a:t>
            </a:r>
            <a:r>
              <a:rPr lang="tr-TR" sz="2400" dirty="0">
                <a:solidFill>
                  <a:srgbClr val="FF0000"/>
                </a:solidFill>
                <a:latin typeface="Times New Roman" panose="02020603050405020304" pitchFamily="18" charset="0"/>
                <a:cs typeface="Times New Roman" panose="02020603050405020304" pitchFamily="18" charset="0"/>
              </a:rPr>
              <a:t>tek pazarın düzenli islemesi ve gelişmesine katkıda bulunmasının yanı sıra, ekonomik ve sosyal bütünleşmenin kuvvetlendirilmesi amacıyla oluşturulmuştur.</a:t>
            </a:r>
            <a:r>
              <a:rPr lang="tr-TR" sz="2400" dirty="0">
                <a:latin typeface="Times New Roman" panose="02020603050405020304" pitchFamily="18" charset="0"/>
                <a:cs typeface="Times New Roman" panose="02020603050405020304" pitchFamily="18" charset="0"/>
              </a:rPr>
              <a:t> Zaman içinde giderek artan trafik sıkışıklığı, hizmetlerin kalitesindeki bozulma, çevreye verilen zarar, güvenliğin tehlikeye atılması ve bazı bölgelerin izole edilmesi ulaşım konusunda yeni faaliyetleri gerekli kılmıştır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4" name="Dikdörtgen 3"/>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27405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2054655"/>
            <a:ext cx="8229600" cy="4428445"/>
          </a:xfrm>
        </p:spPr>
        <p:txBody>
          <a:bodyPr>
            <a:normAutofit fontScale="77500" lnSpcReduction="20000"/>
          </a:bodyPr>
          <a:lstStyle/>
          <a:p>
            <a:pPr marL="0" indent="0" algn="just">
              <a:buNone/>
            </a:pPr>
            <a:r>
              <a:rPr lang="tr-TR" u="sng" dirty="0">
                <a:latin typeface="Times New Roman" panose="02020603050405020304" pitchFamily="18" charset="0"/>
                <a:cs typeface="Times New Roman" panose="02020603050405020304" pitchFamily="18" charset="0"/>
              </a:rPr>
              <a:t>AB Ulaştırma Politikasının Amaçları</a:t>
            </a:r>
          </a:p>
          <a:p>
            <a:pPr marL="0" indent="0" algn="just">
              <a:buNone/>
            </a:pP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ctr">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Ulaşım türleri arasındaki dengenin değiştirilmesi, yasalardaki tıkanıkların giderilmesi, kullanıcıların ulaşım politikasının merkezine yerleştirilmesi ve ulaşımın giderek küresel bir nitelik kazanması,</a:t>
            </a:r>
          </a:p>
          <a:p>
            <a:pPr marL="0" indent="0" algn="ctr">
              <a:buNone/>
            </a:pP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ctr">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Ulaşımı sürdürülebilir kalkınma içine entegre edebilmektir. Bu yönde atılacak adımlar, hava kirliliğinin ve karbondioksit emisyonunun sonucu iklim değişikliğinin önlenmesi, kaynakların güvenliği ve gürültü kirliliğiyle basa çıkabilmek için gereklidir.</a:t>
            </a:r>
          </a:p>
          <a:p>
            <a:pPr marL="0" indent="0" algn="ctr">
              <a:buNone/>
            </a:pPr>
            <a:endParaRPr lang="tr-TR" dirty="0" smtClean="0">
              <a:latin typeface="Times New Roman" panose="02020603050405020304" pitchFamily="18" charset="0"/>
              <a:cs typeface="Times New Roman" panose="02020603050405020304" pitchFamily="18" charset="0"/>
            </a:endParaRPr>
          </a:p>
          <a:p>
            <a:pPr marL="0" indent="0" algn="ctr">
              <a:buNone/>
            </a:pPr>
            <a:r>
              <a:rPr lang="tr-TR" dirty="0" smtClean="0">
                <a:latin typeface="Times New Roman" panose="02020603050405020304" pitchFamily="18" charset="0"/>
                <a:cs typeface="Times New Roman" panose="02020603050405020304" pitchFamily="18" charset="0"/>
              </a:rPr>
              <a:t>AB’nin </a:t>
            </a:r>
            <a:r>
              <a:rPr lang="tr-TR" dirty="0">
                <a:latin typeface="Times New Roman" panose="02020603050405020304" pitchFamily="18" charset="0"/>
                <a:cs typeface="Times New Roman" panose="02020603050405020304" pitchFamily="18" charset="0"/>
              </a:rPr>
              <a:t>Ortak Politika alanları oldukça fazla sayıda olmakla beraber, burada daha fazla önem arz eden politikalar üzerinde durulmuştur. </a:t>
            </a:r>
          </a:p>
        </p:txBody>
      </p:sp>
      <p:sp>
        <p:nvSpPr>
          <p:cNvPr id="4" name="Dikdörtgen 3"/>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82832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endParaRPr lang="tr-TR"/>
          </a:p>
        </p:txBody>
      </p:sp>
      <p:sp>
        <p:nvSpPr>
          <p:cNvPr id="3" name="İçerik Yer Tutucusu 2"/>
          <p:cNvSpPr>
            <a:spLocks noGrp="1"/>
          </p:cNvSpPr>
          <p:nvPr>
            <p:ph idx="1"/>
          </p:nvPr>
        </p:nvSpPr>
        <p:spPr/>
        <p:txBody>
          <a:bodyPr/>
          <a:lstStyle/>
          <a:p>
            <a:pPr marL="0" indent="0">
              <a:buNone/>
            </a:pPr>
            <a:r>
              <a:rPr lang="tr-TR" smtClean="0"/>
              <a:t>TEŞEKKÜRLER…</a:t>
            </a:r>
            <a:endParaRPr lang="tr-TR"/>
          </a:p>
        </p:txBody>
      </p:sp>
    </p:spTree>
    <p:extLst>
      <p:ext uri="{BB962C8B-B14F-4D97-AF65-F5344CB8AC3E}">
        <p14:creationId xmlns:p14="http://schemas.microsoft.com/office/powerpoint/2010/main" val="3558612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6260" y="1749245"/>
            <a:ext cx="8551480" cy="4581150"/>
          </a:xfrm>
        </p:spPr>
        <p:txBody>
          <a:bodyPr>
            <a:normAutofit fontScale="85000" lnSpcReduction="20000"/>
          </a:bodyPr>
          <a:lstStyle/>
          <a:p>
            <a:pPr marL="0" indent="0" algn="just">
              <a:buNone/>
            </a:pPr>
            <a:r>
              <a:rPr lang="tr-TR" dirty="0" smtClean="0">
                <a:latin typeface="Times New Roman" panose="02020603050405020304" pitchFamily="18" charset="0"/>
                <a:cs typeface="Times New Roman" panose="02020603050405020304" pitchFamily="18" charset="0"/>
              </a:rPr>
              <a:t>	AB’nin </a:t>
            </a:r>
            <a:r>
              <a:rPr lang="tr-TR" dirty="0">
                <a:latin typeface="Times New Roman" panose="02020603050405020304" pitchFamily="18" charset="0"/>
                <a:cs typeface="Times New Roman" panose="02020603050405020304" pitchFamily="18" charset="0"/>
              </a:rPr>
              <a:t>Ortak Politikaları, tarım, rekabet, bölgesel, ticaret, ulaştırma, vergi, KOBİ’ler, çevre, tüketici, balıkçılık, sanayi, telekomünikasyon, sosyal, enerji ve araştırma ve bilim sahalarında yoğunlaşmaktadır.  </a:t>
            </a:r>
          </a:p>
          <a:p>
            <a:pPr marL="0" indent="0" algn="just">
              <a:buNone/>
            </a:pP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dirty="0" smtClean="0">
                <a:latin typeface="Times New Roman" panose="02020603050405020304" pitchFamily="18" charset="0"/>
                <a:cs typeface="Times New Roman" panose="02020603050405020304" pitchFamily="18" charset="0"/>
              </a:rPr>
              <a:t>I</a:t>
            </a:r>
            <a:r>
              <a:rPr lang="tr-TR" b="1" dirty="0">
                <a:latin typeface="Times New Roman" panose="02020603050405020304" pitchFamily="18" charset="0"/>
                <a:cs typeface="Times New Roman" panose="02020603050405020304" pitchFamily="18" charset="0"/>
              </a:rPr>
              <a:t>. Ortak Tarım Politikası</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Avrupa Birliği’nin Ortak Tarım Politikası (OTP), hem tarımın son derece hayati bir işlev olan beslenme ile doğrudan bağlantılı olması, hem de AB bütçesinin en büyük kısmının </a:t>
            </a:r>
            <a:r>
              <a:rPr lang="tr-TR" dirty="0" err="1">
                <a:latin typeface="Times New Roman" panose="02020603050405020304" pitchFamily="18" charset="0"/>
                <a:cs typeface="Times New Roman" panose="02020603050405020304" pitchFamily="18" charset="0"/>
              </a:rPr>
              <a:t>OTP’ye</a:t>
            </a:r>
            <a:r>
              <a:rPr lang="tr-TR" dirty="0">
                <a:latin typeface="Times New Roman" panose="02020603050405020304" pitchFamily="18" charset="0"/>
                <a:cs typeface="Times New Roman" panose="02020603050405020304" pitchFamily="18" charset="0"/>
              </a:rPr>
              <a:t> ayrılması nedeniyle ayrı bir önem taşımaktadır. Günümüzde AB hem söz konusu politikanın giderek karmaşıklaşarak, yönetilebilir olma niteliğini kaybetmeye başlaması hem de genişleme nedeniyle ortaya çıkan yeni ihtiyaçlara cevap verebilmesinin sağlanması için geniş kapsamlı bir OTP reformu gerçekleştirmektedir</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p:txBody>
      </p:sp>
      <p:sp>
        <p:nvSpPr>
          <p:cNvPr id="5" name="Dikdörtgen 4"/>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033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65195" y="1482879"/>
            <a:ext cx="6108200" cy="42190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Dikdörtgen 4"/>
          <p:cNvSpPr/>
          <p:nvPr/>
        </p:nvSpPr>
        <p:spPr>
          <a:xfrm>
            <a:off x="2128720" y="6115721"/>
            <a:ext cx="6260905" cy="646331"/>
          </a:xfrm>
          <a:prstGeom prst="rect">
            <a:avLst/>
          </a:prstGeom>
        </p:spPr>
        <p:txBody>
          <a:bodyPr wrap="square">
            <a:spAutoFit/>
          </a:bodyPr>
          <a:lstStyle/>
          <a:p>
            <a:r>
              <a:rPr lang="tr-TR" dirty="0"/>
              <a:t>http://www.tarim.gov.tr/ABDGM/Belgeler/ABDGM-BROSURLER/OTP%20BRO%C5%9E%C3%9CR.pdf</a:t>
            </a:r>
          </a:p>
        </p:txBody>
      </p:sp>
      <p:sp>
        <p:nvSpPr>
          <p:cNvPr id="6" name="Dikdörtgen 5"/>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254289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1365196" y="1749245"/>
            <a:ext cx="7482544" cy="3664920"/>
          </a:xfrm>
        </p:spPr>
        <p:txBody>
          <a:bodyPr>
            <a:noAutofit/>
          </a:bodyPr>
          <a:lstStyle/>
          <a:p>
            <a:pPr>
              <a:lnSpc>
                <a:spcPct val="120000"/>
              </a:lnSpc>
              <a:buFont typeface="Wingdings" panose="05000000000000000000" pitchFamily="2" charset="2"/>
              <a:buChar char="Ø"/>
            </a:pPr>
            <a:r>
              <a:rPr lang="tr-TR" sz="2000" dirty="0" smtClean="0">
                <a:latin typeface="Times New Roman" panose="02020603050405020304" pitchFamily="18" charset="0"/>
                <a:cs typeface="Times New Roman" panose="02020603050405020304" pitchFamily="18" charset="0"/>
              </a:rPr>
              <a:t>Üretim </a:t>
            </a:r>
            <a:r>
              <a:rPr lang="tr-TR" sz="2000" dirty="0">
                <a:latin typeface="Times New Roman" panose="02020603050405020304" pitchFamily="18" charset="0"/>
                <a:cs typeface="Times New Roman" panose="02020603050405020304" pitchFamily="18" charset="0"/>
              </a:rPr>
              <a:t>standartlarını ve tarım teknolojisini geliştirmek,</a:t>
            </a:r>
          </a:p>
          <a:p>
            <a:pPr>
              <a:lnSpc>
                <a:spcPct val="120000"/>
              </a:lnSpc>
              <a:buFont typeface="Wingdings" panose="05000000000000000000" pitchFamily="2" charset="2"/>
              <a:buChar char="Ø"/>
            </a:pPr>
            <a:r>
              <a:rPr lang="tr-TR" sz="2000" dirty="0" smtClean="0">
                <a:latin typeface="Times New Roman" panose="02020603050405020304" pitchFamily="18" charset="0"/>
                <a:cs typeface="Times New Roman" panose="02020603050405020304" pitchFamily="18" charset="0"/>
              </a:rPr>
              <a:t>Tarımsal </a:t>
            </a:r>
            <a:r>
              <a:rPr lang="tr-TR" sz="2000" dirty="0">
                <a:latin typeface="Times New Roman" panose="02020603050405020304" pitchFamily="18" charset="0"/>
                <a:cs typeface="Times New Roman" panose="02020603050405020304" pitchFamily="18" charset="0"/>
              </a:rPr>
              <a:t>üretim araçlarının etkili kullanımını sağlamak</a:t>
            </a:r>
            <a:r>
              <a:rPr lang="tr-TR" sz="2000" dirty="0" smtClean="0">
                <a:latin typeface="Times New Roman" panose="02020603050405020304" pitchFamily="18" charset="0"/>
                <a:cs typeface="Times New Roman" panose="02020603050405020304" pitchFamily="18" charset="0"/>
              </a:rPr>
              <a:t>,</a:t>
            </a:r>
          </a:p>
          <a:p>
            <a:pPr>
              <a:lnSpc>
                <a:spcPct val="120000"/>
              </a:lnSpc>
              <a:buFont typeface="Wingdings" panose="05000000000000000000" pitchFamily="2" charset="2"/>
              <a:buChar char="Ø"/>
            </a:pPr>
            <a:r>
              <a:rPr lang="tr-TR" sz="2000" dirty="0" smtClean="0">
                <a:latin typeface="Times New Roman" panose="02020603050405020304" pitchFamily="18" charset="0"/>
                <a:cs typeface="Times New Roman" panose="02020603050405020304" pitchFamily="18" charset="0"/>
              </a:rPr>
              <a:t>Avrupa’daki </a:t>
            </a:r>
            <a:r>
              <a:rPr lang="tr-TR" sz="2000" dirty="0">
                <a:latin typeface="Times New Roman" panose="02020603050405020304" pitchFamily="18" charset="0"/>
                <a:cs typeface="Times New Roman" panose="02020603050405020304" pitchFamily="18" charset="0"/>
              </a:rPr>
              <a:t>tarımsal üretimin verimliliğini artırmak,</a:t>
            </a:r>
          </a:p>
          <a:p>
            <a:pPr>
              <a:lnSpc>
                <a:spcPct val="120000"/>
              </a:lnSpc>
              <a:buFont typeface="Wingdings" panose="05000000000000000000" pitchFamily="2" charset="2"/>
              <a:buChar char="Ø"/>
            </a:pPr>
            <a:r>
              <a:rPr lang="tr-TR" sz="2000" dirty="0" smtClean="0">
                <a:latin typeface="Times New Roman" panose="02020603050405020304" pitchFamily="18" charset="0"/>
                <a:cs typeface="Times New Roman" panose="02020603050405020304" pitchFamily="18" charset="0"/>
              </a:rPr>
              <a:t>Piyasalarda </a:t>
            </a:r>
            <a:r>
              <a:rPr lang="tr-TR" sz="2000" dirty="0">
                <a:latin typeface="Times New Roman" panose="02020603050405020304" pitchFamily="18" charset="0"/>
                <a:cs typeface="Times New Roman" panose="02020603050405020304" pitchFamily="18" charset="0"/>
              </a:rPr>
              <a:t>istikrarı sağlamak,</a:t>
            </a:r>
          </a:p>
          <a:p>
            <a:pPr>
              <a:lnSpc>
                <a:spcPct val="120000"/>
              </a:lnSpc>
              <a:buFont typeface="Wingdings" panose="05000000000000000000" pitchFamily="2" charset="2"/>
              <a:buChar char="Ø"/>
            </a:pPr>
            <a:r>
              <a:rPr lang="tr-TR" sz="2000" dirty="0" smtClean="0">
                <a:latin typeface="Times New Roman" panose="02020603050405020304" pitchFamily="18" charset="0"/>
                <a:cs typeface="Times New Roman" panose="02020603050405020304" pitchFamily="18" charset="0"/>
              </a:rPr>
              <a:t>Ürün </a:t>
            </a:r>
            <a:r>
              <a:rPr lang="tr-TR" sz="2000" dirty="0">
                <a:latin typeface="Times New Roman" panose="02020603050405020304" pitchFamily="18" charset="0"/>
                <a:cs typeface="Times New Roman" panose="02020603050405020304" pitchFamily="18" charset="0"/>
              </a:rPr>
              <a:t>arzının güvenliğini sağlamak,</a:t>
            </a:r>
          </a:p>
          <a:p>
            <a:pPr>
              <a:lnSpc>
                <a:spcPct val="120000"/>
              </a:lnSpc>
              <a:buFont typeface="Wingdings" panose="05000000000000000000" pitchFamily="2" charset="2"/>
              <a:buChar char="Ø"/>
            </a:pPr>
            <a:r>
              <a:rPr lang="tr-TR" sz="2000" dirty="0" smtClean="0">
                <a:latin typeface="Times New Roman" panose="02020603050405020304" pitchFamily="18" charset="0"/>
                <a:cs typeface="Times New Roman" panose="02020603050405020304" pitchFamily="18" charset="0"/>
              </a:rPr>
              <a:t>Tarımdaki </a:t>
            </a:r>
            <a:r>
              <a:rPr lang="tr-TR" sz="2000" dirty="0">
                <a:latin typeface="Times New Roman" panose="02020603050405020304" pitchFamily="18" charset="0"/>
                <a:cs typeface="Times New Roman" panose="02020603050405020304" pitchFamily="18" charset="0"/>
              </a:rPr>
              <a:t>en önemli faktörlerden biri olan işgücünün optimum kullanımını sağlamak,</a:t>
            </a:r>
          </a:p>
          <a:p>
            <a:pPr>
              <a:lnSpc>
                <a:spcPct val="120000"/>
              </a:lnSpc>
              <a:buFont typeface="Wingdings" panose="05000000000000000000" pitchFamily="2" charset="2"/>
              <a:buChar char="Ø"/>
            </a:pPr>
            <a:r>
              <a:rPr lang="tr-TR" sz="2000" dirty="0" smtClean="0">
                <a:latin typeface="Times New Roman" panose="02020603050405020304" pitchFamily="18" charset="0"/>
                <a:cs typeface="Times New Roman" panose="02020603050405020304" pitchFamily="18" charset="0"/>
              </a:rPr>
              <a:t>Geçimini </a:t>
            </a:r>
            <a:r>
              <a:rPr lang="tr-TR" sz="2000" dirty="0">
                <a:latin typeface="Times New Roman" panose="02020603050405020304" pitchFamily="18" charset="0"/>
                <a:cs typeface="Times New Roman" panose="02020603050405020304" pitchFamily="18" charset="0"/>
              </a:rPr>
              <a:t>tarım sektöründen sağlayan kesimlerin gelirini artırmak,</a:t>
            </a:r>
          </a:p>
          <a:p>
            <a:pPr>
              <a:lnSpc>
                <a:spcPct val="120000"/>
              </a:lnSpc>
              <a:buFont typeface="Wingdings" panose="05000000000000000000" pitchFamily="2" charset="2"/>
              <a:buChar char="Ø"/>
            </a:pPr>
            <a:r>
              <a:rPr lang="tr-TR" sz="2000" dirty="0" smtClean="0">
                <a:latin typeface="Times New Roman" panose="02020603050405020304" pitchFamily="18" charset="0"/>
                <a:cs typeface="Times New Roman" panose="02020603050405020304" pitchFamily="18" charset="0"/>
              </a:rPr>
              <a:t>Tüketicilere </a:t>
            </a:r>
            <a:r>
              <a:rPr lang="tr-TR" sz="2000" dirty="0">
                <a:latin typeface="Times New Roman" panose="02020603050405020304" pitchFamily="18" charset="0"/>
                <a:cs typeface="Times New Roman" panose="02020603050405020304" pitchFamily="18" charset="0"/>
              </a:rPr>
              <a:t>daha gerçekçi ve uygun fiyatlar sunmak ve</a:t>
            </a:r>
          </a:p>
          <a:p>
            <a:pPr>
              <a:lnSpc>
                <a:spcPct val="120000"/>
              </a:lnSpc>
              <a:buFont typeface="Wingdings" panose="05000000000000000000" pitchFamily="2" charset="2"/>
              <a:buChar char="Ø"/>
            </a:pPr>
            <a:r>
              <a:rPr lang="tr-TR" sz="2000" dirty="0" smtClean="0">
                <a:latin typeface="Times New Roman" panose="02020603050405020304" pitchFamily="18" charset="0"/>
                <a:cs typeface="Times New Roman" panose="02020603050405020304" pitchFamily="18" charset="0"/>
              </a:rPr>
              <a:t>Tarım </a:t>
            </a:r>
            <a:r>
              <a:rPr lang="tr-TR" sz="2000" dirty="0">
                <a:latin typeface="Times New Roman" panose="02020603050405020304" pitchFamily="18" charset="0"/>
                <a:cs typeface="Times New Roman" panose="02020603050405020304" pitchFamily="18" charset="0"/>
              </a:rPr>
              <a:t>ürünleri fiyatlarını bütün üye ülkelerde eşitleyerek, fiyatların üye ülkeler arasında haksız rekabete yol açmasının önüne geçmek</a:t>
            </a:r>
            <a:r>
              <a:rPr lang="tr-TR" sz="2000" dirty="0" smtClean="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p:txBody>
      </p:sp>
      <p:sp>
        <p:nvSpPr>
          <p:cNvPr id="2" name="Unvan 1"/>
          <p:cNvSpPr>
            <a:spLocks noGrp="1"/>
          </p:cNvSpPr>
          <p:nvPr>
            <p:ph type="title"/>
          </p:nvPr>
        </p:nvSpPr>
        <p:spPr>
          <a:xfrm>
            <a:off x="1950299" y="680310"/>
            <a:ext cx="6558080" cy="763525"/>
          </a:xfrm>
        </p:spPr>
        <p:txBody>
          <a:bodyPr>
            <a:normAutofit/>
          </a:bodyPr>
          <a:lstStyle/>
          <a:p>
            <a:pPr algn="ctr"/>
            <a:r>
              <a:rPr lang="tr-TR" i="1" dirty="0"/>
              <a:t>A. </a:t>
            </a:r>
            <a:r>
              <a:rPr lang="tr-TR" i="1" dirty="0" err="1"/>
              <a:t>OTP’nin</a:t>
            </a:r>
            <a:r>
              <a:rPr lang="tr-TR" i="1" dirty="0"/>
              <a:t> </a:t>
            </a:r>
            <a:r>
              <a:rPr lang="tr-TR" i="1" dirty="0" smtClean="0"/>
              <a:t>Amaçları</a:t>
            </a:r>
            <a:endParaRPr lang="tr-TR" dirty="0"/>
          </a:p>
        </p:txBody>
      </p:sp>
      <p:sp>
        <p:nvSpPr>
          <p:cNvPr id="6" name="Dikdörtgen 5"/>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101633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5" y="1291130"/>
            <a:ext cx="8229600" cy="532180"/>
          </a:xfrm>
        </p:spPr>
        <p:txBody>
          <a:bodyPr>
            <a:normAutofit fontScale="90000"/>
          </a:bodyPr>
          <a:lstStyle/>
          <a:p>
            <a:pPr algn="ctr"/>
            <a:r>
              <a:rPr lang="tr-TR" i="1" dirty="0" smtClean="0"/>
              <a:t>B. Ortak Fiyat Politikası</a:t>
            </a:r>
            <a:endParaRPr lang="en-US" dirty="0"/>
          </a:p>
        </p:txBody>
      </p:sp>
      <p:sp>
        <p:nvSpPr>
          <p:cNvPr id="6" name="Content Placeholder 5"/>
          <p:cNvSpPr>
            <a:spLocks noGrp="1"/>
          </p:cNvSpPr>
          <p:nvPr>
            <p:ph sz="half" idx="2"/>
          </p:nvPr>
        </p:nvSpPr>
        <p:spPr>
          <a:xfrm>
            <a:off x="296260" y="2818181"/>
            <a:ext cx="4040188" cy="3340468"/>
          </a:xfrm>
        </p:spPr>
        <p:style>
          <a:lnRef idx="2">
            <a:schemeClr val="accent3"/>
          </a:lnRef>
          <a:fillRef idx="1">
            <a:schemeClr val="lt1"/>
          </a:fillRef>
          <a:effectRef idx="0">
            <a:schemeClr val="accent3"/>
          </a:effectRef>
          <a:fontRef idx="minor">
            <a:schemeClr val="dk1"/>
          </a:fontRef>
        </p:style>
        <p:txBody>
          <a:bodyPr tIns="216000" anchor="ctr">
            <a:normAutofit fontScale="77500" lnSpcReduction="20000"/>
          </a:bodyPr>
          <a:lstStyle/>
          <a:p>
            <a:pPr marL="0" indent="0" algn="just">
              <a:buNone/>
            </a:pPr>
            <a:r>
              <a:rPr lang="tr-TR" dirty="0" smtClean="0">
                <a:latin typeface="Times New Roman" panose="02020603050405020304" pitchFamily="18" charset="0"/>
                <a:cs typeface="Times New Roman" panose="02020603050405020304" pitchFamily="18" charset="0"/>
              </a:rPr>
              <a:t>• </a:t>
            </a:r>
            <a:r>
              <a:rPr lang="tr-TR" u="sng" dirty="0">
                <a:latin typeface="Times New Roman" panose="02020603050405020304" pitchFamily="18" charset="0"/>
                <a:cs typeface="Times New Roman" panose="02020603050405020304" pitchFamily="18" charset="0"/>
              </a:rPr>
              <a:t>Hedef fiyat</a:t>
            </a:r>
            <a:r>
              <a:rPr lang="tr-TR" dirty="0">
                <a:latin typeface="Times New Roman" panose="02020603050405020304" pitchFamily="18" charset="0"/>
                <a:cs typeface="Times New Roman" panose="02020603050405020304" pitchFamily="18" charset="0"/>
              </a:rPr>
              <a:t>, üreticilerin gelir düzeyini mümkün olan en makul seviyede tutacak olan tavan fiyatı saptayarak, aynı zamanda tüketicilerin de aşırı fiyat artışlarına karsı korunması amacıyla belirlenen fiyattır. Her yılın pazarlama dönemi öncesi Konsey tarafından saptanan hedef fiyat, üreticilere mallarını satabilecekleri ortalama fiyat konusunda fikir vererek pazarın belirsizliğini belli bir oranda ortadan kaldırmaktadır.</a:t>
            </a:r>
          </a:p>
          <a:p>
            <a:pPr marL="0" indent="0" algn="just">
              <a:buNone/>
            </a:pPr>
            <a:r>
              <a:rPr lang="tr-T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8" name="Content Placeholder 7"/>
          <p:cNvSpPr>
            <a:spLocks noGrp="1"/>
          </p:cNvSpPr>
          <p:nvPr>
            <p:ph sz="quarter" idx="4"/>
          </p:nvPr>
        </p:nvSpPr>
        <p:spPr>
          <a:xfrm>
            <a:off x="4636790" y="2818180"/>
            <a:ext cx="4363655" cy="3340468"/>
          </a:xfrm>
        </p:spPr>
        <p:style>
          <a:lnRef idx="2">
            <a:schemeClr val="accent3"/>
          </a:lnRef>
          <a:fillRef idx="1">
            <a:schemeClr val="lt1"/>
          </a:fillRef>
          <a:effectRef idx="0">
            <a:schemeClr val="accent3"/>
          </a:effectRef>
          <a:fontRef idx="minor">
            <a:schemeClr val="dk1"/>
          </a:fontRef>
        </p:style>
        <p:txBody>
          <a:bodyPr tIns="180000">
            <a:noAutofit/>
          </a:bodyPr>
          <a:lstStyle/>
          <a:p>
            <a:pPr marL="0" indent="0">
              <a:buNone/>
            </a:pPr>
            <a:r>
              <a:rPr lang="tr-TR" sz="2000" dirty="0">
                <a:latin typeface="Times New Roman" panose="02020603050405020304" pitchFamily="18" charset="0"/>
                <a:cs typeface="Times New Roman" panose="02020603050405020304" pitchFamily="18" charset="0"/>
              </a:rPr>
              <a:t>• </a:t>
            </a:r>
            <a:r>
              <a:rPr lang="tr-TR" sz="2000" u="sng" dirty="0">
                <a:latin typeface="Times New Roman" panose="02020603050405020304" pitchFamily="18" charset="0"/>
                <a:cs typeface="Times New Roman" panose="02020603050405020304" pitchFamily="18" charset="0"/>
              </a:rPr>
              <a:t>Müdahale fiyatı</a:t>
            </a:r>
            <a:r>
              <a:rPr lang="tr-TR" sz="2000" dirty="0">
                <a:latin typeface="Times New Roman" panose="02020603050405020304" pitchFamily="18" charset="0"/>
                <a:cs typeface="Times New Roman" panose="02020603050405020304" pitchFamily="18" charset="0"/>
              </a:rPr>
              <a:t>, fiyatların belirlenen hedef fiyatın altına düşmesi durumunda, üreticilere sağlanan en düşük garanti seviyesini ifade eden taban fiyattır. Avrupa’da aşırı üretim sonucunda ortaya çıkan ürün stokları nedeniyle, 1984 yılından bu yana bazı ürünler için müdahale fiyatları ile alımlar kotaya bağlanmıştır. </a:t>
            </a:r>
          </a:p>
          <a:p>
            <a:pPr marL="0" indent="0">
              <a:buNone/>
            </a:pPr>
            <a:r>
              <a:rPr lang="tr-T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
        <p:nvSpPr>
          <p:cNvPr id="9" name="Dikdörtgen 8"/>
          <p:cNvSpPr/>
          <p:nvPr/>
        </p:nvSpPr>
        <p:spPr>
          <a:xfrm>
            <a:off x="1517900" y="2054655"/>
            <a:ext cx="5497380" cy="369332"/>
          </a:xfrm>
          <a:prstGeom prst="rect">
            <a:avLst/>
          </a:prstGeom>
        </p:spPr>
        <p:txBody>
          <a:bodyPr wrap="square">
            <a:spAutoFit/>
          </a:bodyPr>
          <a:lstStyle/>
          <a:p>
            <a:r>
              <a:rPr lang="tr-TR" dirty="0"/>
              <a:t>Bu politika, iki ayrı fiyat sistemini temel almaktadır: </a:t>
            </a:r>
          </a:p>
        </p:txBody>
      </p:sp>
      <p:sp>
        <p:nvSpPr>
          <p:cNvPr id="10" name="Dikdörtgen 9"/>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70783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7"/>
          <p:cNvSpPr>
            <a:spLocks noGrp="1"/>
          </p:cNvSpPr>
          <p:nvPr>
            <p:ph idx="1"/>
          </p:nvPr>
        </p:nvSpPr>
        <p:spPr>
          <a:xfrm>
            <a:off x="601670" y="1901950"/>
            <a:ext cx="8398775" cy="4428445"/>
          </a:xfrm>
        </p:spPr>
        <p:txBody>
          <a:bodyPr>
            <a:normAutofit fontScale="85000" lnSpcReduction="20000"/>
          </a:bodyPr>
          <a:lstStyle/>
          <a:p>
            <a:pPr marL="0" indent="0">
              <a:buNone/>
            </a:pPr>
            <a:r>
              <a:rPr lang="tr-TR" dirty="0" smtClean="0">
                <a:latin typeface="Times New Roman" panose="02020603050405020304" pitchFamily="18" charset="0"/>
                <a:cs typeface="Times New Roman" panose="02020603050405020304" pitchFamily="18" charset="0"/>
              </a:rPr>
              <a:t>	Söz </a:t>
            </a:r>
            <a:r>
              <a:rPr lang="tr-TR" dirty="0">
                <a:latin typeface="Times New Roman" panose="02020603050405020304" pitchFamily="18" charset="0"/>
                <a:cs typeface="Times New Roman" panose="02020603050405020304" pitchFamily="18" charset="0"/>
              </a:rPr>
              <a:t>konusu iki temel fiyat sisteminin dışında daha sınırlı sayıda ürün için uygulanan iki farklı fiyat sistemi daha vardır:</a:t>
            </a:r>
          </a:p>
          <a:p>
            <a:pPr marL="0" indent="0">
              <a:buNone/>
            </a:pPr>
            <a:r>
              <a:rPr lang="tr-TR" dirty="0">
                <a:latin typeface="Times New Roman" panose="02020603050405020304" pitchFamily="18" charset="0"/>
                <a:cs typeface="Times New Roman" panose="02020603050405020304" pitchFamily="18" charset="0"/>
              </a:rPr>
              <a:t>	• </a:t>
            </a:r>
            <a:r>
              <a:rPr lang="tr-TR" u="sng" dirty="0">
                <a:latin typeface="Times New Roman" panose="02020603050405020304" pitchFamily="18" charset="0"/>
                <a:cs typeface="Times New Roman" panose="02020603050405020304" pitchFamily="18" charset="0"/>
              </a:rPr>
              <a:t>Geri çekme fiyatı</a:t>
            </a:r>
            <a:r>
              <a:rPr lang="tr-TR" dirty="0">
                <a:latin typeface="Times New Roman" panose="02020603050405020304" pitchFamily="18" charset="0"/>
                <a:cs typeface="Times New Roman" panose="02020603050405020304" pitchFamily="18" charset="0"/>
              </a:rPr>
              <a:t>, üretici kuruluşların, bazı meyve ve sebzelerde oluşan arz fazlasını piyasadan çekme fiyatıdır.</a:t>
            </a:r>
          </a:p>
          <a:p>
            <a:pPr marL="0" indent="0">
              <a:buNone/>
            </a:pPr>
            <a:r>
              <a:rPr lang="tr-TR" dirty="0">
                <a:latin typeface="Times New Roman" panose="02020603050405020304" pitchFamily="18" charset="0"/>
                <a:cs typeface="Times New Roman" panose="02020603050405020304" pitchFamily="18" charset="0"/>
              </a:rPr>
              <a:t>	• </a:t>
            </a:r>
            <a:r>
              <a:rPr lang="tr-TR" u="sng" dirty="0">
                <a:latin typeface="Times New Roman" panose="02020603050405020304" pitchFamily="18" charset="0"/>
                <a:cs typeface="Times New Roman" panose="02020603050405020304" pitchFamily="18" charset="0"/>
              </a:rPr>
              <a:t>Satın alma fiyatı</a:t>
            </a:r>
            <a:r>
              <a:rPr lang="tr-TR" dirty="0">
                <a:latin typeface="Times New Roman" panose="02020603050405020304" pitchFamily="18" charset="0"/>
                <a:cs typeface="Times New Roman" panose="02020603050405020304" pitchFamily="18" charset="0"/>
              </a:rPr>
              <a:t>, devlet kurumlarının, bazı meyve ve sebze ürünlerini piyasadan satın alış fiyatıdır.</a:t>
            </a:r>
          </a:p>
          <a:p>
            <a:pPr marL="0" indent="0">
              <a:buNone/>
            </a:pP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OTP </a:t>
            </a:r>
            <a:r>
              <a:rPr lang="tr-TR" dirty="0">
                <a:latin typeface="Times New Roman" panose="02020603050405020304" pitchFamily="18" charset="0"/>
                <a:cs typeface="Times New Roman" panose="02020603050405020304" pitchFamily="18" charset="0"/>
              </a:rPr>
              <a:t>harcamaları, Roma Antlaşması uyarınca oluşturulmuş olan Tarımsal Yönlendirme ve Garanti Fonu (FEOGA) tarafından karşılanmaktadır. FEOGA, kurulduğundan bu yana Topluluk bütçesinden en fazla pay ayrılan fondur. Oluşturulduğu ilk yıllarda Topluluk bütçesinin %90’ını teşkil eden </a:t>
            </a:r>
            <a:r>
              <a:rPr lang="tr-TR" dirty="0" err="1">
                <a:latin typeface="Times New Roman" panose="02020603050405020304" pitchFamily="18" charset="0"/>
                <a:cs typeface="Times New Roman" panose="02020603050405020304" pitchFamily="18" charset="0"/>
              </a:rPr>
              <a:t>FEOGA’nın</a:t>
            </a:r>
            <a:r>
              <a:rPr lang="tr-TR" dirty="0">
                <a:latin typeface="Times New Roman" panose="02020603050405020304" pitchFamily="18" charset="0"/>
                <a:cs typeface="Times New Roman" panose="02020603050405020304" pitchFamily="18" charset="0"/>
              </a:rPr>
              <a:t> payı yıllar içinde önemli ölçüde azalmıştır</a:t>
            </a:r>
            <a:r>
              <a:rPr lang="tr-TR" b="1"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
        <p:nvSpPr>
          <p:cNvPr id="9" name="Dikdörtgen 8"/>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823057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8964" y="1901950"/>
            <a:ext cx="8229600" cy="458115"/>
          </a:xfrm>
        </p:spPr>
        <p:txBody>
          <a:bodyPr>
            <a:normAutofit fontScale="90000"/>
          </a:bodyPr>
          <a:lstStyle/>
          <a:p>
            <a:pPr algn="ctr"/>
            <a:r>
              <a:rPr lang="tr-TR" b="1" dirty="0"/>
              <a:t>II. Ortak Rekabet </a:t>
            </a:r>
            <a:r>
              <a:rPr lang="tr-TR" b="1" dirty="0" smtClean="0"/>
              <a:t>Politikası</a:t>
            </a:r>
            <a:endParaRPr lang="tr-TR" dirty="0"/>
          </a:p>
        </p:txBody>
      </p:sp>
      <p:sp>
        <p:nvSpPr>
          <p:cNvPr id="3" name="İçerik Yer Tutucusu 2"/>
          <p:cNvSpPr>
            <a:spLocks noGrp="1"/>
          </p:cNvSpPr>
          <p:nvPr>
            <p:ph idx="1"/>
          </p:nvPr>
        </p:nvSpPr>
        <p:spPr>
          <a:xfrm>
            <a:off x="169378" y="2818180"/>
            <a:ext cx="8788773" cy="3206805"/>
          </a:xfrm>
        </p:spPr>
        <p:txBody>
          <a:bodyPr>
            <a:noAutofit/>
          </a:bodyPr>
          <a:lstStyle/>
          <a:p>
            <a:pPr marL="0" indent="0" algn="just">
              <a:buNone/>
            </a:pPr>
            <a:r>
              <a:rPr lang="tr-TR" sz="2400" dirty="0">
                <a:latin typeface="Times New Roman" panose="02020603050405020304" pitchFamily="18" charset="0"/>
                <a:cs typeface="Times New Roman" panose="02020603050405020304" pitchFamily="18" charset="0"/>
              </a:rPr>
              <a:t>	Rekabet Politikası, özellikle Tek Pazar’da yaşanan bütünleşme süreci ile birlikte gittikçe daha fazla önem kazanmıştır. AB Ortak Rekabet </a:t>
            </a:r>
            <a:r>
              <a:rPr lang="tr-TR" sz="2400" dirty="0" err="1">
                <a:latin typeface="Times New Roman" panose="02020603050405020304" pitchFamily="18" charset="0"/>
                <a:cs typeface="Times New Roman" panose="02020603050405020304" pitchFamily="18" charset="0"/>
              </a:rPr>
              <a:t>Politikası’nın</a:t>
            </a:r>
            <a:r>
              <a:rPr lang="tr-TR" sz="2400" dirty="0">
                <a:latin typeface="Times New Roman" panose="02020603050405020304" pitchFamily="18" charset="0"/>
                <a:cs typeface="Times New Roman" panose="02020603050405020304" pitchFamily="18" charset="0"/>
              </a:rPr>
              <a:t> temel amacı, rekabeti bozduğu kabul edilen eylemleri engelleyerek, piyasa güçlerinin hakim olduğu, iyi isleyen bir Avrupa Tek Pazarı'nın oluşmasını sağlamaktır. Avrupa Birliği’nin ekonomik entegrasyon sürecinin sağlıklı işleyebilmesi için Ortak Rekabet </a:t>
            </a:r>
            <a:r>
              <a:rPr lang="tr-TR" sz="2400" dirty="0" err="1">
                <a:latin typeface="Times New Roman" panose="02020603050405020304" pitchFamily="18" charset="0"/>
                <a:cs typeface="Times New Roman" panose="02020603050405020304" pitchFamily="18" charset="0"/>
              </a:rPr>
              <a:t>Politikası’nın</a:t>
            </a:r>
            <a:r>
              <a:rPr lang="tr-TR" sz="2400" dirty="0">
                <a:latin typeface="Times New Roman" panose="02020603050405020304" pitchFamily="18" charset="0"/>
                <a:cs typeface="Times New Roman" panose="02020603050405020304" pitchFamily="18" charset="0"/>
              </a:rPr>
              <a:t> varlığı şarttır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buNone/>
            </a:pPr>
            <a:endParaRPr lang="tr-TR" sz="2400" dirty="0">
              <a:latin typeface="Times New Roman" panose="02020603050405020304" pitchFamily="18" charset="0"/>
              <a:cs typeface="Times New Roman" panose="02020603050405020304" pitchFamily="18" charset="0"/>
            </a:endParaRPr>
          </a:p>
        </p:txBody>
      </p:sp>
      <p:sp>
        <p:nvSpPr>
          <p:cNvPr id="4" name="Dikdörtgen 3"/>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03048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i="1" dirty="0">
                <a:latin typeface="Times New Roman" panose="02020603050405020304" pitchFamily="18" charset="0"/>
                <a:cs typeface="Times New Roman" panose="02020603050405020304" pitchFamily="18" charset="0"/>
              </a:rPr>
              <a:t>A. ORP </a:t>
            </a:r>
            <a:r>
              <a:rPr lang="tr-TR" b="1" i="1" dirty="0" smtClean="0">
                <a:latin typeface="Times New Roman" panose="02020603050405020304" pitchFamily="18" charset="0"/>
                <a:cs typeface="Times New Roman" panose="02020603050405020304" pitchFamily="18" charset="0"/>
              </a:rPr>
              <a:t>Amaçları</a:t>
            </a:r>
            <a:endParaRPr lang="tr-TR" dirty="0"/>
          </a:p>
        </p:txBody>
      </p:sp>
      <p:sp>
        <p:nvSpPr>
          <p:cNvPr id="3" name="İçerik Yer Tutucusu 2"/>
          <p:cNvSpPr>
            <a:spLocks noGrp="1"/>
          </p:cNvSpPr>
          <p:nvPr>
            <p:ph idx="1"/>
          </p:nvPr>
        </p:nvSpPr>
        <p:spPr>
          <a:xfrm>
            <a:off x="448964" y="2512770"/>
            <a:ext cx="8398775" cy="3918803"/>
          </a:xfrm>
        </p:spPr>
        <p:txBody>
          <a:bodyPr>
            <a:normAutofit fontScale="85000" lnSpcReduction="20000"/>
          </a:bodyPr>
          <a:lstStyle/>
          <a:p>
            <a:pPr marL="0" indent="0">
              <a:buNone/>
            </a:pPr>
            <a:r>
              <a:rPr lang="tr-TR" dirty="0">
                <a:latin typeface="Times New Roman" panose="02020603050405020304" pitchFamily="18" charset="0"/>
                <a:cs typeface="Times New Roman" panose="02020603050405020304" pitchFamily="18" charset="0"/>
              </a:rPr>
              <a:t>	AB Ortak Rekabet </a:t>
            </a:r>
            <a:r>
              <a:rPr lang="tr-TR" dirty="0" err="1">
                <a:latin typeface="Times New Roman" panose="02020603050405020304" pitchFamily="18" charset="0"/>
                <a:cs typeface="Times New Roman" panose="02020603050405020304" pitchFamily="18" charset="0"/>
              </a:rPr>
              <a:t>Politikası’nın</a:t>
            </a:r>
            <a:r>
              <a:rPr lang="tr-TR" dirty="0">
                <a:latin typeface="Times New Roman" panose="02020603050405020304" pitchFamily="18" charset="0"/>
                <a:cs typeface="Times New Roman" panose="02020603050405020304" pitchFamily="18" charset="0"/>
              </a:rPr>
              <a:t> temel amacı, rekabeti bozduğu kabul edilen eylemleri engelleyerek, piyasa güçlerinin hakim olduğu, iyi isleyen bir Avrupa İç Pazarı'nın oluşmasını sağlamaktır. Daha da açarsak: </a:t>
            </a:r>
          </a:p>
          <a:p>
            <a:pPr marL="0" indent="0">
              <a:buNone/>
            </a:pPr>
            <a:r>
              <a:rPr lang="tr-TR" dirty="0">
                <a:latin typeface="Times New Roman" panose="02020603050405020304" pitchFamily="18" charset="0"/>
                <a:cs typeface="Times New Roman" panose="02020603050405020304" pitchFamily="18" charset="0"/>
              </a:rPr>
              <a:t>	* Şirketler arası özel anlaşmalar, hakim durumun kötüye kullanılması ve sübvansiyonlar yoluyla ticari engeller yaratılmasını önlemek </a:t>
            </a:r>
          </a:p>
          <a:p>
            <a:pPr marL="0" indent="0">
              <a:buNone/>
            </a:pPr>
            <a:r>
              <a:rPr lang="tr-TR" dirty="0">
                <a:latin typeface="Times New Roman" panose="02020603050405020304" pitchFamily="18" charset="0"/>
                <a:cs typeface="Times New Roman" panose="02020603050405020304" pitchFamily="18" charset="0"/>
              </a:rPr>
              <a:t>	* İç Pazar açısından büyük önem taşıyan eşit rekabetçi ortamı muhafaza etmek </a:t>
            </a:r>
          </a:p>
          <a:p>
            <a:pPr marL="0" indent="0">
              <a:buNone/>
            </a:pPr>
            <a:r>
              <a:rPr lang="tr-TR" dirty="0">
                <a:latin typeface="Times New Roman" panose="02020603050405020304" pitchFamily="18" charset="0"/>
                <a:cs typeface="Times New Roman" panose="02020603050405020304" pitchFamily="18" charset="0"/>
              </a:rPr>
              <a:t>	* Etkinlik, yenilik, dinamizm ve düsen fiyatlar ile ifade edilen bir ekonomik yapıyı özendirmek Ortak Rekabet Politikası ile ulaşılması hedeflenen amaçlardır.</a:t>
            </a:r>
          </a:p>
          <a:p>
            <a:pPr marL="0" indent="0">
              <a:buNone/>
            </a:pPr>
            <a:endParaRPr lang="tr-TR" dirty="0"/>
          </a:p>
        </p:txBody>
      </p:sp>
      <p:sp>
        <p:nvSpPr>
          <p:cNvPr id="4" name="Dikdörtgen 3"/>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968288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8965" y="1138425"/>
            <a:ext cx="8229600" cy="458115"/>
          </a:xfrm>
        </p:spPr>
        <p:txBody>
          <a:bodyPr>
            <a:normAutofit fontScale="90000"/>
          </a:bodyPr>
          <a:lstStyle/>
          <a:p>
            <a:pPr algn="ctr"/>
            <a:r>
              <a:rPr lang="tr-TR" i="1" dirty="0"/>
              <a:t>B. </a:t>
            </a:r>
            <a:r>
              <a:rPr lang="tr-TR" i="1" dirty="0" err="1"/>
              <a:t>ORP’nin</a:t>
            </a:r>
            <a:r>
              <a:rPr lang="tr-TR" i="1" dirty="0"/>
              <a:t> </a:t>
            </a:r>
            <a:r>
              <a:rPr lang="tr-TR" i="1" dirty="0" smtClean="0"/>
              <a:t>Esasları</a:t>
            </a:r>
            <a:endParaRPr lang="tr-TR" dirty="0"/>
          </a:p>
        </p:txBody>
      </p:sp>
      <p:sp>
        <p:nvSpPr>
          <p:cNvPr id="3" name="İçerik Yer Tutucusu 2"/>
          <p:cNvSpPr>
            <a:spLocks noGrp="1"/>
          </p:cNvSpPr>
          <p:nvPr>
            <p:ph idx="1"/>
          </p:nvPr>
        </p:nvSpPr>
        <p:spPr>
          <a:xfrm>
            <a:off x="169378" y="1901950"/>
            <a:ext cx="8788773" cy="4428445"/>
          </a:xfrm>
        </p:spPr>
        <p:txBody>
          <a:bodyPr>
            <a:noAutofit/>
          </a:bodyPr>
          <a:lstStyle/>
          <a:p>
            <a:pPr marL="0" indent="0" algn="just">
              <a:buNone/>
            </a:pPr>
            <a:r>
              <a:rPr lang="tr-TR" sz="1800" dirty="0">
                <a:latin typeface="Times New Roman" panose="02020603050405020304" pitchFamily="18" charset="0"/>
                <a:cs typeface="Times New Roman" panose="02020603050405020304" pitchFamily="18" charset="0"/>
              </a:rPr>
              <a:t>	AB Ortak Rekabet </a:t>
            </a:r>
            <a:r>
              <a:rPr lang="tr-TR" sz="1800" dirty="0" err="1">
                <a:latin typeface="Times New Roman" panose="02020603050405020304" pitchFamily="18" charset="0"/>
                <a:cs typeface="Times New Roman" panose="02020603050405020304" pitchFamily="18" charset="0"/>
              </a:rPr>
              <a:t>Politikası’nın</a:t>
            </a:r>
            <a:r>
              <a:rPr lang="tr-TR" sz="1800" dirty="0">
                <a:latin typeface="Times New Roman" panose="02020603050405020304" pitchFamily="18" charset="0"/>
                <a:cs typeface="Times New Roman" panose="02020603050405020304" pitchFamily="18" charset="0"/>
              </a:rPr>
              <a:t> esasları da amaçları gibi, Avrupa Birliği’nin yapısıyla ilgilidir. AB Rekabet Politikası, piyasa güçlerine dayalı bir İç Pazar’ın etkili şekilde islemesinin aracıdır. Dolayısıyla, piyasa içinde gerçeklesen herhangi bir ekonomik faaliyetin İç Pazar’la bağdaşır olması, AB Rekabet </a:t>
            </a:r>
            <a:r>
              <a:rPr lang="tr-TR" sz="1800" dirty="0" err="1">
                <a:latin typeface="Times New Roman" panose="02020603050405020304" pitchFamily="18" charset="0"/>
                <a:cs typeface="Times New Roman" panose="02020603050405020304" pitchFamily="18" charset="0"/>
              </a:rPr>
              <a:t>Politikası’nın</a:t>
            </a:r>
            <a:r>
              <a:rPr lang="tr-TR" sz="1800" dirty="0">
                <a:latin typeface="Times New Roman" panose="02020603050405020304" pitchFamily="18" charset="0"/>
                <a:cs typeface="Times New Roman" panose="02020603050405020304" pitchFamily="18" charset="0"/>
              </a:rPr>
              <a:t> esas çerçevesini oluşturmaktadır.</a:t>
            </a:r>
          </a:p>
          <a:p>
            <a:pPr marL="0" indent="0">
              <a:buNone/>
            </a:pPr>
            <a:r>
              <a:rPr lang="tr-TR" sz="1800" dirty="0">
                <a:latin typeface="Times New Roman" panose="02020603050405020304" pitchFamily="18" charset="0"/>
                <a:cs typeface="Times New Roman" panose="02020603050405020304" pitchFamily="18" charset="0"/>
              </a:rPr>
              <a:t>	</a:t>
            </a:r>
          </a:p>
          <a:p>
            <a:pPr marL="0" indent="0" algn="just">
              <a:buNone/>
            </a:pPr>
            <a:r>
              <a:rPr lang="tr-TR" sz="1800" dirty="0">
                <a:latin typeface="Times New Roman" panose="02020603050405020304" pitchFamily="18" charset="0"/>
                <a:cs typeface="Times New Roman" panose="02020603050405020304" pitchFamily="18" charset="0"/>
              </a:rPr>
              <a:t>	AB Ortak Rekabet Politikası, altı ana ilke üzerine kurulmuştur. Bunlar, üye devletler arasındaki ticareti etkilediği ölçüde,</a:t>
            </a:r>
          </a:p>
          <a:p>
            <a:pPr marL="0" indent="0" algn="just">
              <a:buNone/>
            </a:pPr>
            <a:r>
              <a:rPr lang="tr-TR" sz="1800" dirty="0">
                <a:latin typeface="Times New Roman" panose="02020603050405020304" pitchFamily="18" charset="0"/>
                <a:cs typeface="Times New Roman" panose="02020603050405020304" pitchFamily="18" charset="0"/>
              </a:rPr>
              <a:t>	• şirketler arasında yapılan ve İç Pazar’daki rekabeti sınırlayan ya da önleyen uyumlu eylemlerin yasaklanması,</a:t>
            </a:r>
          </a:p>
          <a:p>
            <a:pPr marL="0" indent="0" algn="just">
              <a:buNone/>
            </a:pPr>
            <a:r>
              <a:rPr lang="tr-TR" sz="1800" dirty="0">
                <a:latin typeface="Times New Roman" panose="02020603050405020304" pitchFamily="18" charset="0"/>
                <a:cs typeface="Times New Roman" panose="02020603050405020304" pitchFamily="18" charset="0"/>
              </a:rPr>
              <a:t>	• rekabeti sınırlayıcı anlaşmaların ve teşebbüs birliklerinin yasaklanması,</a:t>
            </a:r>
          </a:p>
          <a:p>
            <a:pPr marL="0" indent="0" algn="just">
              <a:buNone/>
            </a:pPr>
            <a:r>
              <a:rPr lang="tr-TR" sz="1800" dirty="0">
                <a:latin typeface="Times New Roman" panose="02020603050405020304" pitchFamily="18" charset="0"/>
                <a:cs typeface="Times New Roman" panose="02020603050405020304" pitchFamily="18" charset="0"/>
              </a:rPr>
              <a:t>	• hakim durumun kötüye kullanımının yasaklanması</a:t>
            </a:r>
            <a:r>
              <a:rPr lang="tr-TR" sz="1800" dirty="0" smtClean="0">
                <a:latin typeface="Times New Roman" panose="02020603050405020304" pitchFamily="18" charset="0"/>
                <a:cs typeface="Times New Roman" panose="02020603050405020304" pitchFamily="18" charset="0"/>
              </a:rPr>
              <a:t>,</a:t>
            </a:r>
          </a:p>
          <a:p>
            <a:pPr marL="0" indent="0" algn="just">
              <a:buNone/>
            </a:pPr>
            <a:endParaRPr lang="tr-TR" sz="1800" dirty="0">
              <a:latin typeface="Times New Roman" panose="02020603050405020304" pitchFamily="18" charset="0"/>
              <a:cs typeface="Times New Roman" panose="02020603050405020304" pitchFamily="18" charset="0"/>
            </a:endParaRPr>
          </a:p>
        </p:txBody>
      </p:sp>
      <p:sp>
        <p:nvSpPr>
          <p:cNvPr id="4" name="Dikdörtgen 3"/>
          <p:cNvSpPr/>
          <p:nvPr/>
        </p:nvSpPr>
        <p:spPr>
          <a:xfrm>
            <a:off x="8084215"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790782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1638</TotalTime>
  <Words>286</Words>
  <Application>Microsoft Office PowerPoint</Application>
  <PresentationFormat>Ekran Gösterisi (4:3)</PresentationFormat>
  <Paragraphs>77</Paragraphs>
  <Slides>18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Comic Sans MS</vt:lpstr>
      <vt:lpstr>Times New Roman</vt:lpstr>
      <vt:lpstr>Wingdings</vt:lpstr>
      <vt:lpstr>Office Theme</vt:lpstr>
      <vt:lpstr>AVRUPA BİRLİĞİ’NİN ORTAK POLİTİKALARI</vt:lpstr>
      <vt:lpstr>PowerPoint Sunusu</vt:lpstr>
      <vt:lpstr>PowerPoint Sunusu</vt:lpstr>
      <vt:lpstr>A. OTP’nin Amaçları</vt:lpstr>
      <vt:lpstr>B. Ortak Fiyat Politikası</vt:lpstr>
      <vt:lpstr>PowerPoint Sunusu</vt:lpstr>
      <vt:lpstr>II. Ortak Rekabet Politikası</vt:lpstr>
      <vt:lpstr>A. ORP Amaçları</vt:lpstr>
      <vt:lpstr>B. ORP’nin Esasları</vt:lpstr>
      <vt:lpstr>PowerPoint Sunusu</vt:lpstr>
      <vt:lpstr>III. AB’nin Bölgesel Politikası</vt:lpstr>
      <vt:lpstr>PowerPoint Sunusu</vt:lpstr>
      <vt:lpstr>IV. AB’nin Ortak Ticaret Politikası</vt:lpstr>
      <vt:lpstr>PowerPoint Sunusu</vt:lpstr>
      <vt:lpstr>Ortak Ticaret Politikasının Araçları</vt:lpstr>
      <vt:lpstr>V. AB’nin Ulaştırma Politikası</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HSE</cp:lastModifiedBy>
  <cp:revision>40</cp:revision>
  <dcterms:created xsi:type="dcterms:W3CDTF">2013-08-21T19:17:07Z</dcterms:created>
  <dcterms:modified xsi:type="dcterms:W3CDTF">2018-01-11T11:42:01Z</dcterms:modified>
</cp:coreProperties>
</file>