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8" r:id="rId10"/>
    <p:sldId id="266"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639590C-A11D-485C-87DB-2D8F66E66A5B}"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58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A36CB-24E3-4442-BFF5-872C47A158B8}"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39590C-A11D-485C-87DB-2D8F66E66A5B}" type="slidenum">
              <a:rPr lang="tr-TR" smtClean="0"/>
              <a:t>‹#›</a:t>
            </a:fld>
            <a:endParaRPr lang="tr-TR"/>
          </a:p>
        </p:txBody>
      </p:sp>
    </p:spTree>
    <p:extLst>
      <p:ext uri="{BB962C8B-B14F-4D97-AF65-F5344CB8AC3E}">
        <p14:creationId xmlns:p14="http://schemas.microsoft.com/office/powerpoint/2010/main" val="16102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27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635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spTree>
    <p:extLst>
      <p:ext uri="{BB962C8B-B14F-4D97-AF65-F5344CB8AC3E}">
        <p14:creationId xmlns:p14="http://schemas.microsoft.com/office/powerpoint/2010/main" val="138529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72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44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473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14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spTree>
    <p:extLst>
      <p:ext uri="{BB962C8B-B14F-4D97-AF65-F5344CB8AC3E}">
        <p14:creationId xmlns:p14="http://schemas.microsoft.com/office/powerpoint/2010/main" val="38398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36CB-24E3-4442-BFF5-872C47A158B8}"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39590C-A11D-485C-87DB-2D8F66E66A5B}"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01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1A36CB-24E3-4442-BFF5-872C47A158B8}"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39590C-A11D-485C-87DB-2D8F66E66A5B}" type="slidenum">
              <a:rPr lang="tr-TR" smtClean="0"/>
              <a:t>‹#›</a:t>
            </a:fld>
            <a:endParaRPr lang="tr-TR"/>
          </a:p>
        </p:txBody>
      </p:sp>
    </p:spTree>
    <p:extLst>
      <p:ext uri="{BB962C8B-B14F-4D97-AF65-F5344CB8AC3E}">
        <p14:creationId xmlns:p14="http://schemas.microsoft.com/office/powerpoint/2010/main" val="177994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1A36CB-24E3-4442-BFF5-872C47A158B8}" type="datetimeFigureOut">
              <a:rPr lang="tr-TR" smtClean="0"/>
              <a:t>28.10.2017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639590C-A11D-485C-87DB-2D8F66E66A5B}"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83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1A36CB-24E3-4442-BFF5-872C47A158B8}" type="datetimeFigureOut">
              <a:rPr lang="tr-TR" smtClean="0"/>
              <a:t>28.10.2017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639590C-A11D-485C-87DB-2D8F66E66A5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63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A36CB-24E3-4442-BFF5-872C47A158B8}" type="datetimeFigureOut">
              <a:rPr lang="tr-TR" smtClean="0"/>
              <a:t>28.10.2017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639590C-A11D-485C-87DB-2D8F66E66A5B}" type="slidenum">
              <a:rPr lang="tr-TR" smtClean="0"/>
              <a:t>‹#›</a:t>
            </a:fld>
            <a:endParaRPr lang="tr-TR"/>
          </a:p>
        </p:txBody>
      </p:sp>
    </p:spTree>
    <p:extLst>
      <p:ext uri="{BB962C8B-B14F-4D97-AF65-F5344CB8AC3E}">
        <p14:creationId xmlns:p14="http://schemas.microsoft.com/office/powerpoint/2010/main" val="177878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A36CB-24E3-4442-BFF5-872C47A158B8}"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39590C-A11D-485C-87DB-2D8F66E66A5B}"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15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A36CB-24E3-4442-BFF5-872C47A158B8}"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39590C-A11D-485C-87DB-2D8F66E66A5B}" type="slidenum">
              <a:rPr lang="tr-TR" smtClean="0"/>
              <a:t>‹#›</a:t>
            </a:fld>
            <a:endParaRPr lang="tr-TR"/>
          </a:p>
        </p:txBody>
      </p:sp>
    </p:spTree>
    <p:extLst>
      <p:ext uri="{BB962C8B-B14F-4D97-AF65-F5344CB8AC3E}">
        <p14:creationId xmlns:p14="http://schemas.microsoft.com/office/powerpoint/2010/main" val="106168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1A36CB-24E3-4442-BFF5-872C47A158B8}" type="datetimeFigureOut">
              <a:rPr lang="tr-TR" smtClean="0"/>
              <a:t>28.10.2017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39590C-A11D-485C-87DB-2D8F66E66A5B}" type="slidenum">
              <a:rPr lang="tr-TR" smtClean="0"/>
              <a:t>‹#›</a:t>
            </a:fld>
            <a:endParaRPr lang="tr-TR"/>
          </a:p>
        </p:txBody>
      </p:sp>
    </p:spTree>
    <p:extLst>
      <p:ext uri="{BB962C8B-B14F-4D97-AF65-F5344CB8AC3E}">
        <p14:creationId xmlns:p14="http://schemas.microsoft.com/office/powerpoint/2010/main" val="192645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ttkb.meb.gov.tr/www/ogretim-materyalleri/kategori/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ttkb.meb.gov.tr/www/ogretim-materyalleri/kategori/2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An Analyzing of Compulsory</a:t>
            </a:r>
            <a:r>
              <a:rPr lang="tr-TR" sz="2400" dirty="0" smtClean="0"/>
              <a:t> and Elective</a:t>
            </a:r>
            <a:r>
              <a:rPr lang="en-US" sz="2400" dirty="0" smtClean="0"/>
              <a:t> Religious Education </a:t>
            </a:r>
            <a:r>
              <a:rPr lang="tr-TR" sz="2400" dirty="0" smtClean="0"/>
              <a:t>Courses</a:t>
            </a:r>
            <a:endParaRPr lang="tr-TR" sz="2400" dirty="0"/>
          </a:p>
        </p:txBody>
      </p:sp>
      <p:sp>
        <p:nvSpPr>
          <p:cNvPr id="3" name="Subtitle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86833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Resources</a:t>
            </a:r>
            <a:endParaRPr lang="tr-TR" dirty="0"/>
          </a:p>
        </p:txBody>
      </p:sp>
      <p:sp>
        <p:nvSpPr>
          <p:cNvPr id="3" name="Content Placeholder 2"/>
          <p:cNvSpPr>
            <a:spLocks noGrp="1"/>
          </p:cNvSpPr>
          <p:nvPr>
            <p:ph idx="1"/>
          </p:nvPr>
        </p:nvSpPr>
        <p:spPr/>
        <p:txBody>
          <a:bodyPr>
            <a:normAutofit fontScale="85000" lnSpcReduction="10000"/>
          </a:bodyPr>
          <a:lstStyle/>
          <a:p>
            <a:r>
              <a:rPr lang="tr-TR" dirty="0"/>
              <a:t>Kizilabdullah, S. &amp; Kizilabdullah, Y. (2016). Global Perspectives: Turkey. Religion and Nationhood Insider and outsider perspectives on Religious Education in England. Ed by Brian Gates, Moher Siebeck Tubingen</a:t>
            </a:r>
            <a:r>
              <a:rPr lang="tr-TR" dirty="0" smtClean="0"/>
              <a:t>.</a:t>
            </a:r>
          </a:p>
          <a:p>
            <a:r>
              <a:rPr lang="tr-TR" dirty="0" smtClean="0"/>
              <a:t>Ilkogretim </a:t>
            </a:r>
            <a:r>
              <a:rPr lang="tr-TR" dirty="0"/>
              <a:t>Din </a:t>
            </a:r>
            <a:r>
              <a:rPr lang="tr-TR" dirty="0" smtClean="0"/>
              <a:t>Kulturu ve </a:t>
            </a:r>
            <a:r>
              <a:rPr lang="tr-TR" dirty="0"/>
              <a:t>Ahlak Bilgisi Dersi (4, 5, 6, 7 VE 8. </a:t>
            </a:r>
            <a:r>
              <a:rPr lang="tr-TR" dirty="0" smtClean="0"/>
              <a:t>Siniflar) Ogretim Programi </a:t>
            </a:r>
            <a:r>
              <a:rPr lang="tr-TR" dirty="0"/>
              <a:t>ve </a:t>
            </a:r>
            <a:r>
              <a:rPr lang="tr-TR" dirty="0" smtClean="0"/>
              <a:t>Kilavuzu</a:t>
            </a:r>
            <a:r>
              <a:rPr lang="tr-TR" dirty="0"/>
              <a:t>. Ankara (</a:t>
            </a:r>
            <a:r>
              <a:rPr lang="tr-TR" dirty="0" smtClean="0"/>
              <a:t>2010). </a:t>
            </a:r>
            <a:r>
              <a:rPr lang="tr-TR" dirty="0" smtClean="0">
                <a:hlinkClick r:id="rId2"/>
              </a:rPr>
              <a:t>http</a:t>
            </a:r>
            <a:r>
              <a:rPr lang="tr-TR" dirty="0">
                <a:hlinkClick r:id="rId2"/>
              </a:rPr>
              <a:t>://</a:t>
            </a:r>
            <a:r>
              <a:rPr lang="tr-TR" dirty="0" smtClean="0">
                <a:hlinkClick r:id="rId2"/>
              </a:rPr>
              <a:t>ttkb.meb.gov.tr/www/ogretim-materyalleri/kategori/25</a:t>
            </a:r>
            <a:endParaRPr lang="tr-TR" dirty="0" smtClean="0"/>
          </a:p>
          <a:p>
            <a:r>
              <a:rPr lang="tr-TR" dirty="0" smtClean="0"/>
              <a:t>Bilgin, B. (2004). </a:t>
            </a:r>
            <a:r>
              <a:rPr lang="tr-TR" dirty="0"/>
              <a:t>‘1980 Sonrası Türkiye’de Din Kültürü ve Ahlak Bilgisi Dersinin </a:t>
            </a:r>
            <a:r>
              <a:rPr lang="tr-TR" dirty="0" smtClean="0"/>
              <a:t>Zorunlu Olusu </a:t>
            </a:r>
            <a:r>
              <a:rPr lang="tr-TR" dirty="0"/>
              <a:t>ve Program </a:t>
            </a:r>
            <a:r>
              <a:rPr lang="tr-TR" dirty="0" smtClean="0"/>
              <a:t>Anlayislari’, </a:t>
            </a:r>
            <a:r>
              <a:rPr lang="tr-TR" dirty="0"/>
              <a:t>in Din O</a:t>
            </a:r>
            <a:r>
              <a:rPr lang="tr-TR" dirty="0" smtClean="0"/>
              <a:t>gretiminde </a:t>
            </a:r>
            <a:r>
              <a:rPr lang="tr-TR" dirty="0"/>
              <a:t>Yeni </a:t>
            </a:r>
            <a:r>
              <a:rPr lang="tr-TR" dirty="0" smtClean="0"/>
              <a:t>Yontem Arayislari Uluslararasi Sempozyum (2001). Ankara, </a:t>
            </a:r>
            <a:r>
              <a:rPr lang="tr-TR" dirty="0"/>
              <a:t>pp. </a:t>
            </a:r>
            <a:r>
              <a:rPr lang="tr-TR" dirty="0" smtClean="0"/>
              <a:t>671–94.</a:t>
            </a:r>
          </a:p>
          <a:p>
            <a:r>
              <a:rPr lang="tr-TR" dirty="0" smtClean="0"/>
              <a:t>Kizilabdullah, Y. </a:t>
            </a:r>
            <a:r>
              <a:rPr lang="tr-TR" dirty="0"/>
              <a:t>&amp; </a:t>
            </a:r>
            <a:r>
              <a:rPr lang="tr-TR" dirty="0" smtClean="0"/>
              <a:t>Yuruk</a:t>
            </a:r>
            <a:r>
              <a:rPr lang="tr-TR" dirty="0"/>
              <a:t>, </a:t>
            </a:r>
            <a:r>
              <a:rPr lang="tr-TR" dirty="0" smtClean="0"/>
              <a:t>T. (2010). Din Egitimi </a:t>
            </a:r>
            <a:r>
              <a:rPr lang="tr-TR" dirty="0"/>
              <a:t>Modelleri </a:t>
            </a:r>
            <a:r>
              <a:rPr lang="tr-TR" dirty="0" smtClean="0"/>
              <a:t>Cercevesinde Turkiye’deki </a:t>
            </a:r>
            <a:r>
              <a:rPr lang="tr-TR" dirty="0"/>
              <a:t>Din </a:t>
            </a:r>
            <a:r>
              <a:rPr lang="tr-TR" dirty="0" smtClean="0"/>
              <a:t>Egitimi Uzerine </a:t>
            </a:r>
            <a:r>
              <a:rPr lang="tr-TR" dirty="0"/>
              <a:t>Genel Bir </a:t>
            </a:r>
            <a:r>
              <a:rPr lang="tr-TR" dirty="0" smtClean="0"/>
              <a:t>Degerlendirme</a:t>
            </a:r>
            <a:r>
              <a:rPr lang="tr-TR" dirty="0"/>
              <a:t>’, in Dini </a:t>
            </a:r>
            <a:r>
              <a:rPr lang="tr-TR" dirty="0" smtClean="0"/>
              <a:t>Arastırmalar </a:t>
            </a:r>
            <a:r>
              <a:rPr lang="tr-TR" dirty="0"/>
              <a:t>Dergisi, </a:t>
            </a:r>
            <a:r>
              <a:rPr lang="tr-TR" dirty="0" smtClean="0"/>
              <a:t>11, </a:t>
            </a:r>
            <a:r>
              <a:rPr lang="tr-TR" dirty="0"/>
              <a:t>pp. 101–23</a:t>
            </a:r>
          </a:p>
        </p:txBody>
      </p:sp>
    </p:spTree>
    <p:extLst>
      <p:ext uri="{BB962C8B-B14F-4D97-AF65-F5344CB8AC3E}">
        <p14:creationId xmlns:p14="http://schemas.microsoft.com/office/powerpoint/2010/main" val="256621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tr-TR" dirty="0"/>
          </a:p>
        </p:txBody>
      </p:sp>
      <p:sp>
        <p:nvSpPr>
          <p:cNvPr id="3" name="Content Placeholder 2"/>
          <p:cNvSpPr>
            <a:spLocks noGrp="1"/>
          </p:cNvSpPr>
          <p:nvPr>
            <p:ph idx="1"/>
          </p:nvPr>
        </p:nvSpPr>
        <p:spPr/>
        <p:txBody>
          <a:bodyPr/>
          <a:lstStyle/>
          <a:p>
            <a:r>
              <a:rPr lang="en-US" dirty="0" err="1" smtClean="0"/>
              <a:t>Wh</a:t>
            </a:r>
            <a:r>
              <a:rPr lang="tr-TR" dirty="0" smtClean="0"/>
              <a:t>i</a:t>
            </a:r>
            <a:r>
              <a:rPr lang="en-US" dirty="0" err="1" smtClean="0"/>
              <a:t>ch</a:t>
            </a:r>
            <a:r>
              <a:rPr lang="en-US" dirty="0" smtClean="0"/>
              <a:t> </a:t>
            </a:r>
            <a:r>
              <a:rPr lang="en-US" dirty="0"/>
              <a:t>model has been adapted </a:t>
            </a:r>
            <a:r>
              <a:rPr lang="en-US" dirty="0" smtClean="0"/>
              <a:t>in </a:t>
            </a:r>
            <a:r>
              <a:rPr lang="en-US" dirty="0"/>
              <a:t>Turkey for «Religious Culture and Ethics Course»? Why?</a:t>
            </a:r>
          </a:p>
          <a:p>
            <a:r>
              <a:rPr lang="en-US" dirty="0"/>
              <a:t>Does it have any part that can be describe learning about religion, from etc.?</a:t>
            </a:r>
          </a:p>
          <a:p>
            <a:endParaRPr lang="en-US" dirty="0"/>
          </a:p>
        </p:txBody>
      </p:sp>
    </p:spTree>
    <p:extLst>
      <p:ext uri="{BB962C8B-B14F-4D97-AF65-F5344CB8AC3E}">
        <p14:creationId xmlns:p14="http://schemas.microsoft.com/office/powerpoint/2010/main" val="244105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model i</a:t>
            </a:r>
            <a:r>
              <a:rPr lang="en-US" dirty="0" smtClean="0"/>
              <a:t>n RCE is </a:t>
            </a:r>
            <a:r>
              <a:rPr lang="en-US" dirty="0"/>
              <a:t>expressed as “religious education model above denominations”</a:t>
            </a:r>
            <a:br>
              <a:rPr lang="en-US" dirty="0"/>
            </a:br>
            <a:endParaRPr lang="tr-TR" dirty="0"/>
          </a:p>
        </p:txBody>
      </p:sp>
      <p:sp>
        <p:nvSpPr>
          <p:cNvPr id="3" name="Content Placeholder 2"/>
          <p:cNvSpPr>
            <a:spLocks noGrp="1"/>
          </p:cNvSpPr>
          <p:nvPr>
            <p:ph idx="1"/>
          </p:nvPr>
        </p:nvSpPr>
        <p:spPr/>
        <p:txBody>
          <a:bodyPr>
            <a:normAutofit fontScale="92500"/>
          </a:bodyPr>
          <a:lstStyle/>
          <a:p>
            <a:r>
              <a:rPr lang="tr-TR" dirty="0" smtClean="0"/>
              <a:t>«</a:t>
            </a:r>
            <a:r>
              <a:rPr lang="en-US" dirty="0" smtClean="0"/>
              <a:t>The </a:t>
            </a:r>
            <a:r>
              <a:rPr lang="en-US" dirty="0"/>
              <a:t>reason that the course is then called RCE is that in accord with the </a:t>
            </a:r>
            <a:r>
              <a:rPr lang="en-US" dirty="0" smtClean="0"/>
              <a:t>Constitution it </a:t>
            </a:r>
            <a:r>
              <a:rPr lang="en-US" dirty="0"/>
              <a:t>aimed at embracing all the religious elements and entities in </a:t>
            </a:r>
            <a:r>
              <a:rPr lang="en-US" dirty="0" smtClean="0"/>
              <a:t>the country </a:t>
            </a:r>
            <a:r>
              <a:rPr lang="en-US" dirty="0"/>
              <a:t>without clashing with the principle of a secular state, and that, </a:t>
            </a:r>
            <a:r>
              <a:rPr lang="en-US" dirty="0" smtClean="0"/>
              <a:t>rather than </a:t>
            </a:r>
            <a:r>
              <a:rPr lang="en-US" dirty="0"/>
              <a:t>centering around just a given denomination, it was based on the basic </a:t>
            </a:r>
            <a:r>
              <a:rPr lang="en-US" dirty="0" smtClean="0"/>
              <a:t>core values </a:t>
            </a:r>
            <a:r>
              <a:rPr lang="en-US" dirty="0"/>
              <a:t>of Islam, and thus contributing to students’ consciousness in </a:t>
            </a:r>
            <a:r>
              <a:rPr lang="en-US" dirty="0" smtClean="0"/>
              <a:t>religious fields</a:t>
            </a:r>
            <a:r>
              <a:rPr lang="en-US" dirty="0"/>
              <a:t>. In contrast, forcing students to observe any given religious </a:t>
            </a:r>
            <a:r>
              <a:rPr lang="en-US" dirty="0" smtClean="0"/>
              <a:t>practice would </a:t>
            </a:r>
            <a:r>
              <a:rPr lang="en-US" dirty="0"/>
              <a:t>also have clashed with the secularity </a:t>
            </a:r>
            <a:r>
              <a:rPr lang="en-US" dirty="0" smtClean="0"/>
              <a:t>principle</a:t>
            </a:r>
            <a:r>
              <a:rPr lang="tr-TR" dirty="0" smtClean="0"/>
              <a:t>. </a:t>
            </a:r>
            <a:r>
              <a:rPr lang="tr-TR" dirty="0"/>
              <a:t>(</a:t>
            </a:r>
            <a:r>
              <a:rPr lang="tr-TR" dirty="0" smtClean="0"/>
              <a:t>See Ilkogretim </a:t>
            </a:r>
            <a:r>
              <a:rPr lang="tr-TR" dirty="0"/>
              <a:t>Din Kulturu ve Ahlak Bilgisi Dersi (4, 5, 6, 7 VE 8. Siniflar) Ogretim Programi ve Kilavuzu. Ankara (2010). </a:t>
            </a:r>
            <a:r>
              <a:rPr lang="tr-TR" dirty="0">
                <a:hlinkClick r:id="rId2"/>
              </a:rPr>
              <a:t>http://</a:t>
            </a:r>
            <a:r>
              <a:rPr lang="tr-TR" dirty="0" smtClean="0">
                <a:hlinkClick r:id="rId2"/>
              </a:rPr>
              <a:t>ttkb.meb.gov.tr/www/ogretim-materyalleri/kategori/25</a:t>
            </a:r>
            <a:r>
              <a:rPr lang="tr-TR" dirty="0" smtClean="0"/>
              <a:t> ). »</a:t>
            </a:r>
            <a:endParaRPr lang="tr-TR" dirty="0"/>
          </a:p>
        </p:txBody>
      </p:sp>
    </p:spTree>
    <p:extLst>
      <p:ext uri="{BB962C8B-B14F-4D97-AF65-F5344CB8AC3E}">
        <p14:creationId xmlns:p14="http://schemas.microsoft.com/office/powerpoint/2010/main" val="36106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According to Curriculum, this issue is adressed as follows:</a:t>
            </a:r>
            <a:endParaRPr lang="tr-TR" dirty="0"/>
          </a:p>
        </p:txBody>
      </p:sp>
      <p:sp>
        <p:nvSpPr>
          <p:cNvPr id="3" name="Content Placeholder 2"/>
          <p:cNvSpPr>
            <a:spLocks noGrp="1"/>
          </p:cNvSpPr>
          <p:nvPr>
            <p:ph idx="1"/>
          </p:nvPr>
        </p:nvSpPr>
        <p:spPr/>
        <p:txBody>
          <a:bodyPr>
            <a:normAutofit fontScale="92500" lnSpcReduction="20000"/>
          </a:bodyPr>
          <a:lstStyle/>
          <a:p>
            <a:r>
              <a:rPr lang="tr-TR" dirty="0" smtClean="0"/>
              <a:t>«</a:t>
            </a:r>
            <a:r>
              <a:rPr lang="en-US" dirty="0" smtClean="0"/>
              <a:t>While </a:t>
            </a:r>
            <a:r>
              <a:rPr lang="en-US" dirty="0"/>
              <a:t>developing the </a:t>
            </a:r>
            <a:r>
              <a:rPr lang="en-US" dirty="0" err="1"/>
              <a:t>programme</a:t>
            </a:r>
            <a:r>
              <a:rPr lang="en-US" dirty="0"/>
              <a:t> for the RCE course for Primary Schools, we opt for including information about Islam, and other religions as well, based on scientific research, while refraining from contentious information not found in the authentic religious resources. In the information about Islam, we adopt an approach focusing on Qur’an and Sunnah, with an integrated stance away from a given denomination, embracing religious formations relevant to Islam, thus emphasizing profound values. These values relating to belief, practice and ethics have been carefully chosen to serve as a common ground for Quran and Sunnah. The objective here is enabling individuals to be truly informed about religious, cultural and ethical values. All the religious and moral values harmonious with this approach have become a part of the syllabus, yet we have deliberately avoided transforming learning into a doctrine oriented (denominational) education</a:t>
            </a:r>
            <a:r>
              <a:rPr lang="en-US" dirty="0" smtClean="0"/>
              <a:t>.</a:t>
            </a:r>
            <a:r>
              <a:rPr lang="tr-TR" dirty="0" smtClean="0"/>
              <a:t> (Kizilabdullah, 2014).»</a:t>
            </a:r>
            <a:endParaRPr lang="tr-TR" dirty="0"/>
          </a:p>
        </p:txBody>
      </p:sp>
    </p:spTree>
    <p:extLst>
      <p:ext uri="{BB962C8B-B14F-4D97-AF65-F5344CB8AC3E}">
        <p14:creationId xmlns:p14="http://schemas.microsoft.com/office/powerpoint/2010/main" val="50529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a:t>In this respect, as well as following the principle of ‘not based on any denominational approach’, the RE provision in Turkey can also be said to have adopted the learning style ‘from religion’ and aimed at </a:t>
            </a:r>
            <a:r>
              <a:rPr lang="en-US" dirty="0" smtClean="0"/>
              <a:t>contributing </a:t>
            </a:r>
            <a:r>
              <a:rPr lang="en-US" dirty="0"/>
              <a:t>to the religious understanding of </a:t>
            </a:r>
            <a:r>
              <a:rPr lang="en-US" dirty="0" smtClean="0"/>
              <a:t>students</a:t>
            </a:r>
            <a:r>
              <a:rPr lang="tr-TR" dirty="0" smtClean="0"/>
              <a:t>.</a:t>
            </a:r>
            <a:r>
              <a:rPr lang="en-US" dirty="0" smtClean="0"/>
              <a:t> </a:t>
            </a:r>
            <a:r>
              <a:rPr lang="en-US" dirty="0"/>
              <a:t>On the other hand, by giving academically reliable information about other religions, it can be said that it also embodies </a:t>
            </a:r>
            <a:r>
              <a:rPr lang="en-US" dirty="0" smtClean="0"/>
              <a:t>the</a:t>
            </a:r>
            <a:r>
              <a:rPr lang="tr-TR" dirty="0" smtClean="0"/>
              <a:t> </a:t>
            </a:r>
            <a:r>
              <a:rPr lang="en-US" dirty="0" smtClean="0"/>
              <a:t>model </a:t>
            </a:r>
            <a:r>
              <a:rPr lang="en-US" dirty="0"/>
              <a:t>of ‘learning about religion</a:t>
            </a:r>
            <a:r>
              <a:rPr lang="en-US" dirty="0" smtClean="0"/>
              <a:t>’</a:t>
            </a:r>
            <a:r>
              <a:rPr lang="tr-TR" dirty="0" smtClean="0"/>
              <a:t> (Kizilabdullah&amp; Yuruk, 2010)</a:t>
            </a:r>
            <a:r>
              <a:rPr lang="en-US" dirty="0" smtClean="0"/>
              <a:t>. </a:t>
            </a:r>
            <a:endParaRPr lang="tr-TR" dirty="0"/>
          </a:p>
        </p:txBody>
      </p:sp>
    </p:spTree>
    <p:extLst>
      <p:ext uri="{BB962C8B-B14F-4D97-AF65-F5344CB8AC3E}">
        <p14:creationId xmlns:p14="http://schemas.microsoft.com/office/powerpoint/2010/main" val="168159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asks that «how we teach?»</a:t>
            </a:r>
            <a:endParaRPr lang="tr-TR" dirty="0"/>
          </a:p>
        </p:txBody>
      </p:sp>
      <p:sp>
        <p:nvSpPr>
          <p:cNvPr id="3" name="Content Placeholder 2"/>
          <p:cNvSpPr>
            <a:spLocks noGrp="1"/>
          </p:cNvSpPr>
          <p:nvPr>
            <p:ph idx="1"/>
          </p:nvPr>
        </p:nvSpPr>
        <p:spPr/>
        <p:txBody>
          <a:bodyPr>
            <a:normAutofit/>
          </a:bodyPr>
          <a:lstStyle/>
          <a:p>
            <a:r>
              <a:rPr lang="en-US" dirty="0" smtClean="0"/>
              <a:t>«Respect» is the main response for the curriculum of RE.</a:t>
            </a:r>
          </a:p>
          <a:p>
            <a:r>
              <a:rPr lang="en-US" dirty="0" smtClean="0"/>
              <a:t>Roots are, respect for human being, respect for thinking, respect for freedom, respect for ethical one, respect for cultural heritage</a:t>
            </a:r>
            <a:r>
              <a:rPr lang="tr-TR" dirty="0"/>
              <a:t>.</a:t>
            </a:r>
            <a:endParaRPr lang="en-US" dirty="0" smtClean="0"/>
          </a:p>
          <a:p>
            <a:r>
              <a:rPr lang="en-US" dirty="0" smtClean="0"/>
              <a:t>The outputs are critical mind, the combination of faith and reason, the ability of self-thinking, the ability of choosing, the exploring the meaning of the life</a:t>
            </a:r>
            <a:r>
              <a:rPr lang="en-US" dirty="0" smtClean="0"/>
              <a:t>. (</a:t>
            </a:r>
            <a:r>
              <a:rPr lang="en-US" dirty="0"/>
              <a:t>See </a:t>
            </a:r>
            <a:r>
              <a:rPr lang="en-US" dirty="0" err="1"/>
              <a:t>Ilkogretim</a:t>
            </a:r>
            <a:r>
              <a:rPr lang="en-US" dirty="0"/>
              <a:t> Din </a:t>
            </a:r>
            <a:r>
              <a:rPr lang="en-US" dirty="0" err="1"/>
              <a:t>Kulturu</a:t>
            </a:r>
            <a:r>
              <a:rPr lang="en-US" dirty="0"/>
              <a:t> </a:t>
            </a:r>
            <a:r>
              <a:rPr lang="en-US" dirty="0" err="1"/>
              <a:t>ve</a:t>
            </a:r>
            <a:r>
              <a:rPr lang="en-US" dirty="0"/>
              <a:t> </a:t>
            </a:r>
            <a:r>
              <a:rPr lang="en-US" dirty="0" err="1"/>
              <a:t>Ahlak</a:t>
            </a:r>
            <a:r>
              <a:rPr lang="en-US" dirty="0"/>
              <a:t> </a:t>
            </a:r>
            <a:r>
              <a:rPr lang="en-US" dirty="0" err="1"/>
              <a:t>Bilgisi</a:t>
            </a:r>
            <a:r>
              <a:rPr lang="en-US" dirty="0"/>
              <a:t> </a:t>
            </a:r>
            <a:r>
              <a:rPr lang="en-US" dirty="0" err="1"/>
              <a:t>Dersi</a:t>
            </a:r>
            <a:r>
              <a:rPr lang="en-US" dirty="0"/>
              <a:t> (4, 5, 6, 7 VE 8. </a:t>
            </a:r>
            <a:r>
              <a:rPr lang="en-US" dirty="0" err="1"/>
              <a:t>Siniflar</a:t>
            </a:r>
            <a:r>
              <a:rPr lang="en-US" dirty="0"/>
              <a:t>) </a:t>
            </a:r>
            <a:r>
              <a:rPr lang="en-US" dirty="0" err="1"/>
              <a:t>Ogretim</a:t>
            </a:r>
            <a:r>
              <a:rPr lang="en-US" dirty="0"/>
              <a:t> </a:t>
            </a:r>
            <a:r>
              <a:rPr lang="en-US" dirty="0" err="1"/>
              <a:t>Programi</a:t>
            </a:r>
            <a:r>
              <a:rPr lang="en-US" dirty="0"/>
              <a:t> </a:t>
            </a:r>
            <a:r>
              <a:rPr lang="en-US" dirty="0" err="1"/>
              <a:t>ve</a:t>
            </a:r>
            <a:r>
              <a:rPr lang="en-US" dirty="0"/>
              <a:t> </a:t>
            </a:r>
            <a:r>
              <a:rPr lang="en-US" dirty="0" err="1"/>
              <a:t>Kilavuzu</a:t>
            </a:r>
            <a:r>
              <a:rPr lang="en-US" dirty="0"/>
              <a:t>. Ankara (2010). http://ttkb.meb.gov.tr/www/ogretim-materyalleri/kategori/25 ). </a:t>
            </a:r>
            <a:endParaRPr lang="en-US" dirty="0"/>
          </a:p>
        </p:txBody>
      </p:sp>
    </p:spTree>
    <p:extLst>
      <p:ext uri="{BB962C8B-B14F-4D97-AF65-F5344CB8AC3E}">
        <p14:creationId xmlns:p14="http://schemas.microsoft.com/office/powerpoint/2010/main" val="410913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has six learning domain:</a:t>
            </a:r>
            <a:endParaRPr lang="tr-TR" dirty="0"/>
          </a:p>
        </p:txBody>
      </p:sp>
      <p:sp>
        <p:nvSpPr>
          <p:cNvPr id="3" name="Content Placeholder 2"/>
          <p:cNvSpPr>
            <a:spLocks noGrp="1"/>
          </p:cNvSpPr>
          <p:nvPr>
            <p:ph idx="1"/>
          </p:nvPr>
        </p:nvSpPr>
        <p:spPr/>
        <p:txBody>
          <a:bodyPr/>
          <a:lstStyle/>
          <a:p>
            <a:r>
              <a:rPr lang="en-US" dirty="0"/>
              <a:t>Faith</a:t>
            </a:r>
          </a:p>
          <a:p>
            <a:r>
              <a:rPr lang="en-US" dirty="0"/>
              <a:t>Worship</a:t>
            </a:r>
          </a:p>
          <a:p>
            <a:r>
              <a:rPr lang="en-US" dirty="0"/>
              <a:t>Prophet Mohammad</a:t>
            </a:r>
          </a:p>
          <a:p>
            <a:r>
              <a:rPr lang="en-US" dirty="0"/>
              <a:t>Koran and its comment</a:t>
            </a:r>
          </a:p>
          <a:p>
            <a:r>
              <a:rPr lang="en-US" dirty="0"/>
              <a:t>Ethics</a:t>
            </a:r>
          </a:p>
          <a:p>
            <a:r>
              <a:rPr lang="en-US" dirty="0"/>
              <a:t>Religion and culture</a:t>
            </a:r>
          </a:p>
        </p:txBody>
      </p:sp>
    </p:spTree>
    <p:extLst>
      <p:ext uri="{BB962C8B-B14F-4D97-AF65-F5344CB8AC3E}">
        <p14:creationId xmlns:p14="http://schemas.microsoft.com/office/powerpoint/2010/main" val="161280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071729670"/>
              </p:ext>
            </p:extLst>
          </p:nvPr>
        </p:nvGraphicFramePr>
        <p:xfrm>
          <a:off x="118753" y="0"/>
          <a:ext cx="11970329" cy="6832601"/>
        </p:xfrm>
        <a:graphic>
          <a:graphicData uri="http://schemas.openxmlformats.org/drawingml/2006/table">
            <a:tbl>
              <a:tblPr firstRow="1" bandRow="1">
                <a:tableStyleId>{5C22544A-7EE6-4342-B048-85BDC9FD1C3A}</a:tableStyleId>
              </a:tblPr>
              <a:tblGrid>
                <a:gridCol w="1710047"/>
                <a:gridCol w="1710047"/>
                <a:gridCol w="1710047"/>
                <a:gridCol w="1710047"/>
                <a:gridCol w="1710047"/>
                <a:gridCol w="1710047"/>
                <a:gridCol w="1710047"/>
              </a:tblGrid>
              <a:tr h="1210712">
                <a:tc>
                  <a:txBody>
                    <a:bodyPr/>
                    <a:lstStyle/>
                    <a:p>
                      <a:r>
                        <a:rPr lang="en-US" sz="1400" baseline="0" noProof="0" dirty="0" smtClean="0">
                          <a:latin typeface="Times New Roman" panose="02020603050405020304" pitchFamily="18" charset="0"/>
                          <a:cs typeface="Times New Roman" panose="02020603050405020304" pitchFamily="18" charset="0"/>
                        </a:rPr>
                        <a:t>Grades </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Faith</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Worship </a:t>
                      </a:r>
                      <a:endParaRPr lang="en-US" sz="1400" noProof="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Times New Roman" panose="02020603050405020304" pitchFamily="18" charset="0"/>
                          <a:cs typeface="Times New Roman" panose="02020603050405020304" pitchFamily="18" charset="0"/>
                        </a:rPr>
                        <a:t>Prophet Mohammad</a:t>
                      </a:r>
                    </a:p>
                    <a:p>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Koran and its comment</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Ethics </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Religion and Culture</a:t>
                      </a:r>
                      <a:endParaRPr lang="en-US" sz="1400" noProof="0" dirty="0">
                        <a:latin typeface="Times New Roman" panose="02020603050405020304" pitchFamily="18" charset="0"/>
                        <a:cs typeface="Times New Roman" panose="02020603050405020304" pitchFamily="18" charset="0"/>
                      </a:endParaRPr>
                    </a:p>
                  </a:txBody>
                  <a:tcPr/>
                </a:tc>
              </a:tr>
              <a:tr h="930544">
                <a:tc>
                  <a:txBody>
                    <a:bodyPr/>
                    <a:lstStyle/>
                    <a:p>
                      <a:r>
                        <a:rPr lang="en-US" sz="1400" noProof="0" dirty="0" smtClean="0">
                          <a:latin typeface="Times New Roman" panose="02020603050405020304" pitchFamily="18" charset="0"/>
                          <a:cs typeface="Times New Roman" panose="02020603050405020304" pitchFamily="18" charset="0"/>
                        </a:rPr>
                        <a:t>4th</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What do I Know about religion and ethics?</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Let’s Be Clean</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Let’s know prophet Mohammad</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Let’s Know the Koran</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Love, friendship and brotherhood</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Family and religion</a:t>
                      </a:r>
                      <a:endParaRPr lang="en-US" sz="1400" noProof="0" dirty="0">
                        <a:latin typeface="Times New Roman" panose="02020603050405020304" pitchFamily="18" charset="0"/>
                        <a:cs typeface="Times New Roman" panose="02020603050405020304" pitchFamily="18" charset="0"/>
                      </a:endParaRPr>
                    </a:p>
                  </a:txBody>
                  <a:tcPr/>
                </a:tc>
              </a:tr>
              <a:tr h="1012119">
                <a:tc>
                  <a:txBody>
                    <a:bodyPr/>
                    <a:lstStyle/>
                    <a:p>
                      <a:r>
                        <a:rPr lang="en-US" sz="1400" noProof="0" dirty="0" smtClean="0">
                          <a:latin typeface="Times New Roman" panose="02020603050405020304" pitchFamily="18" charset="0"/>
                          <a:cs typeface="Times New Roman" panose="02020603050405020304" pitchFamily="18" charset="0"/>
                        </a:rPr>
                        <a:t>5th</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Believe in </a:t>
                      </a:r>
                      <a:r>
                        <a:rPr lang="en-US" sz="1400" baseline="0" noProof="0" dirty="0" smtClean="0">
                          <a:latin typeface="Times New Roman" panose="02020603050405020304" pitchFamily="18" charset="0"/>
                          <a:cs typeface="Times New Roman" panose="02020603050405020304" pitchFamily="18" charset="0"/>
                        </a:rPr>
                        <a:t>God</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To </a:t>
                      </a:r>
                      <a:r>
                        <a:rPr lang="en-US" sz="1400" noProof="0" dirty="0" err="1" smtClean="0">
                          <a:latin typeface="Times New Roman" panose="02020603050405020304" pitchFamily="18" charset="0"/>
                          <a:cs typeface="Times New Roman" panose="02020603050405020304" pitchFamily="18" charset="0"/>
                        </a:rPr>
                        <a:t>en</a:t>
                      </a:r>
                      <a:r>
                        <a:rPr lang="tr-TR" sz="1400" noProof="0" dirty="0" err="1" smtClean="0">
                          <a:latin typeface="Times New Roman" panose="02020603050405020304" pitchFamily="18" charset="0"/>
                          <a:cs typeface="Times New Roman" panose="02020603050405020304" pitchFamily="18" charset="0"/>
                        </a:rPr>
                        <a:t>li</a:t>
                      </a:r>
                      <a:r>
                        <a:rPr lang="en-US" sz="1400" noProof="0" dirty="0" err="1" smtClean="0">
                          <a:latin typeface="Times New Roman" panose="02020603050405020304" pitchFamily="18" charset="0"/>
                          <a:cs typeface="Times New Roman" panose="02020603050405020304" pitchFamily="18" charset="0"/>
                        </a:rPr>
                        <a:t>gh</a:t>
                      </a:r>
                      <a:r>
                        <a:rPr lang="tr-TR" sz="1400" noProof="0" dirty="0" smtClean="0">
                          <a:latin typeface="Times New Roman" panose="02020603050405020304" pitchFamily="18" charset="0"/>
                          <a:cs typeface="Times New Roman" panose="02020603050405020304" pitchFamily="18" charset="0"/>
                        </a:rPr>
                        <a:t>ten</a:t>
                      </a:r>
                      <a:r>
                        <a:rPr lang="en-US" sz="1400" noProof="0" dirty="0" err="1" smtClean="0">
                          <a:latin typeface="Times New Roman" panose="02020603050405020304" pitchFamily="18" charset="0"/>
                          <a:cs typeface="Times New Roman" panose="02020603050405020304" pitchFamily="18" charset="0"/>
                        </a:rPr>
                        <a:t>ment</a:t>
                      </a:r>
                      <a:r>
                        <a:rPr lang="en-US" sz="1400" noProof="0" dirty="0" smtClean="0">
                          <a:latin typeface="Times New Roman" panose="02020603050405020304" pitchFamily="18" charset="0"/>
                          <a:cs typeface="Times New Roman" panose="02020603050405020304" pitchFamily="18" charset="0"/>
                        </a:rPr>
                        <a:t> about worship</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P. Mohammed and his</a:t>
                      </a:r>
                      <a:r>
                        <a:rPr lang="en-US" sz="1400" baseline="0" noProof="0" dirty="0" smtClean="0">
                          <a:latin typeface="Times New Roman" panose="02020603050405020304" pitchFamily="18" charset="0"/>
                          <a:cs typeface="Times New Roman" panose="02020603050405020304" pitchFamily="18" charset="0"/>
                        </a:rPr>
                        <a:t> family life</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Basic educational principles of the</a:t>
                      </a:r>
                      <a:r>
                        <a:rPr lang="en-US" sz="1400" baseline="0" noProof="0" dirty="0" smtClean="0">
                          <a:latin typeface="Times New Roman" panose="02020603050405020304" pitchFamily="18" charset="0"/>
                          <a:cs typeface="Times New Roman" panose="02020603050405020304" pitchFamily="18" charset="0"/>
                        </a:rPr>
                        <a:t> Koran</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Let’s share our happiness and sorrow</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We love our home</a:t>
                      </a:r>
                      <a:r>
                        <a:rPr lang="en-US" sz="1400" baseline="0" noProof="0" dirty="0" smtClean="0">
                          <a:latin typeface="Times New Roman" panose="02020603050405020304" pitchFamily="18" charset="0"/>
                          <a:cs typeface="Times New Roman" panose="02020603050405020304" pitchFamily="18" charset="0"/>
                        </a:rPr>
                        <a:t> land and nation</a:t>
                      </a:r>
                      <a:endParaRPr lang="en-US" sz="1400" noProof="0" dirty="0">
                        <a:latin typeface="Times New Roman" panose="02020603050405020304" pitchFamily="18" charset="0"/>
                        <a:cs typeface="Times New Roman" panose="02020603050405020304" pitchFamily="18" charset="0"/>
                      </a:endParaRPr>
                    </a:p>
                  </a:txBody>
                  <a:tcPr/>
                </a:tc>
              </a:tr>
              <a:tr h="1057436">
                <a:tc>
                  <a:txBody>
                    <a:bodyPr/>
                    <a:lstStyle/>
                    <a:p>
                      <a:r>
                        <a:rPr lang="en-US" sz="1400" noProof="0" dirty="0" smtClean="0">
                          <a:latin typeface="Times New Roman" panose="02020603050405020304" pitchFamily="18" charset="0"/>
                          <a:cs typeface="Times New Roman" panose="02020603050405020304" pitchFamily="18" charset="0"/>
                        </a:rPr>
                        <a:t>6th</a:t>
                      </a:r>
                      <a:endParaRPr lang="en-US" sz="1400" noProof="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Times New Roman" panose="02020603050405020304" pitchFamily="18" charset="0"/>
                          <a:cs typeface="Times New Roman" panose="02020603050405020304" pitchFamily="18" charset="0"/>
                        </a:rPr>
                        <a:t>Believe</a:t>
                      </a:r>
                      <a:r>
                        <a:rPr lang="en-US" sz="1400" baseline="0" noProof="0" dirty="0" smtClean="0">
                          <a:latin typeface="Times New Roman" panose="02020603050405020304" pitchFamily="18" charset="0"/>
                          <a:cs typeface="Times New Roman" panose="02020603050405020304" pitchFamily="18" charset="0"/>
                        </a:rPr>
                        <a:t> in the prophets and holy books</a:t>
                      </a:r>
                      <a:endParaRPr lang="en-US" sz="1400" noProof="0" dirty="0" smtClean="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Pray</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the last prophet: Mohammad</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The main topics of the Koran</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Some behaviors that Islam Prohibited</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İslam and the Turks</a:t>
                      </a:r>
                      <a:endParaRPr lang="en-US" sz="1400" noProof="0" dirty="0">
                        <a:latin typeface="Times New Roman" panose="02020603050405020304" pitchFamily="18" charset="0"/>
                        <a:cs typeface="Times New Roman" panose="02020603050405020304" pitchFamily="18" charset="0"/>
                      </a:endParaRPr>
                    </a:p>
                  </a:txBody>
                  <a:tcPr/>
                </a:tc>
              </a:tr>
              <a:tr h="1027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latin typeface="Times New Roman" panose="02020603050405020304" pitchFamily="18" charset="0"/>
                          <a:cs typeface="Times New Roman" panose="02020603050405020304" pitchFamily="18" charset="0"/>
                        </a:rPr>
                        <a:t>7th</a:t>
                      </a:r>
                    </a:p>
                  </a:txBody>
                  <a:tcPr/>
                </a:tc>
                <a:tc>
                  <a:txBody>
                    <a:bodyPr/>
                    <a:lstStyle/>
                    <a:p>
                      <a:r>
                        <a:rPr lang="en-US" sz="1400" noProof="0" dirty="0" smtClean="0">
                          <a:latin typeface="Times New Roman" panose="02020603050405020304" pitchFamily="18" charset="0"/>
                          <a:cs typeface="Times New Roman" panose="02020603050405020304" pitchFamily="18" charset="0"/>
                        </a:rPr>
                        <a:t>Believe in Angels</a:t>
                      </a:r>
                      <a:r>
                        <a:rPr lang="en-US" sz="1400" baseline="0" noProof="0" dirty="0" smtClean="0">
                          <a:latin typeface="Times New Roman" panose="02020603050405020304" pitchFamily="18" charset="0"/>
                          <a:cs typeface="Times New Roman" panose="02020603050405020304" pitchFamily="18" charset="0"/>
                        </a:rPr>
                        <a:t> and the last day</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Fast </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Prophet Mohammad as human being and the prophet</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Comments in Islamic thought</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Religion and social ethics </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Our culture and the religion</a:t>
                      </a:r>
                      <a:endParaRPr lang="en-US" sz="1400" noProof="0" dirty="0">
                        <a:latin typeface="Times New Roman" panose="02020603050405020304" pitchFamily="18" charset="0"/>
                        <a:cs typeface="Times New Roman" panose="02020603050405020304" pitchFamily="18" charset="0"/>
                      </a:endParaRPr>
                    </a:p>
                  </a:txBody>
                  <a:tcPr/>
                </a:tc>
              </a:tr>
              <a:tr h="1594566">
                <a:tc>
                  <a:txBody>
                    <a:bodyPr/>
                    <a:lstStyle/>
                    <a:p>
                      <a:r>
                        <a:rPr lang="en-US" sz="1400" noProof="0" dirty="0" smtClean="0">
                          <a:latin typeface="Times New Roman" panose="02020603050405020304" pitchFamily="18" charset="0"/>
                          <a:cs typeface="Times New Roman" panose="02020603050405020304" pitchFamily="18" charset="0"/>
                        </a:rPr>
                        <a:t>8th</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Fate and destiny</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err="1" smtClean="0">
                          <a:latin typeface="Times New Roman" panose="02020603050405020304" pitchFamily="18" charset="0"/>
                          <a:cs typeface="Times New Roman" panose="02020603050405020304" pitchFamily="18" charset="0"/>
                        </a:rPr>
                        <a:t>Zakah</a:t>
                      </a:r>
                      <a:r>
                        <a:rPr lang="en-US" sz="1400" noProof="0" dirty="0" smtClean="0">
                          <a:latin typeface="Times New Roman" panose="02020603050405020304" pitchFamily="18" charset="0"/>
                          <a:cs typeface="Times New Roman" panose="02020603050405020304" pitchFamily="18" charset="0"/>
                        </a:rPr>
                        <a:t>,</a:t>
                      </a:r>
                      <a:r>
                        <a:rPr lang="en-US" sz="1400" baseline="0" noProof="0" dirty="0" smtClean="0">
                          <a:latin typeface="Times New Roman" panose="02020603050405020304" pitchFamily="18" charset="0"/>
                          <a:cs typeface="Times New Roman" panose="02020603050405020304" pitchFamily="18" charset="0"/>
                        </a:rPr>
                        <a:t> Hajj and sacrifice</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Model behaviors from the life of P. Mohammad</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Knowledge and reason in the Koran</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Bad habits according to Islam</a:t>
                      </a:r>
                      <a:endParaRPr lang="en-US" sz="1400" noProof="0" dirty="0">
                        <a:latin typeface="Times New Roman" panose="02020603050405020304" pitchFamily="18" charset="0"/>
                        <a:cs typeface="Times New Roman" panose="02020603050405020304" pitchFamily="18" charset="0"/>
                      </a:endParaRPr>
                    </a:p>
                  </a:txBody>
                  <a:tcPr/>
                </a:tc>
                <a:tc>
                  <a:txBody>
                    <a:bodyPr/>
                    <a:lstStyle/>
                    <a:p>
                      <a:r>
                        <a:rPr lang="en-US" sz="1400" noProof="0" dirty="0" smtClean="0">
                          <a:latin typeface="Times New Roman" panose="02020603050405020304" pitchFamily="18" charset="0"/>
                          <a:cs typeface="Times New Roman" panose="02020603050405020304" pitchFamily="18" charset="0"/>
                        </a:rPr>
                        <a:t>Religion and their universal advices</a:t>
                      </a:r>
                      <a:endParaRPr lang="en-US" sz="1400" noProof="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880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are three elective course for religious education:</a:t>
            </a:r>
            <a:endParaRPr lang="tr-TR" dirty="0"/>
          </a:p>
        </p:txBody>
      </p:sp>
      <p:sp>
        <p:nvSpPr>
          <p:cNvPr id="3" name="Content Placeholder 2"/>
          <p:cNvSpPr>
            <a:spLocks noGrp="1"/>
          </p:cNvSpPr>
          <p:nvPr>
            <p:ph idx="1"/>
          </p:nvPr>
        </p:nvSpPr>
        <p:spPr/>
        <p:txBody>
          <a:bodyPr/>
          <a:lstStyle/>
          <a:p>
            <a:r>
              <a:rPr lang="en-US" dirty="0"/>
              <a:t>Basic knowledge of Islam</a:t>
            </a:r>
          </a:p>
          <a:p>
            <a:r>
              <a:rPr lang="en-US" dirty="0"/>
              <a:t>Koran</a:t>
            </a:r>
          </a:p>
          <a:p>
            <a:r>
              <a:rPr lang="en-US"/>
              <a:t>The life of Prophet Mohammad</a:t>
            </a:r>
          </a:p>
          <a:p>
            <a:pPr marL="0" indent="0">
              <a:buNone/>
            </a:pPr>
            <a:endParaRPr lang="tr-TR"/>
          </a:p>
        </p:txBody>
      </p:sp>
    </p:spTree>
    <p:extLst>
      <p:ext uri="{BB962C8B-B14F-4D97-AF65-F5344CB8AC3E}">
        <p14:creationId xmlns:p14="http://schemas.microsoft.com/office/powerpoint/2010/main" val="5667250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37</TotalTime>
  <Words>908</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Times New Roman</vt:lpstr>
      <vt:lpstr>Organic</vt:lpstr>
      <vt:lpstr>An Analyzing of Compulsory and Elective Religious Education Courses</vt:lpstr>
      <vt:lpstr>Key Questions</vt:lpstr>
      <vt:lpstr> The model in RCE is expressed as “religious education model above denominations” </vt:lpstr>
      <vt:lpstr>According to Curriculum, this issue is adressed as follows:</vt:lpstr>
      <vt:lpstr>PowerPoint Presentation</vt:lpstr>
      <vt:lpstr>Curriculum asks that «how we teach?»</vt:lpstr>
      <vt:lpstr>Curriculum has six learning domain:</vt:lpstr>
      <vt:lpstr>PowerPoint Presentation</vt:lpstr>
      <vt:lpstr>There are three elective course for religious education:</vt:lpstr>
      <vt:lpstr>Cited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ANALYZING OF COMPULSORY RELIGIOUS EDUCATION CURRICULUM</dc:title>
  <dc:creator>Yıldız</dc:creator>
  <cp:lastModifiedBy>Yıldız</cp:lastModifiedBy>
  <cp:revision>8</cp:revision>
  <dcterms:created xsi:type="dcterms:W3CDTF">2017-10-24T15:14:14Z</dcterms:created>
  <dcterms:modified xsi:type="dcterms:W3CDTF">2017-10-28T19:07:36Z</dcterms:modified>
</cp:coreProperties>
</file>