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5" r:id="rId11"/>
    <p:sldId id="270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2DF739-23CE-49CB-87FF-3D1874CB5B7A}" type="datetimeFigureOut">
              <a:rPr lang="tr-TR" smtClean="0"/>
              <a:pPr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5BAE3BE-CD79-42EF-BBC9-2BB27BC73C5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1069628"/>
          </a:xfrm>
        </p:spPr>
        <p:txBody>
          <a:bodyPr/>
          <a:lstStyle/>
          <a:p>
            <a:pPr algn="ctr"/>
            <a:r>
              <a:rPr lang="tr-TR" sz="1800" b="1" dirty="0"/>
              <a:t>T.C.</a:t>
            </a:r>
            <a:r>
              <a:rPr lang="tr-TR" b="1" dirty="0" smtClean="0"/>
              <a:t> </a:t>
            </a:r>
            <a:r>
              <a:rPr lang="tr-TR" sz="1800" b="1" dirty="0"/>
              <a:t>ANKARA ÜNİVERSİTESİ  </a:t>
            </a:r>
            <a:br>
              <a:rPr lang="tr-TR" sz="1800" b="1" dirty="0"/>
            </a:br>
            <a:r>
              <a:rPr lang="tr-TR" sz="1800" b="1" dirty="0"/>
              <a:t>AYAŞ MESLEK YÜKSEK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7F8FB-8233-4EDA-99C2-FD0C08178D1D}" type="slidenum">
              <a:rPr lang="tr-TR" smtClean="0"/>
              <a:t>1</a:t>
            </a:fld>
            <a:endParaRPr lang="tr-TR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9073606"/>
              </p:ext>
            </p:extLst>
          </p:nvPr>
        </p:nvGraphicFramePr>
        <p:xfrm>
          <a:off x="1439653" y="2402886"/>
          <a:ext cx="6318703" cy="344883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032"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97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DERSİN ADI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SOSYAL POLİTİKA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HAFTA NO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14</a:t>
                      </a:r>
                      <a:endParaRPr lang="tr-TR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1781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KONU</a:t>
                      </a:r>
                      <a:r>
                        <a:rPr lang="tr-TR" sz="1400" b="1" baseline="0" dirty="0" smtClean="0"/>
                        <a:t> BAŞLIĞI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kern="1200" dirty="0" smtClean="0"/>
                        <a:t>TEMEL</a:t>
                      </a:r>
                      <a:r>
                        <a:rPr lang="tr-TR" sz="1400" kern="1200" baseline="0" dirty="0" smtClean="0"/>
                        <a:t> SOSYAL POLİTİKA SORUNLARI</a:t>
                      </a:r>
                    </a:p>
                    <a:p>
                      <a:pPr algn="ctr"/>
                      <a:r>
                        <a:rPr lang="tr-TR" sz="1400" kern="1200" baseline="0" dirty="0" smtClean="0"/>
                        <a:t>SOSYAL DIŞLANMA ve AYRIMCILIK</a:t>
                      </a:r>
                      <a:endParaRPr lang="tr-T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TARİH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806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ÖĞRETİM ELEMANI</a:t>
                      </a:r>
                      <a:endParaRPr lang="tr-TR" sz="14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err="1" smtClean="0"/>
                        <a:t>Öğr</a:t>
                      </a:r>
                      <a:r>
                        <a:rPr lang="tr-TR" sz="1400" dirty="0" smtClean="0"/>
                        <a:t>. Gör. Yusuf Can</a:t>
                      </a:r>
                      <a:r>
                        <a:rPr lang="tr-TR" sz="1400" baseline="0" dirty="0" smtClean="0"/>
                        <a:t> ÇALIŞIR</a:t>
                      </a:r>
                      <a:endParaRPr lang="tr-TR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tr-TR" sz="1400" b="1" kern="1200" dirty="0" smtClean="0"/>
                        <a:t>E-mail:</a:t>
                      </a:r>
                    </a:p>
                    <a:p>
                      <a:endParaRPr lang="tr-TR" sz="1400" kern="1200" dirty="0" smtClean="0"/>
                    </a:p>
                    <a:p>
                      <a:r>
                        <a:rPr lang="tr-TR" sz="1400" b="1" kern="1200" dirty="0" smtClean="0"/>
                        <a:t>Tel:</a:t>
                      </a:r>
                    </a:p>
                    <a:p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u="sng" kern="1200" dirty="0" err="1" smtClean="0">
                          <a:hlinkClick r:id="rId2"/>
                        </a:rPr>
                        <a:t>ccalisir</a:t>
                      </a:r>
                      <a:r>
                        <a:rPr lang="tr-TR" sz="1400" u="sng" kern="1200" dirty="0" smtClean="0">
                          <a:hlinkClick r:id="rId2"/>
                        </a:rPr>
                        <a:t>@</a:t>
                      </a:r>
                      <a:r>
                        <a:rPr lang="tr-TR" sz="1400" u="sng" kern="1200" dirty="0" err="1" smtClean="0">
                          <a:hlinkClick r:id="rId2"/>
                        </a:rPr>
                        <a:t>ankara</a:t>
                      </a:r>
                      <a:r>
                        <a:rPr lang="tr-TR" sz="1400" u="sng" kern="1200" dirty="0" smtClean="0">
                          <a:hlinkClick r:id="rId2"/>
                        </a:rPr>
                        <a:t>.edu.tr</a:t>
                      </a:r>
                      <a:r>
                        <a:rPr lang="tr-TR" sz="1400" u="sng" kern="1200" baseline="0" dirty="0" smtClean="0"/>
                        <a:t> </a:t>
                      </a:r>
                      <a:r>
                        <a:rPr lang="tr-TR" sz="1400" u="none" kern="1200" dirty="0" err="1" smtClean="0">
                          <a:hlinkClick r:id="rId3"/>
                        </a:rPr>
                        <a:t>yusufcan</a:t>
                      </a:r>
                      <a:r>
                        <a:rPr lang="tr-TR" sz="1400" u="none" kern="1200" dirty="0" smtClean="0">
                          <a:hlinkClick r:id="rId3"/>
                        </a:rPr>
                        <a:t>_</a:t>
                      </a:r>
                      <a:r>
                        <a:rPr lang="tr-TR" sz="1400" u="none" kern="1200" dirty="0" err="1" smtClean="0">
                          <a:hlinkClick r:id="rId3"/>
                        </a:rPr>
                        <a:t>calisir</a:t>
                      </a:r>
                      <a:r>
                        <a:rPr lang="tr-TR" sz="1400" u="none" kern="1200" dirty="0" smtClean="0">
                          <a:hlinkClick r:id="rId3"/>
                        </a:rPr>
                        <a:t>@</a:t>
                      </a:r>
                      <a:r>
                        <a:rPr lang="tr-TR" sz="1400" u="none" kern="1200" dirty="0" err="1" smtClean="0">
                          <a:hlinkClick r:id="rId3"/>
                        </a:rPr>
                        <a:t>hotmail</a:t>
                      </a:r>
                      <a:r>
                        <a:rPr lang="tr-TR" sz="1400" u="none" kern="1200" dirty="0" smtClean="0">
                          <a:hlinkClick r:id="rId3"/>
                        </a:rPr>
                        <a:t>.com</a:t>
                      </a:r>
                      <a:r>
                        <a:rPr lang="tr-TR" sz="1400" u="none" kern="1200" dirty="0" smtClean="0"/>
                        <a:t> </a:t>
                      </a:r>
                    </a:p>
                    <a:p>
                      <a:pPr algn="ctr"/>
                      <a:r>
                        <a:rPr lang="tr-TR" sz="1400" kern="1200" dirty="0" smtClean="0"/>
                        <a:t>(0312) 700 05 00 / 144</a:t>
                      </a:r>
                      <a:endParaRPr lang="tr-TR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tr-T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1671" y="1160748"/>
            <a:ext cx="1188132" cy="884635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1106742"/>
            <a:ext cx="1080120" cy="972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39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AYRIMCILIK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r>
              <a:rPr lang="tr-TR" dirty="0" smtClean="0"/>
              <a:t>Birey ya da gruplara yönetilen bu eşitsiz davranış uygulamaları toplumsal yaşamda dil, din, renk, ırk, etnik köken, cinsiyet, cinsel yönelimi, özgürlük ve yaş gibi faktörlerden oluşur.</a:t>
            </a:r>
          </a:p>
          <a:p>
            <a:endParaRPr lang="tr-TR" dirty="0" smtClean="0"/>
          </a:p>
          <a:p>
            <a:r>
              <a:rPr lang="tr-TR" dirty="0" smtClean="0"/>
              <a:t>Doğrudan ayrımcılık;</a:t>
            </a:r>
          </a:p>
          <a:p>
            <a:r>
              <a:rPr lang="tr-TR" dirty="0" smtClean="0"/>
              <a:t>Kişiye onunla aynı ya da benzer durumda olan diğer kişiye göre daha az olumlu davranılmasına “doğrudan ayrımcılık” denir.</a:t>
            </a:r>
          </a:p>
          <a:p>
            <a:r>
              <a:rPr lang="tr-TR" dirty="0" smtClean="0"/>
              <a:t>Örn; iş başvurusunda cinsiyet, dini inanç, ten rengi sebebiyle işe alınmaması.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AYRIMCILIK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/>
              <a:t>	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err="1" smtClean="0"/>
              <a:t>Kalıpyargı</a:t>
            </a: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+</a:t>
            </a:r>
          </a:p>
          <a:p>
            <a:pPr algn="ctr">
              <a:buNone/>
            </a:pPr>
            <a:r>
              <a:rPr lang="tr-TR" b="1" dirty="0" smtClean="0"/>
              <a:t>Güçlü duygu</a:t>
            </a:r>
          </a:p>
          <a:p>
            <a:pPr algn="ctr">
              <a:buNone/>
            </a:pPr>
            <a:r>
              <a:rPr lang="tr-TR" b="1" dirty="0" smtClean="0"/>
              <a:t>=</a:t>
            </a:r>
          </a:p>
          <a:p>
            <a:pPr algn="ctr">
              <a:buNone/>
            </a:pPr>
            <a:r>
              <a:rPr lang="tr-TR" b="1" dirty="0" smtClean="0"/>
              <a:t>Önyargı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AYRIMCILIK</a:t>
            </a:r>
            <a:endParaRPr lang="tr-TR" b="1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644008" y="47971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ORTAYA ÇIKIŞ BİÇİMİNE GÖRE AYRIMCILIK TÜRLERİ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r>
              <a:rPr lang="tr-TR" dirty="0" smtClean="0"/>
              <a:t>Doğrudan ayrımcılık (açık ayrımcılık)</a:t>
            </a:r>
          </a:p>
          <a:p>
            <a:r>
              <a:rPr lang="tr-TR" dirty="0" smtClean="0"/>
              <a:t>Dolaylı ayrımcılık (örtülü ayrımcılık)</a:t>
            </a:r>
          </a:p>
          <a:p>
            <a:r>
              <a:rPr lang="tr-TR" dirty="0" smtClean="0"/>
              <a:t>Dolayısıyla ayrımcılık</a:t>
            </a:r>
          </a:p>
          <a:p>
            <a:r>
              <a:rPr lang="tr-TR" dirty="0" smtClean="0"/>
              <a:t>Taciz ve cinsel taciz</a:t>
            </a:r>
          </a:p>
          <a:p>
            <a:r>
              <a:rPr lang="tr-TR" dirty="0" smtClean="0"/>
              <a:t>Olumlu ayrımcılık (pozitif ayrımcılık)</a:t>
            </a:r>
          </a:p>
          <a:p>
            <a:r>
              <a:rPr lang="tr-TR" dirty="0" smtClean="0"/>
              <a:t>Sistematik ayrımcılık</a:t>
            </a:r>
          </a:p>
          <a:p>
            <a:r>
              <a:rPr lang="tr-TR" dirty="0" smtClean="0"/>
              <a:t>Çoklu kesişen ayrımcılık</a:t>
            </a:r>
          </a:p>
          <a:p>
            <a:r>
              <a:rPr lang="tr-TR" dirty="0" smtClean="0"/>
              <a:t>Ters yönlü ayrımcılık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r-TR" dirty="0" smtClean="0"/>
              <a:t>SOSYAL DIŞLANMA KAVRAMI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Kavram ilk kez Fransa’da kullanılmıştır.</a:t>
            </a:r>
          </a:p>
          <a:p>
            <a:endParaRPr lang="tr-TR" dirty="0" smtClean="0"/>
          </a:p>
          <a:p>
            <a:r>
              <a:rPr lang="tr-TR" dirty="0" smtClean="0"/>
              <a:t>1960’lı yıllarda yoksul kesim için dışlanmış olarak söz edilmiştir.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Ekonomik ve sosyal, sivil ve siyasi vatandaşlık haklarından mahrum olma durumudur.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r-TR" dirty="0" smtClean="0"/>
              <a:t>SOSYAL DIŞLANMIŞLIK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1974 yılında </a:t>
            </a:r>
            <a:r>
              <a:rPr lang="tr-TR" dirty="0" err="1" smtClean="0"/>
              <a:t>Rene</a:t>
            </a:r>
            <a:r>
              <a:rPr lang="tr-TR" dirty="0" smtClean="0"/>
              <a:t> </a:t>
            </a:r>
            <a:r>
              <a:rPr lang="tr-TR" dirty="0" err="1" smtClean="0"/>
              <a:t>Lenoir</a:t>
            </a:r>
            <a:r>
              <a:rPr lang="tr-TR" dirty="0" smtClean="0"/>
              <a:t> tarafından yazılan eserde dışlanmışlar </a:t>
            </a:r>
            <a:r>
              <a:rPr lang="tr-TR" b="1" dirty="0" smtClean="0"/>
              <a:t>ekonomik büyümenin sonuçlarından yararlanamayan kişiler</a:t>
            </a:r>
            <a:r>
              <a:rPr lang="tr-TR" dirty="0" smtClean="0"/>
              <a:t> olarak tanımlanmıştır.</a:t>
            </a:r>
          </a:p>
          <a:p>
            <a:endParaRPr lang="tr-TR" dirty="0" smtClean="0"/>
          </a:p>
          <a:p>
            <a:r>
              <a:rPr lang="tr-TR" dirty="0" err="1" smtClean="0"/>
              <a:t>Lenoir’e</a:t>
            </a:r>
            <a:r>
              <a:rPr lang="tr-TR" dirty="0" smtClean="0"/>
              <a:t> göre sosyal dışlanmış kesimler şunlardır:</a:t>
            </a:r>
          </a:p>
          <a:p>
            <a:pPr lvl="1"/>
            <a:r>
              <a:rPr lang="tr-TR" dirty="0" smtClean="0"/>
              <a:t>Zihinsel ve fiziksel özürlüler</a:t>
            </a:r>
          </a:p>
          <a:p>
            <a:pPr lvl="1"/>
            <a:r>
              <a:rPr lang="tr-TR" dirty="0" smtClean="0"/>
              <a:t>Hasta-bakıma muhtaç yaşlılar</a:t>
            </a:r>
          </a:p>
          <a:p>
            <a:pPr lvl="1"/>
            <a:r>
              <a:rPr lang="tr-TR" dirty="0" smtClean="0"/>
              <a:t>İlaç </a:t>
            </a:r>
            <a:r>
              <a:rPr lang="tr-TR" dirty="0" err="1" smtClean="0"/>
              <a:t>bağımlılıları</a:t>
            </a:r>
            <a:endParaRPr lang="tr-TR" dirty="0" smtClean="0"/>
          </a:p>
          <a:p>
            <a:pPr lvl="1"/>
            <a:r>
              <a:rPr lang="tr-TR" dirty="0" smtClean="0"/>
              <a:t>Tek ebeveynli aileler</a:t>
            </a:r>
          </a:p>
          <a:p>
            <a:pPr lvl="1"/>
            <a:r>
              <a:rPr lang="tr-TR" dirty="0" smtClean="0"/>
              <a:t>Marjinal kişiler</a:t>
            </a:r>
          </a:p>
          <a:p>
            <a:pPr lvl="1"/>
            <a:r>
              <a:rPr lang="tr-TR" dirty="0" smtClean="0"/>
              <a:t>İntihar eğilimliler</a:t>
            </a:r>
          </a:p>
          <a:p>
            <a:pPr lvl="1"/>
            <a:r>
              <a:rPr lang="tr-TR" dirty="0" smtClean="0"/>
              <a:t>İstismar edilen çocuklar</a:t>
            </a:r>
          </a:p>
          <a:p>
            <a:pPr lvl="1"/>
            <a:r>
              <a:rPr lang="tr-TR" dirty="0" smtClean="0"/>
              <a:t>Suçluluk</a:t>
            </a:r>
          </a:p>
          <a:p>
            <a:pPr lvl="1"/>
            <a:r>
              <a:rPr lang="tr-TR" dirty="0" smtClean="0"/>
              <a:t>Sorunlu aileler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r-TR" dirty="0" smtClean="0"/>
              <a:t>SOSYAL DIŞLANMA NEDENLERİ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Ekonomik</a:t>
            </a:r>
          </a:p>
          <a:p>
            <a:r>
              <a:rPr lang="tr-TR" dirty="0" smtClean="0"/>
              <a:t>Sosyal </a:t>
            </a:r>
          </a:p>
          <a:p>
            <a:r>
              <a:rPr lang="tr-TR" dirty="0" smtClean="0"/>
              <a:t>Siyasal</a:t>
            </a:r>
          </a:p>
          <a:p>
            <a:r>
              <a:rPr lang="tr-TR" dirty="0" smtClean="0"/>
              <a:t>Kültürel</a:t>
            </a:r>
          </a:p>
          <a:p>
            <a:r>
              <a:rPr lang="tr-TR" dirty="0" smtClean="0"/>
              <a:t>Davranışsal</a:t>
            </a:r>
          </a:p>
          <a:p>
            <a:r>
              <a:rPr lang="tr-TR" dirty="0" smtClean="0"/>
              <a:t>Coğrafi</a:t>
            </a:r>
          </a:p>
          <a:p>
            <a:r>
              <a:rPr lang="tr-TR" dirty="0" smtClean="0"/>
              <a:t>Kişisel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tr-TR" dirty="0" smtClean="0"/>
              <a:t>SOSYAL DIŞLANMA NEDENLERİ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	Sosyal dışlanmanın temel nedenleri;</a:t>
            </a:r>
          </a:p>
          <a:p>
            <a:pPr>
              <a:buNone/>
            </a:pPr>
            <a:endParaRPr lang="tr-TR" b="1" dirty="0" smtClean="0"/>
          </a:p>
          <a:p>
            <a:pPr lvl="1"/>
            <a:r>
              <a:rPr lang="tr-TR" dirty="0" err="1" smtClean="0"/>
              <a:t>Neo</a:t>
            </a:r>
            <a:r>
              <a:rPr lang="tr-TR" dirty="0" smtClean="0"/>
              <a:t>-liberal politikalar,</a:t>
            </a:r>
          </a:p>
          <a:p>
            <a:pPr lvl="1"/>
            <a:r>
              <a:rPr lang="tr-TR" dirty="0" smtClean="0"/>
              <a:t>Yoksulluk,</a:t>
            </a:r>
          </a:p>
          <a:p>
            <a:pPr lvl="1"/>
            <a:r>
              <a:rPr lang="tr-TR" dirty="0" smtClean="0"/>
              <a:t>Gecekondulaşma,</a:t>
            </a:r>
          </a:p>
          <a:p>
            <a:pPr lvl="1"/>
            <a:r>
              <a:rPr lang="tr-TR" dirty="0" smtClean="0"/>
              <a:t>Gelir dağılımında eşitsizlik,</a:t>
            </a:r>
          </a:p>
          <a:p>
            <a:pPr lvl="1"/>
            <a:r>
              <a:rPr lang="tr-TR" dirty="0" smtClean="0"/>
              <a:t>İşsizlik,</a:t>
            </a:r>
          </a:p>
          <a:p>
            <a:pPr lvl="1"/>
            <a:r>
              <a:rPr lang="tr-TR" dirty="0" smtClean="0"/>
              <a:t>Standart dışı/kayıt dışı çalışma,</a:t>
            </a:r>
          </a:p>
          <a:p>
            <a:pPr lvl="1"/>
            <a:r>
              <a:rPr lang="tr-TR" dirty="0" smtClean="0"/>
              <a:t>Göç,</a:t>
            </a:r>
          </a:p>
          <a:p>
            <a:pPr lvl="1"/>
            <a:r>
              <a:rPr lang="tr-TR" dirty="0" smtClean="0"/>
              <a:t>Yetersiz sosyal koruma,</a:t>
            </a:r>
          </a:p>
          <a:p>
            <a:pPr lvl="1"/>
            <a:r>
              <a:rPr lang="tr-TR" dirty="0" smtClean="0"/>
              <a:t>Sosyal destekten yoksun olma,</a:t>
            </a:r>
          </a:p>
          <a:p>
            <a:pPr lvl="1"/>
            <a:r>
              <a:rPr lang="tr-TR" dirty="0" smtClean="0"/>
              <a:t>Aile yapısındaki değişim,</a:t>
            </a:r>
          </a:p>
          <a:p>
            <a:pPr lvl="1"/>
            <a:r>
              <a:rPr lang="tr-TR" dirty="0" smtClean="0"/>
              <a:t>Ayrımcılık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SOSYAL DIŞLANMA RİSKİ YÜKSEK OLAN KİŞİ ve GRUPLAR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İşsizler</a:t>
            </a:r>
          </a:p>
          <a:p>
            <a:r>
              <a:rPr lang="tr-TR" dirty="0" smtClean="0"/>
              <a:t>Özürlüler</a:t>
            </a:r>
          </a:p>
          <a:p>
            <a:r>
              <a:rPr lang="tr-TR" dirty="0" smtClean="0"/>
              <a:t>Çocuklar</a:t>
            </a:r>
          </a:p>
          <a:p>
            <a:r>
              <a:rPr lang="tr-TR" dirty="0" smtClean="0"/>
              <a:t>Göçmenler</a:t>
            </a:r>
          </a:p>
          <a:p>
            <a:r>
              <a:rPr lang="tr-TR" dirty="0" smtClean="0"/>
              <a:t>Vasıfsız işçiler</a:t>
            </a:r>
          </a:p>
          <a:p>
            <a:r>
              <a:rPr lang="tr-TR" dirty="0" smtClean="0"/>
              <a:t>Suçlular</a:t>
            </a:r>
          </a:p>
          <a:p>
            <a:r>
              <a:rPr lang="tr-TR" dirty="0" smtClean="0"/>
              <a:t>Diplomasız gençler</a:t>
            </a:r>
          </a:p>
          <a:p>
            <a:r>
              <a:rPr lang="tr-TR" dirty="0" smtClean="0"/>
              <a:t>Mülteciler, azınlıklar</a:t>
            </a:r>
          </a:p>
          <a:p>
            <a:r>
              <a:rPr lang="tr-TR" dirty="0" smtClean="0"/>
              <a:t>Yoksullar</a:t>
            </a:r>
          </a:p>
          <a:p>
            <a:r>
              <a:rPr lang="tr-TR" dirty="0" smtClean="0"/>
              <a:t>Tek ebeveynli aileler</a:t>
            </a:r>
          </a:p>
          <a:p>
            <a:r>
              <a:rPr lang="tr-TR" dirty="0" smtClean="0"/>
              <a:t>Kadınlar</a:t>
            </a:r>
          </a:p>
          <a:p>
            <a:r>
              <a:rPr lang="tr-TR" dirty="0" smtClean="0"/>
              <a:t>Okuma yazma bilmeyenler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SOSYAL DIŞLANMADAN EN FAZLA ETKİLENEN KESİMLER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Siyahlar</a:t>
            </a:r>
          </a:p>
          <a:p>
            <a:r>
              <a:rPr lang="tr-TR" dirty="0" smtClean="0"/>
              <a:t>Yaşlılar</a:t>
            </a:r>
          </a:p>
          <a:p>
            <a:r>
              <a:rPr lang="tr-TR" dirty="0" smtClean="0"/>
              <a:t>Kadınlar</a:t>
            </a:r>
          </a:p>
          <a:p>
            <a:r>
              <a:rPr lang="tr-TR" dirty="0" smtClean="0"/>
              <a:t>Özürlüler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Etnik köken</a:t>
            </a:r>
          </a:p>
          <a:p>
            <a:r>
              <a:rPr lang="tr-TR" dirty="0" smtClean="0"/>
              <a:t>Dil</a:t>
            </a:r>
          </a:p>
          <a:p>
            <a:r>
              <a:rPr lang="tr-TR" dirty="0" smtClean="0"/>
              <a:t>Din</a:t>
            </a:r>
          </a:p>
          <a:p>
            <a:r>
              <a:rPr lang="tr-TR" dirty="0" smtClean="0"/>
              <a:t>Irk</a:t>
            </a:r>
          </a:p>
          <a:p>
            <a:r>
              <a:rPr lang="tr-TR" dirty="0" smtClean="0"/>
              <a:t>Cinsiyet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SOSYAL DIŞLANMA BİÇİMLERİ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1-Ekonomik Dışlanma</a:t>
            </a:r>
          </a:p>
          <a:p>
            <a:pPr lvl="1"/>
            <a:r>
              <a:rPr lang="tr-TR" dirty="0" smtClean="0"/>
              <a:t>Uzunlu süreli işsizlik</a:t>
            </a:r>
          </a:p>
          <a:p>
            <a:pPr lvl="1"/>
            <a:r>
              <a:rPr lang="tr-TR" dirty="0" smtClean="0"/>
              <a:t>Düşük ücret karşılığı çalışma</a:t>
            </a:r>
          </a:p>
          <a:p>
            <a:pPr lvl="1"/>
            <a:r>
              <a:rPr lang="tr-TR" dirty="0" smtClean="0"/>
              <a:t>Kayıt dışı ve standart dışı çalışma</a:t>
            </a:r>
          </a:p>
          <a:p>
            <a:pPr>
              <a:buNone/>
            </a:pPr>
            <a:r>
              <a:rPr lang="tr-TR" dirty="0" smtClean="0"/>
              <a:t>	2-Mekansal Dışlanma</a:t>
            </a:r>
          </a:p>
          <a:p>
            <a:pPr>
              <a:buNone/>
            </a:pPr>
            <a:r>
              <a:rPr lang="tr-TR" dirty="0" smtClean="0"/>
              <a:t>	3-Kültürel Dışlanma</a:t>
            </a:r>
          </a:p>
          <a:p>
            <a:pPr>
              <a:buNone/>
            </a:pPr>
            <a:r>
              <a:rPr lang="tr-TR" dirty="0" smtClean="0"/>
              <a:t>	4-Siyasi Dışlanma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9412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SOSYAL İÇERME POLİTİKALARI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568952" cy="5149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r>
              <a:rPr lang="tr-TR" dirty="0" smtClean="0"/>
              <a:t>Sosyal içerme; sosyal dışlanma ile mücadeleye yönelik sosyal dinamikler ve politikalardır.	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Sosyal dışlanma konusunda uluslararası çalışma yürüten örgütler: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Uluslararası Çalışma Örgütü (ILO),</a:t>
            </a:r>
          </a:p>
          <a:p>
            <a:pPr lvl="1"/>
            <a:r>
              <a:rPr lang="tr-TR" dirty="0" smtClean="0"/>
              <a:t>Birleşmiş Milletler Kalkınma Programı (UNDP),</a:t>
            </a:r>
          </a:p>
          <a:p>
            <a:pPr lvl="1"/>
            <a:r>
              <a:rPr lang="tr-TR" dirty="0" smtClean="0"/>
              <a:t>Dünya Sağlık Örgütü (WHO),</a:t>
            </a:r>
          </a:p>
          <a:p>
            <a:pPr lvl="1"/>
            <a:r>
              <a:rPr lang="tr-TR" dirty="0" smtClean="0"/>
              <a:t>Birleşmiş Milletler Eğitim Bilim ve Kültür Örgütü (UNESCO)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</TotalTime>
  <Words>196</Words>
  <Application>Microsoft Office PowerPoint</Application>
  <PresentationFormat>Ekran Gösterisi (4:3)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Cambria</vt:lpstr>
      <vt:lpstr>Wingdings 2</vt:lpstr>
      <vt:lpstr>Hisse Senedi</vt:lpstr>
      <vt:lpstr>T.C. ANKARA ÜNİVERSİTESİ   AYAŞ MESLEK YÜKSEK OKULU</vt:lpstr>
      <vt:lpstr>SOSYAL DIŞLANMA KAVRAMI</vt:lpstr>
      <vt:lpstr>SOSYAL DIŞLANMIŞLIK</vt:lpstr>
      <vt:lpstr>SOSYAL DIŞLANMA NEDENLERİ</vt:lpstr>
      <vt:lpstr>SOSYAL DIŞLANMA NEDENLERİ</vt:lpstr>
      <vt:lpstr>SOSYAL DIŞLANMA RİSKİ YÜKSEK OLAN KİŞİ ve GRUPLAR</vt:lpstr>
      <vt:lpstr>SOSYAL DIŞLANMADAN EN FAZLA ETKİLENEN KESİMLER</vt:lpstr>
      <vt:lpstr>SOSYAL DIŞLANMA BİÇİMLERİ</vt:lpstr>
      <vt:lpstr>SOSYAL İÇERME POLİTİKALARI</vt:lpstr>
      <vt:lpstr>AYRIMCILIK</vt:lpstr>
      <vt:lpstr>AYRIMCILIK</vt:lpstr>
      <vt:lpstr>ORTAYA ÇIKIŞ BİÇİMİNE GÖRE AYRIMCILIK TÜRLERİ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dışlanma - ayrımcılık</dc:title>
  <dc:creator>Se7en</dc:creator>
  <cp:lastModifiedBy>user</cp:lastModifiedBy>
  <cp:revision>8</cp:revision>
  <dcterms:created xsi:type="dcterms:W3CDTF">2018-05-19T16:32:49Z</dcterms:created>
  <dcterms:modified xsi:type="dcterms:W3CDTF">2020-01-11T17:54:12Z</dcterms:modified>
</cp:coreProperties>
</file>