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6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6DE31-B523-4279-841D-AC976E1B8605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C6E559-B2B4-48AE-831B-1D431F3999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37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6E559-B2B4-48AE-831B-1D431F3999F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145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6E559-B2B4-48AE-831B-1D431F3999F5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520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6E559-B2B4-48AE-831B-1D431F3999F5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1229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C6E559-B2B4-48AE-831B-1D431F3999F5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6909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928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60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440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7079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3832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811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544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6334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3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053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85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AC440-1FBD-48AA-9B90-39CD7BBB08E7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E9AD6-EC5D-4413-9708-2853CE92E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30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tr.wikipedia.org/wiki/Ele%C5%9Ftirel_teori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google.com.tr/books?isbn=0860917851" TargetMode="External"/><Relationship Id="rId2" Type="http://schemas.openxmlformats.org/officeDocument/2006/relationships/hyperlink" Target="https://books.google.com.tr/books?id=G2zSCwAAQBAJ&amp;pg=PT205&amp;lpg=PT205&amp;dq=barker+2005+modernity&amp;source=bl&amp;ots=3x2UmHQ7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-sosder.com/" TargetMode="External"/><Relationship Id="rId4" Type="http://schemas.openxmlformats.org/officeDocument/2006/relationships/hyperlink" Target="http://bd.org.tr/index.php/bd/article/view/224/213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books.google.com.tr/books?id=4crkFsx73msC&amp;pg=PA34&amp;lpg=PA34&amp;dq=%C4%B0sabelle+Rieus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la.purdue.edu/english/theory/" TargetMode="External"/><Relationship Id="rId3" Type="http://schemas.openxmlformats.org/officeDocument/2006/relationships/hyperlink" Target="https://www.lrb.co.uk/v01/n05/simon-schama/revolution-and-enlightenment-in-france" TargetMode="External"/><Relationship Id="rId7" Type="http://schemas.openxmlformats.org/officeDocument/2006/relationships/hyperlink" Target="http://www.voltaire.ox.ac.uk/about-voltaire/voltaire-and-enlightenme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bookcentral.proquest.com/lib/ankara/detail.action?docID=3339004" TargetMode="External"/><Relationship Id="rId5" Type="http://schemas.openxmlformats.org/officeDocument/2006/relationships/hyperlink" Target="http://www.historic-uk.com/CultureUK/English-Coffeehouses-Penny-Universities/" TargetMode="External"/><Relationship Id="rId4" Type="http://schemas.openxmlformats.org/officeDocument/2006/relationships/hyperlink" Target="http://www.encyclopedia.com/women/encyclopedias-almanacs-transcripts-and-maps/salonnieres-fl-17th-and-18th-c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509963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BBY245 Modern Çağ ve Kütüphanecilik Felsefesi I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3532909"/>
            <a:ext cx="12192000" cy="3325091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tr-T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Prof.Dr.Tülay Oğuz</a:t>
            </a:r>
            <a:endParaRPr lang="tr-T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DTCF, 2018</a:t>
            </a:r>
            <a:endParaRPr lang="tr-TR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66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Sanatsal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modernist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politik düşüncenin Fransa’da geniş çapta bilinir hale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gelesinden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sonra Rousseau'nun insan doğasına yönelik incelemesi,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muhakemenin değeri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konusunda yeni bir tartışmaya yol açar; bunun sonucunda sanat gibi daha az akılcılığa dayalı insan faaliyetlerinde yeni bir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anlayış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oluşur. Bu anlayışın ilk etkisi 18. ve 19.yy’larda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Alman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İdealizmi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 Romantizmi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olarak bilinen hareketler üzerinde olur.  O nedenle modern sanat yalnızca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modernitenin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geç aşamasıyla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ilgilidir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Teknolojik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yenilikler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sanatta kullanılan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teknikleri ve üretim yollarını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etkiler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sanatın olanaklarını ve toplumdaki statüsünü hızla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değiştirir.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Fotoğraf,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resmin yerine gözünü diker. Yapılarda çeliğin kullanımı mimariyi değiştirir.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51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Moderniteyi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karakterize eden özellikler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: Bireycilik,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sekülerleşme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bilimsel devrimler, teknoloji, akıl çağı ve aydınlanmadır.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Modern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akılcı bilim, kesin gerçeklere ulaşma hedefiyle kurulmuş ve vizyonunu ideal bir toplum tasarımıyla birleştirerek genişletmiş olması nedeniyle,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modernist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yaklaşımda toplum bir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oluş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biçimi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olarak değil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akılcı bir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tasarım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olarak değerlendirilmiştir… Bu tasarımda tarih, devamlı iyiye ve mükemmelleşmeye doğru evrimsel bir yöneliş olarak yorumlanır.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Modernleşme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süreci içinde, tarihin bütün tortuları atılır ve akıl ve bilimin süzgecinde sürekli bir aydınlanmaya doğru gidilir… (Gültekin, 2007, s. 82)</a:t>
            </a:r>
          </a:p>
        </p:txBody>
      </p:sp>
    </p:spTree>
    <p:extLst>
      <p:ext uri="{BB962C8B-B14F-4D97-AF65-F5344CB8AC3E}">
        <p14:creationId xmlns:p14="http://schemas.microsoft.com/office/powerpoint/2010/main" val="591192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rgbClr val="FFC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tr-TR" b="1" dirty="0" err="1" smtClean="0">
                <a:solidFill>
                  <a:srgbClr val="00B050"/>
                </a:solidFill>
              </a:rPr>
              <a:t>Modernizm</a:t>
            </a:r>
            <a:endParaRPr lang="tr-TR" b="1" dirty="0">
              <a:solidFill>
                <a:srgbClr val="00B05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759526"/>
            <a:ext cx="12192000" cy="5098473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Modernleşme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Modernizm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birbiriyle ilişkilidir ama ortak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bağlama dayansalar da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tarihsellikleri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açısından ve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ifade ettikleri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anlam alanları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bakımından birbirlerinden ayrılırlar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Modernizm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kavramı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farklı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alanı ifade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eder;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modern düşüncenin 19. yüzyılın ortalarından itibaren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sanatsal ve kültürel alanda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eğilim ya da hatta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 akım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haline gelmesiyle ilgili olarak ortaya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atılmış bir terimdir.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Modernizm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arasında açık ve örtük ilişkiler söz konusudur ve bunları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değerlendirmek gerekmektedir; ancak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kavramları birbirine indirgememek de gerekir.</a:t>
            </a:r>
          </a:p>
        </p:txBody>
      </p:sp>
    </p:spTree>
    <p:extLst>
      <p:ext uri="{BB962C8B-B14F-4D97-AF65-F5344CB8AC3E}">
        <p14:creationId xmlns:p14="http://schemas.microsoft.com/office/powerpoint/2010/main" val="399208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Modernizm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sosyoloji bilimine ait bir terimdir.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Batıda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keşifler,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Rönasans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Reform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hareketlerinden sonra 16.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17.yüzyıllarda başlayan bir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fikir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hareketi iken,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Modernizm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18.yüzyıldan sonra gittikçe gelişen ve 20.yüzyılda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II.Dünya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Savaşına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kadar etkileri yoğun bir şekilde hissedilen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sanat ve edebiyat akımıdır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yazarlar, geleneksel romancıların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aksine,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kişilerin iç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dünyalarına yönelir ve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dün-bugün-</a:t>
            </a:r>
            <a:r>
              <a:rPr lang="tr-TR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yarın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"dan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oluşan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çizgisel zaman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zincirini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kırarlar. Karakterlerinin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yolculukları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iç"e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yöneliktir. Karakterlerin anılarını ve bilgilerini, kafalarından neler geçtiğini, dillerinden dökülmeyip kalplerine gömdüklerini okuyucuya aktarabilmek için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bilinç akışı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iç konuşma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iç diyalog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gibi teknikler kullanırlar.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86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Yazarlar sinemadan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aldıkları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geriye dönüş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flashback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-  mazi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koridoru)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tekniği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katı zaman zincirini kırmayı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amaçlarlar.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Romanlarda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neden-sonuç ilişkisi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ortadan kalkmıştır. Roman, en baştan başlamak veya belirli bir sonla bitmek zorunda değildir. Yazar, insan dışındaki dünyayı yalın biçimde yansıtmaktan kaçınır; geleneksel anlatımın dışına çıkar, yer yer </a:t>
            </a:r>
            <a:r>
              <a:rPr lang="tr-T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alegorik anlatımdan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yararlanır, sözcüklerin çağrışım gücünden yararlanarak şiirsel bir dil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kullanır.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63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Kafka, A. Camus, J. P. Sartre’ın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öncülüğünü yaptığı </a:t>
            </a:r>
            <a:r>
              <a:rPr lang="tr-T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varoluşçuluk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akımının edebiyatta önemli bir yeri olmuştur.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akım,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bireyin kendi özünü bulması gerektiğini,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özgürlüğün önemli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olduğunu, kişinin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geleceğini,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kendisinin verdiği kararların oluşturduğunu ve bu yüzden bireyin kendini sorgulaması gerektiğini savunur.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Modernizmin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Türk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edebiyatındaki temsilcileri: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Oğuz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Atay (Tutunamayanlar),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Yusuf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Atılgan (Anayurt Oteli),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Ferit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Edgü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’(Hakkâri’de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Mevsim) gibidir.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41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16181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b="1" dirty="0" err="1" smtClean="0">
                <a:solidFill>
                  <a:srgbClr val="0070C0"/>
                </a:solidFill>
              </a:rPr>
              <a:t>Poastmodernite-Postmodernizm</a:t>
            </a:r>
            <a:endParaRPr lang="tr-TR" b="1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16183"/>
            <a:ext cx="12192000" cy="1537854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Postmodernite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postmodern</a:t>
            </a:r>
            <a:r>
              <a:rPr lang="tr-T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olma durumu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  <a:r>
              <a:rPr lang="tr-T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koşuludur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postmodernizm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sanatta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modernden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sonra olan veya ona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olan reaksiyondur. </a:t>
            </a:r>
          </a:p>
          <a:p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Felsefede ve </a:t>
            </a:r>
            <a:r>
              <a:rPr lang="tr-T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eleştiri kuramında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postmodernite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moderniteden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sonraki toplumun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durumunu,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işaret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eder. Bu kullanım düşünür </a:t>
            </a:r>
            <a:r>
              <a:rPr lang="tr-T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Jean-François </a:t>
            </a:r>
            <a:r>
              <a:rPr lang="tr-TR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Lyotard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Jean </a:t>
            </a:r>
            <a:r>
              <a:rPr lang="tr-TR" sz="2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Baudrillard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’a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atfedilir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0" y="2895601"/>
            <a:ext cx="6137565" cy="369331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dirty="0"/>
              <a:t>Eleştirel teori</a:t>
            </a:r>
            <a:r>
              <a:rPr lang="tr-TR" dirty="0"/>
              <a:t>; </a:t>
            </a:r>
            <a:r>
              <a:rPr lang="tr-TR" dirty="0" err="1"/>
              <a:t>Immanuel</a:t>
            </a:r>
            <a:r>
              <a:rPr lang="tr-TR" dirty="0"/>
              <a:t> Kant, </a:t>
            </a:r>
            <a:r>
              <a:rPr lang="tr-TR" dirty="0" err="1"/>
              <a:t>Georg</a:t>
            </a:r>
            <a:r>
              <a:rPr lang="tr-TR" dirty="0"/>
              <a:t> Wilhelm </a:t>
            </a:r>
            <a:r>
              <a:rPr lang="tr-TR" dirty="0" err="1"/>
              <a:t>Friedrich</a:t>
            </a:r>
            <a:r>
              <a:rPr lang="tr-TR" dirty="0"/>
              <a:t> </a:t>
            </a:r>
            <a:r>
              <a:rPr lang="tr-TR" dirty="0" err="1"/>
              <a:t>Hegel</a:t>
            </a:r>
            <a:r>
              <a:rPr lang="tr-TR" dirty="0"/>
              <a:t>, </a:t>
            </a:r>
            <a:r>
              <a:rPr lang="tr-TR" dirty="0" err="1"/>
              <a:t>Max</a:t>
            </a:r>
            <a:r>
              <a:rPr lang="tr-TR" dirty="0"/>
              <a:t> </a:t>
            </a:r>
            <a:r>
              <a:rPr lang="tr-TR" dirty="0" err="1"/>
              <a:t>Weber</a:t>
            </a:r>
            <a:r>
              <a:rPr lang="tr-TR" dirty="0"/>
              <a:t>, Karl </a:t>
            </a:r>
            <a:r>
              <a:rPr lang="tr-TR" dirty="0" err="1"/>
              <a:t>Marx</a:t>
            </a:r>
            <a:r>
              <a:rPr lang="tr-TR" dirty="0"/>
              <a:t>, ve Sigmund Freud'un düşüncelerinin etkisi </a:t>
            </a:r>
            <a:r>
              <a:rPr lang="tr-TR" dirty="0" smtClean="0"/>
              <a:t>ile </a:t>
            </a:r>
            <a:r>
              <a:rPr lang="tr-TR" b="1" dirty="0" smtClean="0"/>
              <a:t>sosyal </a:t>
            </a:r>
            <a:r>
              <a:rPr lang="tr-TR" b="1" dirty="0"/>
              <a:t>ve beşeri </a:t>
            </a:r>
            <a:r>
              <a:rPr lang="tr-TR" b="1" dirty="0" smtClean="0"/>
              <a:t>bilimlerde  </a:t>
            </a:r>
            <a:r>
              <a:rPr lang="tr-TR" dirty="0"/>
              <a:t>toplum ile kültür inceleme ve eleştirisine dayanan sosyal </a:t>
            </a:r>
            <a:r>
              <a:rPr lang="tr-TR" dirty="0" smtClean="0"/>
              <a:t>teoridir. Kökleri sosyoloji </a:t>
            </a:r>
            <a:r>
              <a:rPr lang="tr-TR" dirty="0"/>
              <a:t>ve edebiyat </a:t>
            </a:r>
            <a:r>
              <a:rPr lang="tr-TR" dirty="0" smtClean="0"/>
              <a:t>teorisine dayalıdır. </a:t>
            </a:r>
            <a:r>
              <a:rPr lang="tr-TR" dirty="0"/>
              <a:t>Ama eleştirel </a:t>
            </a:r>
            <a:r>
              <a:rPr lang="tr-TR" dirty="0" smtClean="0"/>
              <a:t>teori</a:t>
            </a:r>
            <a:r>
              <a:rPr lang="tr-TR" dirty="0"/>
              <a:t>, genel olarak eleştiri üzerine kurulu teoriler için </a:t>
            </a:r>
            <a:r>
              <a:rPr lang="tr-TR" dirty="0" smtClean="0"/>
              <a:t>de kullanılmaktadır</a:t>
            </a:r>
            <a:r>
              <a:rPr lang="tr-TR" dirty="0"/>
              <a:t>. </a:t>
            </a:r>
            <a:r>
              <a:rPr lang="tr-TR" dirty="0" smtClean="0"/>
              <a:t>Eleştirel teorinin temelleri </a:t>
            </a:r>
            <a:r>
              <a:rPr lang="tr-TR" b="1" dirty="0" smtClean="0"/>
              <a:t>Frankfurt Okulu</a:t>
            </a:r>
            <a:r>
              <a:rPr lang="tr-TR" dirty="0" smtClean="0"/>
              <a:t>'ndan </a:t>
            </a:r>
            <a:r>
              <a:rPr lang="tr-TR" dirty="0"/>
              <a:t>beş teorisyen, </a:t>
            </a:r>
            <a:r>
              <a:rPr lang="tr-TR" dirty="0" smtClean="0"/>
              <a:t>tarafından oluşturulmuştur</a:t>
            </a:r>
            <a:r>
              <a:rPr lang="tr-TR" dirty="0"/>
              <a:t>. Frankfurt </a:t>
            </a:r>
            <a:r>
              <a:rPr lang="tr-TR" dirty="0" smtClean="0"/>
              <a:t>Okulu</a:t>
            </a:r>
            <a:r>
              <a:rPr lang="tr-TR" dirty="0"/>
              <a:t>, Almanya’da 1923 yılında kurulan ve sosyoloji, siyaset bilimi, psikanaliz, tarih, estetik, felsefe, müzikoloji gibi farklı disiplinlerden insanları bir araya getiren </a:t>
            </a:r>
            <a:r>
              <a:rPr lang="tr-TR" b="1" dirty="0" smtClean="0"/>
              <a:t>Toplum Araştırmaları </a:t>
            </a:r>
            <a:r>
              <a:rPr lang="tr-TR" b="1" dirty="0"/>
              <a:t>Enstitüsü</a:t>
            </a:r>
            <a:r>
              <a:rPr lang="tr-TR" dirty="0"/>
              <a:t>`nün </a:t>
            </a:r>
            <a:r>
              <a:rPr lang="tr-TR" b="1" dirty="0"/>
              <a:t>bir düşünce akımı </a:t>
            </a:r>
            <a:r>
              <a:rPr lang="tr-TR" dirty="0"/>
              <a:t>olarak ifade edilmesidir. Okulun genel yaklaşım biçimi </a:t>
            </a:r>
            <a:r>
              <a:rPr lang="tr-TR" b="1" dirty="0"/>
              <a:t>eleştirel teori </a:t>
            </a:r>
            <a:r>
              <a:rPr lang="tr-TR" dirty="0"/>
              <a:t>olarak adlandırılmaktadır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6137566" y="2895601"/>
            <a:ext cx="5929744" cy="34163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r-TR" dirty="0" smtClean="0"/>
              <a:t>Bu okuldan </a:t>
            </a:r>
            <a:r>
              <a:rPr lang="tr-TR" dirty="0" err="1"/>
              <a:t>Jürgen</a:t>
            </a:r>
            <a:r>
              <a:rPr lang="tr-TR" dirty="0"/>
              <a:t> </a:t>
            </a:r>
            <a:r>
              <a:rPr lang="tr-TR" dirty="0" err="1"/>
              <a:t>Habermas</a:t>
            </a:r>
            <a:r>
              <a:rPr lang="tr-TR" dirty="0"/>
              <a:t> ile eleştirel teori, </a:t>
            </a:r>
            <a:r>
              <a:rPr lang="tr-TR" b="1" dirty="0"/>
              <a:t>Alman idealizminden</a:t>
            </a:r>
            <a:r>
              <a:rPr lang="tr-TR" dirty="0"/>
              <a:t> uzaklaşmış ve </a:t>
            </a:r>
            <a:r>
              <a:rPr lang="tr-TR" b="1" dirty="0"/>
              <a:t>Amerikan faydacılığına </a:t>
            </a:r>
            <a:r>
              <a:rPr lang="tr-TR" dirty="0"/>
              <a:t>yaklaşmıştır</a:t>
            </a:r>
          </a:p>
          <a:p>
            <a:r>
              <a:rPr lang="tr-TR" dirty="0" smtClean="0"/>
              <a:t>Ludwig </a:t>
            </a:r>
            <a:r>
              <a:rPr lang="tr-TR" dirty="0" err="1" smtClean="0"/>
              <a:t>Wittgenstein</a:t>
            </a:r>
            <a:r>
              <a:rPr lang="tr-TR" dirty="0"/>
              <a:t>, Ferdinand de </a:t>
            </a:r>
            <a:r>
              <a:rPr lang="tr-TR" dirty="0" err="1"/>
              <a:t>Saussure</a:t>
            </a:r>
            <a:r>
              <a:rPr lang="tr-TR" dirty="0"/>
              <a:t>, George </a:t>
            </a:r>
            <a:r>
              <a:rPr lang="tr-TR" dirty="0" err="1"/>
              <a:t>Herbert</a:t>
            </a:r>
            <a:r>
              <a:rPr lang="tr-TR" dirty="0"/>
              <a:t> </a:t>
            </a:r>
            <a:r>
              <a:rPr lang="tr-TR" dirty="0" err="1"/>
              <a:t>Mead</a:t>
            </a:r>
            <a:r>
              <a:rPr lang="tr-TR" dirty="0"/>
              <a:t>, </a:t>
            </a:r>
            <a:r>
              <a:rPr lang="tr-TR" dirty="0" err="1"/>
              <a:t>Noam</a:t>
            </a:r>
            <a:r>
              <a:rPr lang="tr-TR" dirty="0"/>
              <a:t> Chomsky, </a:t>
            </a:r>
            <a:r>
              <a:rPr lang="tr-TR" dirty="0" err="1"/>
              <a:t>Hans-Georg</a:t>
            </a:r>
            <a:r>
              <a:rPr lang="tr-TR" dirty="0"/>
              <a:t> </a:t>
            </a:r>
            <a:r>
              <a:rPr lang="tr-TR" dirty="0" err="1"/>
              <a:t>Gadamer</a:t>
            </a:r>
            <a:r>
              <a:rPr lang="tr-TR" dirty="0"/>
              <a:t>, </a:t>
            </a:r>
            <a:r>
              <a:rPr lang="tr-TR" dirty="0" err="1"/>
              <a:t>Roland</a:t>
            </a:r>
            <a:r>
              <a:rPr lang="tr-TR" dirty="0"/>
              <a:t> </a:t>
            </a:r>
            <a:r>
              <a:rPr lang="tr-TR" dirty="0" err="1"/>
              <a:t>Barthes</a:t>
            </a:r>
            <a:r>
              <a:rPr lang="tr-TR" dirty="0"/>
              <a:t>, </a:t>
            </a:r>
            <a:r>
              <a:rPr lang="tr-TR" dirty="0" err="1"/>
              <a:t>Jacques</a:t>
            </a:r>
            <a:r>
              <a:rPr lang="tr-TR" dirty="0"/>
              <a:t> </a:t>
            </a:r>
            <a:r>
              <a:rPr lang="tr-TR" dirty="0" err="1" smtClean="0"/>
              <a:t>Derrida</a:t>
            </a:r>
            <a:r>
              <a:rPr lang="tr-TR" dirty="0" smtClean="0"/>
              <a:t> gibi düşünürlerin etkisiyle </a:t>
            </a:r>
            <a:r>
              <a:rPr lang="tr-TR" b="1" dirty="0" smtClean="0"/>
              <a:t>dilbilim</a:t>
            </a:r>
            <a:r>
              <a:rPr lang="tr-TR" b="1" dirty="0"/>
              <a:t>, </a:t>
            </a:r>
            <a:r>
              <a:rPr lang="tr-TR" b="1" dirty="0" smtClean="0"/>
              <a:t>sembolizm, </a:t>
            </a:r>
            <a:r>
              <a:rPr lang="tr-TR" b="1" dirty="0"/>
              <a:t>yapısal </a:t>
            </a:r>
            <a:r>
              <a:rPr lang="tr-TR" b="1" dirty="0" smtClean="0"/>
              <a:t>dilbilim, </a:t>
            </a:r>
            <a:r>
              <a:rPr lang="tr-TR" b="1" dirty="0" err="1"/>
              <a:t>yorumbilim</a:t>
            </a:r>
            <a:r>
              <a:rPr lang="tr-TR" b="1" dirty="0"/>
              <a:t>, göstergebilim, </a:t>
            </a:r>
            <a:r>
              <a:rPr lang="tr-TR" b="1" dirty="0" err="1" smtClean="0"/>
              <a:t>yapısökümcülük</a:t>
            </a:r>
            <a:r>
              <a:rPr lang="tr-TR" dirty="0" smtClean="0"/>
              <a:t> gibi akımlar </a:t>
            </a:r>
            <a:r>
              <a:rPr lang="tr-TR" b="1" dirty="0" smtClean="0"/>
              <a:t>sosyal ve beşeri bilimlerin teori alanında</a:t>
            </a:r>
            <a:r>
              <a:rPr lang="tr-TR" dirty="0" smtClean="0"/>
              <a:t> </a:t>
            </a:r>
            <a:r>
              <a:rPr lang="tr-TR" dirty="0"/>
              <a:t>görülmeye başlamıştır. 1970 ve 1980'li yıllarda </a:t>
            </a:r>
            <a:r>
              <a:rPr lang="tr-TR" dirty="0" err="1"/>
              <a:t>Jürgen</a:t>
            </a:r>
            <a:r>
              <a:rPr lang="tr-TR" dirty="0"/>
              <a:t> </a:t>
            </a:r>
            <a:r>
              <a:rPr lang="tr-TR" dirty="0" err="1"/>
              <a:t>Habermas</a:t>
            </a:r>
            <a:r>
              <a:rPr lang="tr-TR" dirty="0"/>
              <a:t>, eleştirel teoriyi bir "</a:t>
            </a:r>
            <a:r>
              <a:rPr lang="tr-TR" b="1" dirty="0"/>
              <a:t>iletişim teorisi</a:t>
            </a:r>
            <a:r>
              <a:rPr lang="tr-TR" dirty="0"/>
              <a:t>" olarak yeniden </a:t>
            </a:r>
            <a:r>
              <a:rPr lang="tr-TR" dirty="0" smtClean="0"/>
              <a:t>tanımlamıştır.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tr.wikipedia.org/wiki/Ele%C5%9Ftirel_teori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568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Frankfurt Okulu, henüz </a:t>
            </a:r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postmoderniteden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söz edilmezken düşün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dünyasına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postmodernitenin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tohumlarını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atmıştır. Özellikle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modern toplum bağlamında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yaptığı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kapitalist toplumun eleştirisi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günümüzün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söylemi olarak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okunabilir. Örneğin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moderniteyi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aklı </a:t>
            </a:r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araçsallaştırdığı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aklı dogmalardan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kurtarayım derken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aklın kendisini dogmaya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dönüştürdüğü için eleştirmiştir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Yine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kültür endüstrisi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bağlamında, kapitalist topluma yoğun eleştirilerde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bulunmuş,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kapitalizmin tüm bireyleri birbirine benzeterek bireyi tek boyutlu kıldığını iddia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etmiştir 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Postmodernitenin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söylemini anlayabilmek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için göreli iki ayrı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aşamayı irdelemiş olmak gerekir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İlki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1940’lı yıllarda başlayıp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soğuk savaş ile sonlanan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analog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medya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dönemi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ikincisi soğuk savaşın bitiminden sonra başlayan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-kablolu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televizyonun yayılması ve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dijital tabanlı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enformasyon yayımına ve yayıncılığa olanak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veren-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şimdiki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medya dönemi.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57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Televizyonun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başlıca haber kaynağı haline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geldiği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evrede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postmodernitenin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toplumdaki deneyimi ile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büyüyen ve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bebek bombardımanı  kuşağı(</a:t>
            </a:r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baby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boom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generation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olarak adlandırılan gençlerin  politika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 kültür ve eğitimin güç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yapılarında yer almayı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talep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ettiği bir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kültür patlaması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yaşanmıştır.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 dönemin gençleri savaşa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ırk ve kadın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ayrımcılığına, muhalefet etmişlerdir;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müzikte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rock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), tiyatroda  popüler kültür stilleri ortaya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çıkmış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her yerde bulunabilen televizyon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radyo,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değişimlerin geniş kültürel bağlamda görünürlüğünü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sağlamıştır.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dönemin düşünürlerinden 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olan ve medya kültüründe yaşamanın sonuçlarına odaklanan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Marshall </a:t>
            </a:r>
            <a:r>
              <a:rPr lang="tr-TR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McLuhan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’ın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eserleri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dikkat çekicidir.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Ona göre kitle kültürünün parçası olmak hem gerçekte yayımı yapılan içeriği gölgelemekte hem 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yerel toplumsal normatif standartları zayıflatarak özgürleştirmektedir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27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Postmodernitenin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ikinci evresi, "</a:t>
            </a:r>
            <a:r>
              <a:rPr lang="tr-TR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dijitallik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" olarak tanımlanır.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Kişisel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dijital iletişim araçlarının artan gücü önemli ölçüde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postmodernite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durumunu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değiştirmiştir.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Dijital enformasyon üretimi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bireylere medya çevresinin her yönünü sanal olarak yönetme imkanı sunmaktadır. Bu durum üreticilerle tüketicileri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entelektüel sermaye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entelektüel mülkiyet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konularında karşı karşıya getirmiş ve yeni ekonominin yaratılmasına neden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olmuştur. 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Dijital olmanın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postmoderniteden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ayrı bir durum olarak ortaya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çıktığını savunanlar,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World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Wide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Web’in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popüler kültürün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öğelerini işleme yeteneği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bilginin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dizinlenmesinde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arama motorlarının kullanımı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telekomünikasyonun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yükselişi ile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katılımcı kültür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etiketlenen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bir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yakınsama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ürettiğini söylemektedir..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53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tr-TR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AMAÇ</a:t>
            </a:r>
            <a:endParaRPr lang="tr-TR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704109"/>
            <a:ext cx="12192000" cy="5153891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Modernleşme bir teknolojik yenileşme midir?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Modernleşme bilginin toplumsallaşmasında ne tür etkiler yaratmıştır?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Kütüphaneler modernleşme projesinin neresindedir.?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Bilgi anlayışı nasıl değişmiştir?</a:t>
            </a:r>
          </a:p>
          <a:p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Modern ya da modernleşme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ile kastettiğimiz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çağa ayak uydurma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amacıyla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yenileşme;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oysa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modern/modernleşme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gelenekselden kopuşu simgeleyen bir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dönüşümü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ifade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etmektedir.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Tartışmalı da olsa bazı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kesimlerce bir 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uygarlaşma süreci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olarak kabul edilmektedir. “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Modern kütüphanecilik” </a:t>
            </a:r>
            <a:r>
              <a:rPr lang="tr-TR" b="1" dirty="0" err="1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b="1" dirty="0">
                <a:latin typeface="Arial" panose="020B0604020202020204" pitchFamily="34" charset="0"/>
                <a:cs typeface="Arial" panose="020B0604020202020204" pitchFamily="34" charset="0"/>
              </a:rPr>
              <a:t> projesinin bir ürünüdür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”. O halde bu projeyi ve felsefesini anlamak için onun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arkaplanına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bakmak gerekir</a:t>
            </a:r>
          </a:p>
        </p:txBody>
      </p:sp>
    </p:spTree>
    <p:extLst>
      <p:ext uri="{BB962C8B-B14F-4D97-AF65-F5344CB8AC3E}">
        <p14:creationId xmlns:p14="http://schemas.microsoft.com/office/powerpoint/2010/main" val="321802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tr-T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Postmodernitede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mesafe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ortadan kalktı, </a:t>
            </a:r>
          </a:p>
          <a:p>
            <a:r>
              <a:rPr lang="tr-T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Postmodern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çağda </a:t>
            </a:r>
            <a:r>
              <a:rPr lang="tr-T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kültürün toplumsal </a:t>
            </a:r>
            <a:r>
              <a:rPr lang="tr-T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işlevi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değişti,</a:t>
            </a: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İmalat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, dağıtım ve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yayım hiç olmadığı kadar ucuzlarken </a:t>
            </a:r>
            <a:r>
              <a:rPr lang="tr-T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sosyal bağlılık, topluluk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seyrekleşti </a:t>
            </a:r>
            <a:endParaRPr lang="tr-T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Postmodernitede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televizyon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popüler </a:t>
            </a:r>
            <a:r>
              <a:rPr lang="tr-T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kültür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hakim oldu, </a:t>
            </a:r>
            <a:r>
              <a:rPr lang="tr-T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enformasyon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geniş çapta ulaşılabilir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hale geldi</a:t>
            </a:r>
          </a:p>
          <a:p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Postmodernite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çevrecilikte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savaş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karşıtlığı hareketinde görülebileceği gibi </a:t>
            </a:r>
            <a:r>
              <a:rPr lang="tr-T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ilerleme adına fedakarlık yapmaya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direnç gösterdi</a:t>
            </a:r>
          </a:p>
          <a:p>
            <a:r>
              <a:rPr lang="tr-T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Postmodern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 politik alanda </a:t>
            </a:r>
            <a:r>
              <a:rPr lang="tr-TR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vatandaşlığın birçok olası biçimi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politik mücadelede </a:t>
            </a:r>
            <a:r>
              <a:rPr lang="tr-TR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eylem çeşitliliği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baskı ya da yabancılaşma karşıtlığı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görülmeye başladı.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82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Postmodernist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görüşte baskın söylem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biçimi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özneler </a:t>
            </a:r>
            <a:r>
              <a:rPr lang="tr-TR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arasılık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nesnel 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olmayan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bilgi </a:t>
            </a:r>
            <a:endParaRPr lang="tr-TR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Okuyucu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 okunan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gözlemci ile gözlemlenen, üretenler ile tüketenler arasındaki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ilişkiler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temelden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değişmekte. 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Postmodern</a:t>
            </a:r>
            <a:r>
              <a:rPr lang="tr-T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düşünüş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tartışmalı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biçimde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19.yy’da  Nietzsche’nin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gerçek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toplumla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ilgili değerlendirmelerinden çıkmıştır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Postmodernistlerin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gerçek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hakkındaki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şüpheleri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sonuçta </a:t>
            </a:r>
            <a:r>
              <a:rPr lang="tr-TR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göreliliğe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vardı; Nietzsche’den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Max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Weber’e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Sigmund Freud’a ve son olarak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Jacques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Derrida’ya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Michel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Foucault’a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kadar diğer çağdaş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postmodernistlerle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yol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aldı.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10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690688"/>
          </a:xfrm>
          <a:solidFill>
            <a:schemeClr val="accent5"/>
          </a:solidFill>
        </p:spPr>
        <p:txBody>
          <a:bodyPr/>
          <a:lstStyle/>
          <a:p>
            <a:pPr algn="ctr"/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Ders Kapsamında Yararlanılan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Kaynaklar</a:t>
            </a:r>
            <a:endParaRPr lang="tr-TR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704108"/>
            <a:ext cx="12192000" cy="5153891"/>
          </a:xfrm>
        </p:spPr>
        <p:txBody>
          <a:bodyPr/>
          <a:lstStyle/>
          <a:p>
            <a:pPr marL="0" indent="0">
              <a:buNone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Leahey, Thomas H. (2017) A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psychology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antiquity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modernity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7th ed. Content Technologies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books.google.com.tr/books?id=G2zSCwAAQBAJ&amp;pg=PT205&amp;lpg=PT205&amp;dq=barker+2005+modernity&amp;source=bl&amp;ots=3x2UmHQ7Y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Berman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Marsshal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(1983)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that is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elts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Into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The Experience of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odernity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London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Verso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books.google.com.tr/books?isbn=0860917851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Fenerci, Tülay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2015)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«Sosyal kuramların bilginin düzenlenmesine sunduğu yaklaşımlar».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Prof.Dr.İrfan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Çakın’a Armağan içinde (82-101)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Yay.Hazl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 Umut Al ve Zehra Taşkın. HÜ Bilgi ve Belge Yönetimi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Bölümü</a:t>
            </a:r>
          </a:p>
          <a:p>
            <a:pPr marL="0" indent="0">
              <a:buNone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Fenerci, Tülay.(2004) «Bilgi politikaları açısından kapitalist ekonomik sistemde bilgi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oplumu olgusu»,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Bilgi Dünyası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5(1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) 74-92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bd.org.tr/index.php/bd/article/view/224/213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Gültekin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Metin.(2007)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«Charles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Baudelaire ve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Modernizm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Elektronik Sosyal Bilimler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Dergisi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6(19) 82-94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www.e-sosder.com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Sander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Oral. (2005) Siyasi Tarih;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İlkçağlardan-1918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 19.Baskı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Ankara: İmge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yayınları</a:t>
            </a:r>
          </a:p>
          <a:p>
            <a:pPr marL="0" indent="0">
              <a:buNone/>
            </a:pP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Tanilli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Server. (2002) Uygarlık Tarihi. 8.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Basım İstanbul: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Adam Yayınları</a:t>
            </a:r>
          </a:p>
        </p:txBody>
      </p:sp>
    </p:spTree>
    <p:extLst>
      <p:ext uri="{BB962C8B-B14F-4D97-AF65-F5344CB8AC3E}">
        <p14:creationId xmlns:p14="http://schemas.microsoft.com/office/powerpoint/2010/main" val="10302766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Korkmaz, Ömer.(2002) «Tarihsel süreç içerisinde evrensellik düşüncesi», Dokuz Eylül Üniversitesi Sosyal Bilimler Enstitüsü Dergisi 4(3) 154-197</a:t>
            </a:r>
          </a:p>
          <a:p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Lemarie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İsabelle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Rieusset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.(1998) “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P.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Otlet’s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Mundenaum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international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erspective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istory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ocumentation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“, 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Historical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Studies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in Information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Trudi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Bellardo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Hahn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Michael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Buckland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 ASIS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Monograph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Series.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American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Society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Information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://books.google.com.tr/books?id=4crkFsx73msC&amp;pg=PA34&amp;lpg=PA34&amp;dq=%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C4%B0sabelle+Rieus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Heuvel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Charles Van Den. (2008)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Building Society, Constructing Knowledge, Weaving the Web: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Otlet’s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Visualizations of a Global Information Society and His Concept of a  Universal Civilization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(127-133) in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European modernism and the information society: Informing the  present, understanding the past.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Ed.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W.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Rayward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Hampshire: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Ashgate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Publishing Ltd 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ayward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B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oyd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(1975) 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niverse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information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tlet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international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M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oscow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FID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Yates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Frances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A.(1966)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Art of Memory.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London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Art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Paperbacks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Rayward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W(1997) «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Origins of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nformation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cience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the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nternational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nstitute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ibliography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/International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Federation for Information and Documentation (FID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»,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ournal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merican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ociety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nformation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cience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48(4):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289–300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Burke, P. (2004).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Bilginin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Toplumsal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Tarihi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Çev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Mete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Tunçay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Tarih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Vakfı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Yayınları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İstanbul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5772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Fenerci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Tülay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.(2012) «Paul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Otlet’in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monograf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İlkesi ve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evrensel onlu sınıflama sistemi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», Prof. Dr. K.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Gülbün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Baydur’a Armağan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içinde (29-35) Ankara: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Hacettepe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Üniversitesi Bilgi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ve Belge Yönetimi Bölümü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Hapke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Thomas.(2003) «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world brain to the first transatlantic information dialogue: activities in information and documentation in Germany in the first half of the 20th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century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»»,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World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Library and Information Congress: 69th IFLA General Conference and Council 1-9 August 2003,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Berlin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Schama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.(1979) «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Business of Enlightenment: A Publishing History of the ‘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Encyclopédie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1775-1800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by Robert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Darnton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Harvard,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September 1979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624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pp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»,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London Review of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ooks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1979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1-4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www.lrb.co.uk/v01/n05/simon-schama/revolution-and-enlightenment-in-france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«Fransız Salonları»,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http://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www.encyclopedia.com/women/encyclopedias-almanacs-transcripts-and-maps/salonnieres-fl-17th-and-18th-c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Johnson,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Ben.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«English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Coffeehouses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Penny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Universities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://www.historic-uk.com/CultureUK/English-Coffeehouses-Penny-Universities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/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Malone, John C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(2009)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Psychology : Pythagoras to Present, MIT Press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,.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ProQuest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Ebook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Central,       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http://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ebookcentral.proquest.com/lib/ankara/detail.action?docID=3339004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. E. Cronk </a:t>
            </a:r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</a:t>
            </a:r>
            <a:r>
              <a:rPr lang="it-IT" sz="2000" dirty="0" smtClean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www.voltaire.ox.ac.uk/about-voltaire/voltaire-and-enlightenment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Felluga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Dino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Franco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Introductory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guide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critical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theory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://www.cla.purdue.edu/english/theory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/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Wayne A.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Wiegand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(1999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Tunnel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Vision  and Blind Spots: What the Past Tells About the Present; Reflections on the Twentieth Century History of American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Librarianship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Library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Quarterly 69(1)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1-32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Lynch, Beverly P. (2008) Library Education: Its Past, Its Present, Its Future. Library Trends 56 (4) 931-953</a:t>
            </a: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757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773382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Modernleşme</a:t>
            </a:r>
            <a:r>
              <a:rPr lang="tr-TR" b="1" dirty="0" smtClean="0"/>
              <a:t>, </a:t>
            </a:r>
            <a:r>
              <a:rPr lang="tr-TR" b="1" dirty="0" err="1" smtClean="0">
                <a:solidFill>
                  <a:srgbClr val="00B050"/>
                </a:solidFill>
              </a:rPr>
              <a:t>Modernizm</a:t>
            </a:r>
            <a:r>
              <a:rPr lang="tr-TR" b="1" dirty="0" smtClean="0"/>
              <a:t> ve </a:t>
            </a:r>
            <a:r>
              <a:rPr lang="tr-TR" b="1" dirty="0" err="1" smtClean="0">
                <a:solidFill>
                  <a:srgbClr val="0070C0"/>
                </a:solidFill>
              </a:rPr>
              <a:t>Postmodernite</a:t>
            </a:r>
            <a:r>
              <a:rPr lang="tr-TR" b="1" dirty="0" smtClean="0"/>
              <a:t>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814944"/>
            <a:ext cx="12192000" cy="5043055"/>
          </a:xfrm>
          <a:solidFill>
            <a:schemeClr val="bg2">
              <a:lumMod val="9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Modernleşme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ile </a:t>
            </a:r>
            <a:r>
              <a:rPr lang="tr-TR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modernizm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kavramları, çoğu zaman modernleşme sürecini ifade etmek için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modern çağ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ile eş anlamlı olarak, bazen de birbirlerinin yerine geçecek biçimde kullanılmaktadır.</a:t>
            </a:r>
          </a:p>
          <a:p>
            <a:pPr marL="0" indent="0">
              <a:buNone/>
            </a:pPr>
            <a:endParaRPr lang="tr-T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Kavramsal olarak </a:t>
            </a:r>
            <a:r>
              <a:rPr lang="tr-TR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sz="32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modern çağ ve </a:t>
            </a:r>
            <a:r>
              <a:rPr lang="tr-TR" sz="32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modernizm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ile ilişkilidir ama ayrı bir kavramdır. 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81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Marshall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Berman’a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göre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3 evreye ayrılır: </a:t>
            </a:r>
          </a:p>
          <a:p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Erken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odernit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1500–1789 (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1453–1789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Klasik Modernite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:1789–1900 </a:t>
            </a:r>
          </a:p>
          <a:p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Geç Modernite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:1900–1989 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Berman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: 1983, 16-17)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Kısacası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modernizmi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kapsayan </a:t>
            </a:r>
            <a:r>
              <a:rPr lang="tr-TR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modern çağ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İstanbul’un fethi(Batı Roma’nın yıkılışı) ile15.yy’da başlamış ve 1990’lara kadar sürmüştür.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Lyotard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Baudrillard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gibi yazarlar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modernitenin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20.yy’ın ortalarında bittiğine inanırlar ve bu nedenle sonrasını  </a:t>
            </a:r>
            <a:r>
              <a:rPr lang="tr-TR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Postmodernite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olarak adlandırırlar. Bu kuramcılar,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Berman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gibi sürecin gelişerek devam ettiğini düşünmezler ve 20.yy sonlarından günümüze kadar olan dönemi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modernitenin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bir başka aşaması olarak kabul ederler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88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tipik olarak geleneksel sonrasına/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ortaçağ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sonrasına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işaret eder; feodalizmden kapitalizme, endüstrileşmeye,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sekülerleşmeye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rasyonalleşmeye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ulus-devlete ve onu oluşturan kurumlara ve gözetim biçimlerine işaret eder. 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Barker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2005, 444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politik ve kültürel (felsefe, bilim, sanat ve tarih) açıdan değerlendirilebilir.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 olarak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modernitenin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erken evresinde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Niccolò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Machiavelli'nin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eserleri etkili olmuştur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Machiavelli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eserlerinde “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şeylerin nasıl olması gerektiği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” hakkındaki fikirlerin karşılaştırılması şeklinde yapılan Ortaçağa özgü politik analiz biçimini reddetmiş ve onun yerine ”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şeyler gerçekte nasıldır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” şeklindeki yaklaşımı savunmuştur. 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52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Machiavelli‘nin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fikirleri zamanla monarşiye karşı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özgür cumhuriyet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savunucusu olarak görülmeye başlamıştır. 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İlk kez en açık biçimde Montesquieu tarafından dile getirilen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yönetimde kuvvetler ayrılığı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da etkili bir doktrin olmuştur.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Diğer taraftan Bacon ve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Descartes’ın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yeni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modern fizik bilimlerinin yöntemlerinin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insanlığa ve politikaya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uyarlanması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önerileri de etkilidir.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cumhuriyetçilik Hollanda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Ayaklanması (1568–1609) İngiliz İç Savaşı (1642–1651) Amerikan Devrimi (1775–1783) Fransız Devrimi (1789–1799)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ayaklanmalarla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cumhuriyetlerin kuruluşunu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etkilemiştir.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316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politik düşüncenin ikinci aşaması Rousseau ile başlar. 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Felsefi gücünü 18.yüzyıl </a:t>
            </a:r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Aydınlanma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felsefesinden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alan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aklı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insanı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merkeze oturtur,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toplumsal yaşamı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rasyonalize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eder, dini toplumsal yaşamda arka plana iter ve laikliği ilke olarak benimser.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Öznenin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özgürlük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fikrinin yaygınlaşıp güçlenmesi ve bunların tüm siyasal ve felsefi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düşüncelerin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merkezi durumuna gelmesiyle anlamını bulur.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Terimin anlamı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18. ve 19. yüzyılların keşifleri ve buluşlarıyla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bağlantılı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olarak yeni boyutlar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kazanmış ve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genişlemiştir.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Özet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olarak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düşünsel olarak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Aydınlanma Çağı'na,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 olarak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Fransız Devrimi'ne ve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ekonomik olarak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da Sanayi Devrimi'ne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bağlıdır.</a:t>
            </a: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760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Kültürel </a:t>
            </a:r>
            <a:r>
              <a:rPr lang="tr-TR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tipik olarak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geleneksellik sonrası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veya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ortaçağ sonrası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tarihsel dönem olarak tanımlanır. (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Heidegger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1938, 66–67).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Modernitede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esas olan dinden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özgürleşme (özellikle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Hıristiyanlık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hegamonyasından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bunun sonucunda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sekülerleşmedir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Modernite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insanlığı cehalet ve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mantıksızlıktan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kurtarmayı vaat eden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ilerlemeci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bir güç olmayı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amaçlamıştır</a:t>
            </a: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16.yy ve 17.yy’da,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Copernicus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Kepler, Galileo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bilim insanları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fizik ve astronomide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yaptıkları çalışmalarla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insanların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şeyler hakkındaki düşünme biçimlerini değiştiren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yeni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yaklaşımlar geliştirmişlerdir.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Örneğin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Copernicus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insanlığın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evi olan dünyanın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artık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merkezde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olmadığı yeni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bir güneş sistemi modeli sunmuştur.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77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Bacon,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bilimin doğayı anlama arayışının yalnız anlamakla sınırlı kalmaması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gerektiğini, bilimin aynı zamanda doğayı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kontrol etmesi gerektiğini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söyler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tr-T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deneyi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bilimde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yeni bir yaklaşım olarak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sunar.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Hem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Galileo'nin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yeni fiziğinden hem de Bacon’dan etkilenen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René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Descartes, matematik ve geometrinin </a:t>
            </a:r>
            <a:r>
              <a:rPr lang="tr-TR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bilimsel bilginin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küçük adımlarla nasıl oluşturulacağı hususunda bir model sağladığını iddia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eder.</a:t>
            </a:r>
          </a:p>
          <a:p>
            <a:pPr marL="0" indent="0">
              <a:buNone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02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1858</TotalTime>
  <Words>2605</Words>
  <Application>Microsoft Office PowerPoint</Application>
  <PresentationFormat>Geniş ekran</PresentationFormat>
  <Paragraphs>142</Paragraphs>
  <Slides>24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Teması</vt:lpstr>
      <vt:lpstr>BBY245 Modern Çağ ve Kütüphanecilik Felsefesi I</vt:lpstr>
      <vt:lpstr>AMAÇ</vt:lpstr>
      <vt:lpstr>Modernleşme, Modernizm ve Postmodernite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Modernizm</vt:lpstr>
      <vt:lpstr>PowerPoint Sunusu</vt:lpstr>
      <vt:lpstr>PowerPoint Sunusu</vt:lpstr>
      <vt:lpstr>PowerPoint Sunusu</vt:lpstr>
      <vt:lpstr>Poastmodernite-Postmodernizm</vt:lpstr>
      <vt:lpstr>PowerPoint Sunusu</vt:lpstr>
      <vt:lpstr>PowerPoint Sunusu</vt:lpstr>
      <vt:lpstr>PowerPoint Sunusu</vt:lpstr>
      <vt:lpstr>PowerPoint Sunusu</vt:lpstr>
      <vt:lpstr>PowerPoint Sunusu</vt:lpstr>
      <vt:lpstr>Ders Kapsamında Yararlanılan Kaynaklar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BBY245 Modern Çağ ve Kütüphanecilik Felsefesi I</dc:title>
  <dc:creator>Tulay Fenerci</dc:creator>
  <cp:lastModifiedBy>Tulay Fenerci</cp:lastModifiedBy>
  <cp:revision>80</cp:revision>
  <dcterms:created xsi:type="dcterms:W3CDTF">2018-01-09T11:24:04Z</dcterms:created>
  <dcterms:modified xsi:type="dcterms:W3CDTF">2018-03-13T10:04:30Z</dcterms:modified>
</cp:coreProperties>
</file>