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333" r:id="rId3"/>
    <p:sldId id="334" r:id="rId4"/>
    <p:sldId id="331" r:id="rId5"/>
    <p:sldId id="314" r:id="rId6"/>
    <p:sldId id="316" r:id="rId7"/>
    <p:sldId id="319" r:id="rId8"/>
    <p:sldId id="320" r:id="rId9"/>
    <p:sldId id="321" r:id="rId10"/>
    <p:sldId id="322" r:id="rId11"/>
    <p:sldId id="323" r:id="rId12"/>
    <p:sldId id="324" r:id="rId13"/>
    <p:sldId id="332" r:id="rId14"/>
    <p:sldId id="326" r:id="rId15"/>
    <p:sldId id="327" r:id="rId16"/>
    <p:sldId id="328" r:id="rId17"/>
    <p:sldId id="329" r:id="rId18"/>
    <p:sldId id="270" r:id="rId19"/>
    <p:sldId id="272" r:id="rId20"/>
    <p:sldId id="271" r:id="rId21"/>
    <p:sldId id="306" r:id="rId22"/>
    <p:sldId id="257" r:id="rId23"/>
    <p:sldId id="260" r:id="rId24"/>
    <p:sldId id="273" r:id="rId25"/>
    <p:sldId id="262" r:id="rId26"/>
    <p:sldId id="263" r:id="rId27"/>
    <p:sldId id="340" r:id="rId28"/>
    <p:sldId id="343" r:id="rId29"/>
    <p:sldId id="264" r:id="rId30"/>
    <p:sldId id="341" r:id="rId31"/>
    <p:sldId id="295" r:id="rId32"/>
    <p:sldId id="342" r:id="rId33"/>
    <p:sldId id="274" r:id="rId34"/>
    <p:sldId id="308" r:id="rId35"/>
    <p:sldId id="281" r:id="rId36"/>
    <p:sldId id="282" r:id="rId37"/>
    <p:sldId id="344" r:id="rId38"/>
    <p:sldId id="292" r:id="rId39"/>
    <p:sldId id="283" r:id="rId40"/>
    <p:sldId id="345" r:id="rId41"/>
    <p:sldId id="293" r:id="rId42"/>
    <p:sldId id="301" r:id="rId43"/>
    <p:sldId id="305" r:id="rId44"/>
    <p:sldId id="294" r:id="rId45"/>
    <p:sldId id="346" r:id="rId46"/>
    <p:sldId id="267" r:id="rId47"/>
    <p:sldId id="311" r:id="rId48"/>
    <p:sldId id="284" r:id="rId49"/>
    <p:sldId id="286" r:id="rId50"/>
    <p:sldId id="285" r:id="rId51"/>
    <p:sldId id="347" r:id="rId52"/>
    <p:sldId id="309" r:id="rId53"/>
    <p:sldId id="290" r:id="rId54"/>
    <p:sldId id="291" r:id="rId55"/>
    <p:sldId id="349" r:id="rId56"/>
    <p:sldId id="310" r:id="rId57"/>
    <p:sldId id="312" r:id="rId58"/>
    <p:sldId id="265" r:id="rId59"/>
    <p:sldId id="351" r:id="rId60"/>
    <p:sldId id="338" r:id="rId61"/>
    <p:sldId id="339" r:id="rId62"/>
    <p:sldId id="261" r:id="rId63"/>
    <p:sldId id="337" r:id="rId6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9" autoAdjust="0"/>
    <p:restoredTop sz="89048" autoAdjust="0"/>
  </p:normalViewPr>
  <p:slideViewPr>
    <p:cSldViewPr>
      <p:cViewPr varScale="1">
        <p:scale>
          <a:sx n="60" d="100"/>
          <a:sy n="60" d="100"/>
        </p:scale>
        <p:origin x="15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1A2562-0927-42D3-9873-7EEDDD35D9B5}" type="datetimeFigureOut">
              <a:rPr lang="tr-TR" smtClean="0"/>
              <a:pPr/>
              <a:t>6.09.2020</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AD2A1-4E05-4ECB-8B61-D7D9EA8B0A1A}" type="slidenum">
              <a:rPr lang="tr-TR" smtClean="0"/>
              <a:pPr/>
              <a:t>‹#›</a:t>
            </a:fld>
            <a:endParaRPr lang="tr-TR"/>
          </a:p>
        </p:txBody>
      </p:sp>
    </p:spTree>
    <p:extLst>
      <p:ext uri="{BB962C8B-B14F-4D97-AF65-F5344CB8AC3E}">
        <p14:creationId xmlns:p14="http://schemas.microsoft.com/office/powerpoint/2010/main" val="36292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64F70BE-C2B7-4F77-8494-5858AFADB102}" type="slidenum">
              <a:rPr lang="tr-TR"/>
              <a:pPr>
                <a:defRPr/>
              </a:pPr>
              <a:t>6</a:t>
            </a:fld>
            <a:endParaRPr lang="tr-T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a:lstStyle/>
          <a:p>
            <a:pPr eaLnBrk="1" hangingPunct="1"/>
            <a:endParaRPr lang="tr-TR" smtClean="0"/>
          </a:p>
        </p:txBody>
      </p:sp>
    </p:spTree>
    <p:extLst>
      <p:ext uri="{BB962C8B-B14F-4D97-AF65-F5344CB8AC3E}">
        <p14:creationId xmlns:p14="http://schemas.microsoft.com/office/powerpoint/2010/main" val="2465810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ln>
            <a:miter lim="800000"/>
            <a:headEnd/>
            <a:tailEnd/>
          </a:ln>
        </p:spPr>
        <p:txBody>
          <a:bodyPr/>
          <a:lstStyle/>
          <a:p>
            <a:pPr>
              <a:defRPr/>
            </a:pPr>
            <a:fld id="{E10C9A46-56EF-4E2F-953A-0277EDDC06B7}" type="slidenum">
              <a:rPr lang="tr-TR" smtClean="0"/>
              <a:pPr>
                <a:defRPr/>
              </a:pPr>
              <a:t>9</a:t>
            </a:fld>
            <a:endParaRPr lang="tr-TR" smtClean="0"/>
          </a:p>
        </p:txBody>
      </p:sp>
      <p:sp>
        <p:nvSpPr>
          <p:cNvPr id="819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AE2F42E-A3BB-4846-9BD5-E5A5F151EB12}" type="slidenum">
              <a:rPr lang="tr-TR" sz="1200" b="1"/>
              <a:pPr algn="r"/>
              <a:t>9</a:t>
            </a:fld>
            <a:endParaRPr lang="tr-TR" sz="1200" b="1"/>
          </a:p>
        </p:txBody>
      </p:sp>
      <p:sp>
        <p:nvSpPr>
          <p:cNvPr id="8192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5" name="Rectangle 3"/>
          <p:cNvSpPr>
            <a:spLocks noGrp="1" noChangeArrowheads="1"/>
          </p:cNvSpPr>
          <p:nvPr>
            <p:ph type="body" idx="1"/>
          </p:nvPr>
        </p:nvSpPr>
        <p:spPr bwMode="auto">
          <a:noFill/>
        </p:spPr>
        <p:txBody>
          <a:bodyPr/>
          <a:lstStyle/>
          <a:p>
            <a:pPr eaLnBrk="1" hangingPunct="1"/>
            <a:endParaRPr lang="tr-TR" smtClean="0"/>
          </a:p>
        </p:txBody>
      </p:sp>
    </p:spTree>
    <p:extLst>
      <p:ext uri="{BB962C8B-B14F-4D97-AF65-F5344CB8AC3E}">
        <p14:creationId xmlns:p14="http://schemas.microsoft.com/office/powerpoint/2010/main" val="383640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ln>
            <a:miter lim="800000"/>
            <a:headEnd/>
            <a:tailEnd/>
          </a:ln>
        </p:spPr>
        <p:txBody>
          <a:bodyPr/>
          <a:lstStyle/>
          <a:p>
            <a:pPr>
              <a:defRPr/>
            </a:pPr>
            <a:fld id="{3AA4ACF3-62D8-4A96-8C13-B025B9BEF94D}" type="slidenum">
              <a:rPr lang="tr-TR" smtClean="0"/>
              <a:pPr>
                <a:defRPr/>
              </a:pPr>
              <a:t>11</a:t>
            </a:fld>
            <a:endParaRPr lang="tr-TR" smtClean="0"/>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a:lstStyle/>
          <a:p>
            <a:pPr eaLnBrk="1" hangingPunct="1"/>
            <a:r>
              <a:rPr lang="tr-TR" b="1" smtClean="0"/>
              <a:t>Türkiye’nin nüfusu 1927 yılında 13,6 milyon tespit edilmiştir. Nüfus artış hızının binde 28 ile en yüksek seviyeye ulaştığı 1950 yılarının ortalarında 24 milyona; 1960 yılların başında ise nüfus 2 kat artarak 28 milyona yükselmiştir. 1960’lardan itibaren nüfus artış hızı azalmaya başlayarak 1970’lerde binde 25’e, 1980’lerde binde 20’ye, 2000’lerde binde 15’e gerilemiştir. 2011 yılında ise binde 13,5’dur. Cumhuriyetin 100 yılı 2023 yılında 8,3’e 2025 yılında ise binde 7,7’ye düşeceği öngörülmektedir. Türkiye’deki nüfus artış hızının 1960’lardan başlayarak sürekli olarak azalmasına karşın, nüfusun büyüklüğü sürekli olarak artarak 1990 yılında 56 milyona, yani 1960 nüfusunun iki katına ulaşmıştır. 2000’li yılların sonunda 72 milyona ulaşan nüfus büyüklüğünün Cumhuriyet’in 100. yılında 82,3 milyon olması 2025 yılında ise 85,5 milyon beklenmektedir.</a:t>
            </a:r>
            <a:r>
              <a:rPr lang="tr-TR" smtClean="0"/>
              <a:t> </a:t>
            </a:r>
            <a:endParaRPr lang="tr-TR" b="1" smtClean="0"/>
          </a:p>
          <a:p>
            <a:pPr eaLnBrk="1" hangingPunct="1"/>
            <a:endParaRPr lang="tr-TR" b="1" smtClean="0"/>
          </a:p>
        </p:txBody>
      </p:sp>
    </p:spTree>
    <p:extLst>
      <p:ext uri="{BB962C8B-B14F-4D97-AF65-F5344CB8AC3E}">
        <p14:creationId xmlns:p14="http://schemas.microsoft.com/office/powerpoint/2010/main" val="1327227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ln>
            <a:miter lim="800000"/>
            <a:headEnd/>
            <a:tailEnd/>
          </a:ln>
        </p:spPr>
        <p:txBody>
          <a:bodyPr/>
          <a:lstStyle/>
          <a:p>
            <a:pPr>
              <a:defRPr/>
            </a:pPr>
            <a:fld id="{DC6A6B14-4EEF-4C6A-AEB9-72F5202C1E37}" type="slidenum">
              <a:rPr lang="tr-TR" smtClean="0"/>
              <a:pPr>
                <a:defRPr/>
              </a:pPr>
              <a:t>14</a:t>
            </a:fld>
            <a:endParaRPr lang="tr-TR" smtClean="0"/>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6" name="Rectangle 3"/>
          <p:cNvSpPr>
            <a:spLocks noGrp="1" noChangeArrowheads="1"/>
          </p:cNvSpPr>
          <p:nvPr>
            <p:ph type="body" idx="1"/>
          </p:nvPr>
        </p:nvSpPr>
        <p:spPr bwMode="auto">
          <a:noFill/>
        </p:spPr>
        <p:txBody>
          <a:bodyPr/>
          <a:lstStyle/>
          <a:p>
            <a:pPr eaLnBrk="1" hangingPunct="1"/>
            <a:r>
              <a:rPr lang="tr-TR" b="1" smtClean="0"/>
              <a:t>1940’lı yıllarda erkek nüfus için 30 yıl ve kadın nüfus için 33 yıl olan doğuşta yaşam beklentisinin günümüzde 40 yılın üzerindeki bir artış ile erkekler için 71 yıla kadınlar için ise 76 yıla yükseldiği görülmektedir. Cumhuriyet’in yüzüncü yılı olan 2023 yılında ise doğuşta yaşam beklentisinin erkekler için 73 yıla; kadınlar için ise 79 yıla yükseleceği tahmin edilmektedir. Zaman içinde görülen bu artışta yetişkin ölümlüğündeki iyileşmeden daha çok erken yaş ölümlülüğündeki iyileşme etkili olmuştur. Türkiye’de diğer tüm toplumlarda olduğu gibi kadın nüfusun doğuşta yaşam beklentisi erkek nüfustan daha yüksektir. Bu anlamda önemli olan bir başka gelişmede kadın ve erkek nüfusun doğuşta yaşam beklentileri aralarındaki farklılığın, özellikle erkek nüfusun zaman içinde ağırlaşan ölümlülük koşulları nedeniyle, azalma yönünde değil artma yönünde olmasıdır.</a:t>
            </a:r>
          </a:p>
        </p:txBody>
      </p:sp>
    </p:spTree>
    <p:extLst>
      <p:ext uri="{BB962C8B-B14F-4D97-AF65-F5344CB8AC3E}">
        <p14:creationId xmlns:p14="http://schemas.microsoft.com/office/powerpoint/2010/main" val="719490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ln>
            <a:miter lim="800000"/>
            <a:headEnd/>
            <a:tailEnd/>
          </a:ln>
        </p:spPr>
        <p:txBody>
          <a:bodyPr/>
          <a:lstStyle/>
          <a:p>
            <a:pPr>
              <a:defRPr/>
            </a:pPr>
            <a:fld id="{52F32274-5C28-4114-AFE4-BB8D33C7E654}" type="slidenum">
              <a:rPr lang="tr-TR" smtClean="0"/>
              <a:pPr>
                <a:defRPr/>
              </a:pPr>
              <a:t>16</a:t>
            </a:fld>
            <a:endParaRPr lang="tr-TR" smtClean="0"/>
          </a:p>
        </p:txBody>
      </p:sp>
      <p:sp>
        <p:nvSpPr>
          <p:cNvPr id="860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42AC116-7A09-46BB-B46C-E14D9313F9C8}" type="slidenum">
              <a:rPr lang="tr-TR" sz="1200" b="1"/>
              <a:pPr algn="r"/>
              <a:t>16</a:t>
            </a:fld>
            <a:endParaRPr lang="tr-TR" sz="1200" b="1"/>
          </a:p>
        </p:txBody>
      </p:sp>
      <p:sp>
        <p:nvSpPr>
          <p:cNvPr id="8602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21" name="Rectangle 3"/>
          <p:cNvSpPr>
            <a:spLocks noGrp="1" noChangeArrowheads="1"/>
          </p:cNvSpPr>
          <p:nvPr>
            <p:ph type="body" idx="1"/>
          </p:nvPr>
        </p:nvSpPr>
        <p:spPr bwMode="auto">
          <a:noFill/>
        </p:spPr>
        <p:txBody>
          <a:bodyPr/>
          <a:lstStyle/>
          <a:p>
            <a:pPr eaLnBrk="1" hangingPunct="1"/>
            <a:r>
              <a:rPr lang="tr-TR" sz="900" b="1" dirty="0" smtClean="0">
                <a:solidFill>
                  <a:srgbClr val="000066"/>
                </a:solidFill>
              </a:rPr>
              <a:t>Nüfus piramitleri ile yaş yapısının değişimine bakıldığında, Türkiye’nin yüksek doğurganlık rejiminden düşük doğurganlık rejimine geçişini görmekteyiz. 1935 yılından başlayarak 1985 yılına kadar sürekli olarak yüksek doğurganlık seviyesine işaret eden geniş tabanlı nüfus piramitleri, 1985’li yıllardan itibaren doğurganlık seviyesinde azalmayı işaret eden, tabanı gittikçe daralan nüfus piramitlerine dönüşmüştür. 2000’li yıllardan itibaren ise genç yaş gruplarının toplam nüfus içindeki paylarının birbirine oldukça yakın olduğu, Cumhuriyet’in 100. yılının kutlanacağı 2023 yılında ise nüfusun yaş yapısının, durağan nüfusların yaş yapısına benzer olacağı tahmin edilmektedir. </a:t>
            </a:r>
          </a:p>
          <a:p>
            <a:pPr eaLnBrk="1" hangingPunct="1"/>
            <a:endParaRPr lang="tr-TR" dirty="0" smtClean="0"/>
          </a:p>
        </p:txBody>
      </p:sp>
    </p:spTree>
    <p:extLst>
      <p:ext uri="{BB962C8B-B14F-4D97-AF65-F5344CB8AC3E}">
        <p14:creationId xmlns:p14="http://schemas.microsoft.com/office/powerpoint/2010/main" val="2630830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ln>
            <a:miter lim="800000"/>
            <a:headEnd/>
            <a:tailEnd/>
          </a:ln>
        </p:spPr>
        <p:txBody>
          <a:bodyPr/>
          <a:lstStyle/>
          <a:p>
            <a:pPr>
              <a:defRPr/>
            </a:pPr>
            <a:fld id="{397A066E-CFC6-435A-B168-4121D8B3ACAE}" type="slidenum">
              <a:rPr lang="tr-TR" smtClean="0"/>
              <a:pPr>
                <a:defRPr/>
              </a:pPr>
              <a:t>17</a:t>
            </a:fld>
            <a:endParaRPr lang="tr-TR" smtClean="0"/>
          </a:p>
        </p:txBody>
      </p:sp>
      <p:sp>
        <p:nvSpPr>
          <p:cNvPr id="8704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30091B-42D0-4BCD-A2F2-45AC388C0D75}" type="slidenum">
              <a:rPr lang="tr-TR" sz="1200" b="1"/>
              <a:pPr algn="r"/>
              <a:t>17</a:t>
            </a:fld>
            <a:endParaRPr lang="tr-TR" sz="1200" b="1"/>
          </a:p>
        </p:txBody>
      </p:sp>
      <p:sp>
        <p:nvSpPr>
          <p:cNvPr id="8704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5" name="Rectangle 3"/>
          <p:cNvSpPr>
            <a:spLocks noGrp="1" noChangeArrowheads="1"/>
          </p:cNvSpPr>
          <p:nvPr>
            <p:ph type="body" idx="1"/>
          </p:nvPr>
        </p:nvSpPr>
        <p:spPr bwMode="auto">
          <a:noFill/>
        </p:spPr>
        <p:txBody>
          <a:bodyPr/>
          <a:lstStyle/>
          <a:p>
            <a:pPr eaLnBrk="1" hangingPunct="1"/>
            <a:r>
              <a:rPr lang="tr-TR" b="1" dirty="0" smtClean="0"/>
              <a:t>28 ilimiz çok yaşlı, 27 ilimiz yaşlı, 18 ilimiz erişkin, 9 ilimiz genç nüfusa sahiptir. </a:t>
            </a:r>
            <a:r>
              <a:rPr lang="tr-TR" dirty="0" smtClean="0"/>
              <a:t>Türkiye'de 50 yıl önce 50 olan ortalama yaşam süresinin günümüzde, 73,8'e uzamıştır.</a:t>
            </a:r>
          </a:p>
          <a:p>
            <a:pPr eaLnBrk="1" hangingPunct="1"/>
            <a:endParaRPr lang="tr-TR" b="1" dirty="0" smtClean="0"/>
          </a:p>
          <a:p>
            <a:pPr eaLnBrk="1" hangingPunct="1"/>
            <a:endParaRPr lang="tr-TR" b="1" dirty="0" smtClean="0"/>
          </a:p>
        </p:txBody>
      </p:sp>
    </p:spTree>
    <p:extLst>
      <p:ext uri="{BB962C8B-B14F-4D97-AF65-F5344CB8AC3E}">
        <p14:creationId xmlns:p14="http://schemas.microsoft.com/office/powerpoint/2010/main" val="4217741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08E625B-04C9-47F7-AEB8-E8E106F9B2C1}" type="slidenum">
              <a:rPr lang="tr-TR" sz="1200">
                <a:latin typeface="Times New Roman" pitchFamily="18" charset="0"/>
              </a:rPr>
              <a:pPr algn="r"/>
              <a:t>20</a:t>
            </a:fld>
            <a:endParaRPr lang="tr-TR" sz="1200">
              <a:latin typeface="Times New Roman" pitchFamily="18" charset="0"/>
            </a:endParaRPr>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ln/>
        </p:spPr>
        <p:txBody>
          <a:bodyPr/>
          <a:lstStyle/>
          <a:p>
            <a:r>
              <a:rPr lang="tr-TR" dirty="0"/>
              <a:t>Yaşlıların yaşadığı bir diğer sosyal sorun sadece sosyal sorun olarak kalmamakta tıbbi durumunu da etkilemektedir</a:t>
            </a:r>
          </a:p>
          <a:p>
            <a:r>
              <a:rPr lang="tr-TR" dirty="0"/>
              <a:t>Örneğin kolesterolü düşürmenin yanında kalp krizi, felç gibi ölümcül olabilecek olayları engellediği ve ölüm riskini azalttığı pek çok bilimsel çalışma ile ispat edilmiş olan </a:t>
            </a:r>
            <a:r>
              <a:rPr lang="tr-TR" dirty="0" err="1"/>
              <a:t>statin</a:t>
            </a:r>
            <a:r>
              <a:rPr lang="tr-TR" dirty="0"/>
              <a:t> grubu ilaçlar tıbbi </a:t>
            </a:r>
            <a:r>
              <a:rPr lang="tr-TR" dirty="0" err="1"/>
              <a:t>endikasyonu</a:t>
            </a:r>
            <a:r>
              <a:rPr lang="tr-TR" dirty="0"/>
              <a:t> olduğu halde bazı kolesterol değerlerinde ödenmemektedir.</a:t>
            </a:r>
          </a:p>
          <a:p>
            <a:r>
              <a:rPr lang="tr-TR" dirty="0"/>
              <a:t>Yaşlıların üçte birinde görülen idrar kaçırmaya yönelik ilaçlar </a:t>
            </a:r>
            <a:r>
              <a:rPr lang="tr-TR" dirty="0" err="1"/>
              <a:t>geriatristler</a:t>
            </a:r>
            <a:r>
              <a:rPr lang="tr-TR" dirty="0"/>
              <a:t> tarafından tek kutu olarak reçete edilebiliyorsa da rapor çıkartılamamaktadır.</a:t>
            </a:r>
          </a:p>
          <a:p>
            <a:r>
              <a:rPr lang="tr-TR" dirty="0"/>
              <a:t>Bunların yanında ileri yaşlı hastaların osteoporozunda kullanımı önerilen </a:t>
            </a:r>
            <a:r>
              <a:rPr lang="tr-TR" dirty="0" err="1"/>
              <a:t>teriparatide</a:t>
            </a:r>
            <a:r>
              <a:rPr lang="tr-TR" dirty="0"/>
              <a:t> içeren ilaç da ileri yaşlı hastalarla ilgilenen geriatri uzmanlarınca kullanılamamaktadır.</a:t>
            </a:r>
          </a:p>
          <a:p>
            <a:r>
              <a:rPr lang="tr-TR" dirty="0"/>
              <a:t>Farklı İlaçlarda rapor-reçete-uygulama basamaklarında farklı sorunlar</a:t>
            </a:r>
          </a:p>
        </p:txBody>
      </p:sp>
    </p:spTree>
    <p:extLst>
      <p:ext uri="{BB962C8B-B14F-4D97-AF65-F5344CB8AC3E}">
        <p14:creationId xmlns:p14="http://schemas.microsoft.com/office/powerpoint/2010/main" val="2385249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93AD2A1-4E05-4ECB-8B61-D7D9EA8B0A1A}" type="slidenum">
              <a:rPr lang="tr-TR" smtClean="0"/>
              <a:pPr/>
              <a:t>22</a:t>
            </a:fld>
            <a:endParaRPr lang="tr-TR"/>
          </a:p>
        </p:txBody>
      </p:sp>
    </p:spTree>
    <p:extLst>
      <p:ext uri="{BB962C8B-B14F-4D97-AF65-F5344CB8AC3E}">
        <p14:creationId xmlns:p14="http://schemas.microsoft.com/office/powerpoint/2010/main" val="2801895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6.09.2020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6.09.2020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6.09.2020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8"/>
            <a:ext cx="82296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A864C699-DA1D-4A18-8208-9A803C09B92B}" type="datetime1">
              <a:rPr lang="tr-TR"/>
              <a:pPr>
                <a:defRPr/>
              </a:pPr>
              <a:t>6.09.2020</a:t>
            </a:fld>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ABDCAFE5-3DF8-4EEF-AFC2-4EFAFA149D92}" type="slidenum">
              <a:rPr lang="tr-TR"/>
              <a:pPr>
                <a:defRPr/>
              </a:pPr>
              <a:t>‹#›</a:t>
            </a:fld>
            <a:endParaRPr lang="tr-TR"/>
          </a:p>
        </p:txBody>
      </p:sp>
    </p:spTree>
    <p:extLst>
      <p:ext uri="{BB962C8B-B14F-4D97-AF65-F5344CB8AC3E}">
        <p14:creationId xmlns:p14="http://schemas.microsoft.com/office/powerpoint/2010/main" val="4116450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6.09.2020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6.09.2020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6.09.2020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6.09.2020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6.09.2020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6.09.2020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6.09.2020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6.09.2020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6.09.2020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jpe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jpeg"/><Relationship Id="rId14" Type="http://schemas.openxmlformats.org/officeDocument/2006/relationships/image" Target="../media/image28.png"/></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gi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301" y="2468981"/>
            <a:ext cx="7772400" cy="2020937"/>
          </a:xfrm>
        </p:spPr>
        <p:txBody>
          <a:bodyPr/>
          <a:lstStyle/>
          <a:p>
            <a:r>
              <a:rPr lang="tr-TR" b="1" dirty="0" smtClean="0">
                <a:solidFill>
                  <a:srgbClr val="FF0000"/>
                </a:solidFill>
              </a:rPr>
              <a:t>ÇOK YÖNLÜ GERİATRİK DEĞERLENDİRME</a:t>
            </a:r>
            <a:endParaRPr lang="tr-TR" b="1" dirty="0">
              <a:solidFill>
                <a:srgbClr val="FF0000"/>
              </a:solidFill>
            </a:endParaRPr>
          </a:p>
        </p:txBody>
      </p:sp>
      <p:sp>
        <p:nvSpPr>
          <p:cNvPr id="3" name="Alt Başlık 2"/>
          <p:cNvSpPr>
            <a:spLocks noGrp="1"/>
          </p:cNvSpPr>
          <p:nvPr>
            <p:ph type="subTitle" idx="1"/>
          </p:nvPr>
        </p:nvSpPr>
        <p:spPr>
          <a:xfrm>
            <a:off x="1371600" y="4797152"/>
            <a:ext cx="6400800" cy="1872208"/>
          </a:xfrm>
        </p:spPr>
        <p:txBody>
          <a:bodyPr>
            <a:normAutofit/>
          </a:bodyPr>
          <a:lstStyle/>
          <a:p>
            <a:r>
              <a:rPr lang="tr-TR" b="1" dirty="0" smtClean="0">
                <a:solidFill>
                  <a:schemeClr val="tx2">
                    <a:lumMod val="75000"/>
                  </a:schemeClr>
                </a:solidFill>
              </a:rPr>
              <a:t>Doç. Dr. Volkan ATMIŞ</a:t>
            </a:r>
          </a:p>
          <a:p>
            <a:r>
              <a:rPr lang="tr-TR" b="1" dirty="0" smtClean="0">
                <a:solidFill>
                  <a:schemeClr val="tx2">
                    <a:lumMod val="75000"/>
                  </a:schemeClr>
                </a:solidFill>
              </a:rPr>
              <a:t>Ankara Üniversitesi Tıp Fakültesi Geriatri  Bilim Dalı</a:t>
            </a:r>
            <a:endParaRPr lang="tr-TR" b="1" dirty="0">
              <a:solidFill>
                <a:schemeClr val="tx2">
                  <a:lumMod val="75000"/>
                </a:schemeClr>
              </a:solidFill>
            </a:endParaRPr>
          </a:p>
        </p:txBody>
      </p:sp>
      <p:pic>
        <p:nvPicPr>
          <p:cNvPr id="1026" name="Picture 2" descr="https://encrypted-tbn0.gstatic.com/images?q=tbn:ANd9GcQFB7e3zyIeLA1qSZsPFKWb_AHQRTgCDq7UCAuOB-4Y3b-fV75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6173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ankara_ti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125188"/>
            <a:ext cx="2224906" cy="236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3398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3 Slayt Numarası Yer Tutucusu"/>
          <p:cNvSpPr>
            <a:spLocks noGrp="1"/>
          </p:cNvSpPr>
          <p:nvPr>
            <p:ph type="sldNum" sz="quarter" idx="12"/>
          </p:nvPr>
        </p:nvSpPr>
        <p:spPr>
          <a:noFill/>
        </p:spPr>
        <p:txBody>
          <a:bodyPr/>
          <a:lstStyle/>
          <a:p>
            <a:fld id="{8E39B023-EC2D-4374-BDE1-BD2A606E8765}" type="slidenum">
              <a:rPr lang="tr-TR" smtClean="0"/>
              <a:pPr/>
              <a:t>10</a:t>
            </a:fld>
            <a:endParaRPr lang="tr-TR" smtClean="0"/>
          </a:p>
        </p:txBody>
      </p:sp>
      <p:sp>
        <p:nvSpPr>
          <p:cNvPr id="2" name="1 Başlık"/>
          <p:cNvSpPr>
            <a:spLocks noGrp="1"/>
          </p:cNvSpPr>
          <p:nvPr>
            <p:ph type="title" idx="4294967295"/>
          </p:nvPr>
        </p:nvSpPr>
        <p:spPr>
          <a:xfrm>
            <a:off x="323850" y="1125538"/>
            <a:ext cx="8229600" cy="935037"/>
          </a:xfrm>
        </p:spPr>
        <p:txBody>
          <a:bodyPr>
            <a:normAutofit fontScale="90000"/>
          </a:bodyPr>
          <a:lstStyle/>
          <a:p>
            <a:pPr eaLnBrk="1" hangingPunct="1">
              <a:defRPr/>
            </a:pPr>
            <a:r>
              <a:rPr lang="tr-TR" sz="4000" smtClean="0"/>
              <a:t/>
            </a:r>
            <a:br>
              <a:rPr lang="tr-TR" sz="4000" smtClean="0"/>
            </a:br>
            <a:endParaRPr lang="tr-TR" sz="4000" smtClean="0"/>
          </a:p>
        </p:txBody>
      </p:sp>
      <p:sp>
        <p:nvSpPr>
          <p:cNvPr id="14340" name="2 İçerik Yer Tutucusu"/>
          <p:cNvSpPr>
            <a:spLocks noGrp="1"/>
          </p:cNvSpPr>
          <p:nvPr>
            <p:ph idx="4294967295"/>
          </p:nvPr>
        </p:nvSpPr>
        <p:spPr>
          <a:xfrm>
            <a:off x="323850" y="1412875"/>
            <a:ext cx="8568630" cy="3384277"/>
          </a:xfrm>
        </p:spPr>
        <p:style>
          <a:lnRef idx="2">
            <a:schemeClr val="dk1"/>
          </a:lnRef>
          <a:fillRef idx="1">
            <a:schemeClr val="lt1"/>
          </a:fillRef>
          <a:effectRef idx="0">
            <a:schemeClr val="dk1"/>
          </a:effectRef>
          <a:fontRef idx="minor">
            <a:schemeClr val="dk1"/>
          </a:fontRef>
        </p:style>
        <p:txBody>
          <a:bodyPr>
            <a:normAutofit lnSpcReduction="10000"/>
          </a:bodyPr>
          <a:lstStyle/>
          <a:p>
            <a:r>
              <a:rPr lang="tr-TR" sz="2800" dirty="0" smtClean="0">
                <a:solidFill>
                  <a:schemeClr val="tx1"/>
                </a:solidFill>
              </a:rPr>
              <a:t>31 Aralık 2019 tarihi itibariyle (TUİK verileri)  Türkiye nüfusu 83 milyon 154 bin  997 kişi </a:t>
            </a:r>
          </a:p>
          <a:p>
            <a:r>
              <a:rPr lang="tr-TR" sz="2800" dirty="0" smtClean="0">
                <a:solidFill>
                  <a:schemeClr val="tx1"/>
                </a:solidFill>
              </a:rPr>
              <a:t>2014 yılında yaşlı nüfus oranı %8 iken, 2017 yılında bu oran %8.5’ e, 2019’da %9.1’e ulaşmıştır.</a:t>
            </a:r>
          </a:p>
          <a:p>
            <a:r>
              <a:rPr lang="tr-TR" sz="2800" dirty="0" smtClean="0">
                <a:solidFill>
                  <a:schemeClr val="tx1"/>
                </a:solidFill>
              </a:rPr>
              <a:t>Erkek nüfusun %8.0’i, kadın nüfusun % 10.2’si yaşlıdır</a:t>
            </a:r>
          </a:p>
          <a:p>
            <a:pPr lvl="1" eaLnBrk="1" hangingPunct="1"/>
            <a:endParaRPr lang="tr-TR" dirty="0" smtClean="0"/>
          </a:p>
          <a:p>
            <a:pPr lvl="1" eaLnBrk="1" hangingPunct="1">
              <a:buFontTx/>
              <a:buNone/>
            </a:pPr>
            <a:r>
              <a:rPr lang="tr-TR" dirty="0" smtClean="0"/>
              <a:t>                                                                                                                         </a:t>
            </a:r>
          </a:p>
          <a:p>
            <a:pPr lvl="1" eaLnBrk="1" hangingPunct="1">
              <a:buFontTx/>
              <a:buNone/>
            </a:pPr>
            <a:endParaRPr lang="tr-TR" sz="1400" dirty="0" smtClean="0"/>
          </a:p>
          <a:p>
            <a:pPr lvl="1" eaLnBrk="1" hangingPunct="1">
              <a:buFontTx/>
              <a:buNone/>
            </a:pPr>
            <a:endParaRPr lang="tr-TR" sz="1400" dirty="0" smtClean="0"/>
          </a:p>
          <a:p>
            <a:pPr lvl="1" eaLnBrk="1" hangingPunct="1">
              <a:buFontTx/>
              <a:buNone/>
            </a:pPr>
            <a:endParaRPr lang="tr-TR" sz="1400" dirty="0" smtClean="0"/>
          </a:p>
          <a:p>
            <a:pPr lvl="1" eaLnBrk="1" hangingPunct="1">
              <a:buFontTx/>
              <a:buNone/>
            </a:pPr>
            <a:endParaRPr lang="tr-TR" sz="1400" dirty="0" smtClean="0"/>
          </a:p>
          <a:p>
            <a:pPr eaLnBrk="1" hangingPunct="1"/>
            <a:endParaRPr lang="tr-TR" dirty="0" smtClean="0"/>
          </a:p>
        </p:txBody>
      </p:sp>
      <p:sp>
        <p:nvSpPr>
          <p:cNvPr id="4" name="Rectangle 4"/>
          <p:cNvSpPr txBox="1">
            <a:spLocks noChangeArrowheads="1"/>
          </p:cNvSpPr>
          <p:nvPr/>
        </p:nvSpPr>
        <p:spPr>
          <a:xfrm>
            <a:off x="0" y="0"/>
            <a:ext cx="9144000" cy="1052513"/>
          </a:xfrm>
          <a:prstGeom prst="rect">
            <a:avLst/>
          </a:prstGeom>
        </p:spPr>
        <p:txBody>
          <a:bodyPr anchor="ctr">
            <a:normAutofit/>
          </a:bodyPr>
          <a:lstStyle/>
          <a:p>
            <a:pPr algn="ctr" fontAlgn="auto">
              <a:spcAft>
                <a:spcPts val="0"/>
              </a:spcAft>
              <a:defRPr/>
            </a:pPr>
            <a:r>
              <a:rPr lang="tr-TR" sz="4000" b="1" dirty="0">
                <a:solidFill>
                  <a:srgbClr val="FF0000"/>
                </a:solidFill>
                <a:latin typeface="+mj-lt"/>
                <a:ea typeface="+mj-ea"/>
                <a:cs typeface="+mj-cs"/>
              </a:rPr>
              <a:t>“Yaşlanan Türkiye”</a:t>
            </a:r>
          </a:p>
        </p:txBody>
      </p:sp>
    </p:spTree>
    <p:extLst>
      <p:ext uri="{BB962C8B-B14F-4D97-AF65-F5344CB8AC3E}">
        <p14:creationId xmlns:p14="http://schemas.microsoft.com/office/powerpoint/2010/main" val="3788917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3 Slayt Numarası Yer Tutucusu"/>
          <p:cNvSpPr>
            <a:spLocks noGrp="1"/>
          </p:cNvSpPr>
          <p:nvPr>
            <p:ph type="sldNum" sz="quarter" idx="12"/>
          </p:nvPr>
        </p:nvSpPr>
        <p:spPr>
          <a:xfrm>
            <a:off x="6542088" y="6381328"/>
            <a:ext cx="2133600" cy="365125"/>
          </a:xfrm>
          <a:noFill/>
        </p:spPr>
        <p:txBody>
          <a:bodyPr/>
          <a:lstStyle/>
          <a:p>
            <a:r>
              <a:rPr lang="tr-TR" dirty="0"/>
              <a:t>https://docplayer.biz.tr/14192295-Turkiye-de-demografik-degisim-lutfi-sunar.html</a:t>
            </a:r>
            <a:endParaRPr lang="tr-TR" dirty="0" smtClean="0"/>
          </a:p>
        </p:txBody>
      </p:sp>
      <p:sp>
        <p:nvSpPr>
          <p:cNvPr id="30722" name="Rectangle 2"/>
          <p:cNvSpPr>
            <a:spLocks noGrp="1" noChangeArrowheads="1"/>
          </p:cNvSpPr>
          <p:nvPr>
            <p:ph type="title" idx="4294967295"/>
          </p:nvPr>
        </p:nvSpPr>
        <p:spPr>
          <a:xfrm>
            <a:off x="457200" y="836613"/>
            <a:ext cx="7931150" cy="863600"/>
          </a:xfrm>
        </p:spPr>
        <p:txBody>
          <a:bodyPr>
            <a:normAutofit fontScale="90000"/>
          </a:bodyPr>
          <a:lstStyle/>
          <a:p>
            <a:pPr eaLnBrk="1" hangingPunct="1">
              <a:defRPr/>
            </a:pPr>
            <a:r>
              <a:rPr lang="tr-TR" sz="3200" b="1" smtClean="0">
                <a:solidFill>
                  <a:srgbClr val="FF0000"/>
                </a:solidFill>
              </a:rPr>
              <a:t>Nüfusun büyüklüğü ve artış hızındaki değişimler: TÜRKİYE</a:t>
            </a:r>
          </a:p>
        </p:txBody>
      </p:sp>
      <p:sp>
        <p:nvSpPr>
          <p:cNvPr id="15364" name="Rectangle 3"/>
          <p:cNvSpPr>
            <a:spLocks noGrp="1" noChangeArrowheads="1"/>
          </p:cNvSpPr>
          <p:nvPr>
            <p:ph type="body" idx="4294967295"/>
          </p:nvPr>
        </p:nvSpPr>
        <p:spPr>
          <a:xfrm>
            <a:off x="323850" y="1773238"/>
            <a:ext cx="8351838" cy="503237"/>
          </a:xfrm>
        </p:spPr>
        <p:txBody>
          <a:bodyPr/>
          <a:lstStyle/>
          <a:p>
            <a:pPr eaLnBrk="1" hangingPunct="1">
              <a:buFontTx/>
              <a:buNone/>
            </a:pPr>
            <a:r>
              <a:rPr lang="tr-TR" sz="2200" b="1" dirty="0" smtClean="0">
                <a:solidFill>
                  <a:srgbClr val="000066"/>
                </a:solidFill>
              </a:rPr>
              <a:t>Nüfusun büyüklüğü ve artış hızındaki değişimler 1935-2023</a:t>
            </a:r>
          </a:p>
        </p:txBody>
      </p:sp>
      <p:pic>
        <p:nvPicPr>
          <p:cNvPr id="15365" name="Picture 4"/>
          <p:cNvPicPr>
            <a:picLocks noGrp="1" noChangeAspect="1" noChangeArrowheads="1"/>
          </p:cNvPicPr>
          <p:nvPr>
            <p:ph idx="4294967295"/>
          </p:nvPr>
        </p:nvPicPr>
        <p:blipFill>
          <a:blip r:embed="rId3" cstate="print"/>
          <a:srcRect/>
          <a:stretch>
            <a:fillRect/>
          </a:stretch>
        </p:blipFill>
        <p:spPr>
          <a:xfrm>
            <a:off x="684213" y="2278063"/>
            <a:ext cx="7488237" cy="3743325"/>
          </a:xfrm>
          <a:solidFill>
            <a:srgbClr val="FF9966">
              <a:alpha val="89803"/>
            </a:srgbClr>
          </a:solidFill>
          <a:ln w="31750">
            <a:solidFill>
              <a:srgbClr val="003366"/>
            </a:solidFill>
          </a:ln>
        </p:spPr>
      </p:pic>
    </p:spTree>
    <p:extLst>
      <p:ext uri="{BB962C8B-B14F-4D97-AF65-F5344CB8AC3E}">
        <p14:creationId xmlns:p14="http://schemas.microsoft.com/office/powerpoint/2010/main" val="202780019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4 Slayt Numarası Yer Tutucusu"/>
          <p:cNvSpPr>
            <a:spLocks noGrp="1"/>
          </p:cNvSpPr>
          <p:nvPr>
            <p:ph type="sldNum" sz="quarter" idx="12"/>
          </p:nvPr>
        </p:nvSpPr>
        <p:spPr>
          <a:noFill/>
        </p:spPr>
        <p:txBody>
          <a:bodyPr/>
          <a:lstStyle/>
          <a:p>
            <a:fld id="{0025E328-005F-462D-A0A0-63904FE33EBD}" type="slidenum">
              <a:rPr lang="tr-TR" smtClean="0"/>
              <a:pPr/>
              <a:t>12</a:t>
            </a:fld>
            <a:endParaRPr lang="tr-TR" smtClean="0"/>
          </a:p>
        </p:txBody>
      </p:sp>
      <p:sp>
        <p:nvSpPr>
          <p:cNvPr id="16387" name="Rectangle 5"/>
          <p:cNvSpPr>
            <a:spLocks noGrp="1" noChangeArrowheads="1"/>
          </p:cNvSpPr>
          <p:nvPr>
            <p:ph/>
          </p:nvPr>
        </p:nvSpPr>
        <p:spPr/>
        <p:txBody>
          <a:bodyPr/>
          <a:lstStyle/>
          <a:p>
            <a:pPr eaLnBrk="1" hangingPunct="1"/>
            <a:endParaRPr lang="tr-TR" smtClean="0"/>
          </a:p>
        </p:txBody>
      </p:sp>
      <p:pic>
        <p:nvPicPr>
          <p:cNvPr id="16388" name="Picture 4"/>
          <p:cNvPicPr>
            <a:picLocks noGrp="1" noChangeAspect="1" noChangeArrowheads="1"/>
          </p:cNvPicPr>
          <p:nvPr>
            <p:ph type="body" idx="4294967295"/>
          </p:nvPr>
        </p:nvPicPr>
        <p:blipFill>
          <a:blip r:embed="rId2" cstate="print"/>
          <a:srcRect/>
          <a:stretch>
            <a:fillRect/>
          </a:stretch>
        </p:blipFill>
        <p:spPr>
          <a:xfrm>
            <a:off x="611188" y="333375"/>
            <a:ext cx="8208962" cy="6119813"/>
          </a:xfrm>
          <a:noFill/>
        </p:spPr>
      </p:pic>
    </p:spTree>
    <p:extLst>
      <p:ext uri="{BB962C8B-B14F-4D97-AF65-F5344CB8AC3E}">
        <p14:creationId xmlns:p14="http://schemas.microsoft.com/office/powerpoint/2010/main" val="2718055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2017 TÜİK verilerine göre</a:t>
            </a:r>
            <a:endParaRPr lang="en-US" dirty="0"/>
          </a:p>
        </p:txBody>
      </p:sp>
      <p:sp>
        <p:nvSpPr>
          <p:cNvPr id="3" name="İçerik Yer Tutucusu 2"/>
          <p:cNvSpPr>
            <a:spLocks noGrp="1"/>
          </p:cNvSpPr>
          <p:nvPr>
            <p:ph idx="1"/>
          </p:nvPr>
        </p:nvSpPr>
        <p:spPr/>
        <p:txBody>
          <a:bodyPr/>
          <a:lstStyle/>
          <a:p>
            <a:r>
              <a:rPr lang="tr-TR" dirty="0" smtClean="0"/>
              <a:t>Ülkemizde</a:t>
            </a:r>
          </a:p>
          <a:p>
            <a:r>
              <a:rPr lang="tr-TR" dirty="0" smtClean="0"/>
              <a:t>Doğuşta beklenen yaşam 78.0 yıl</a:t>
            </a:r>
          </a:p>
          <a:p>
            <a:r>
              <a:rPr lang="tr-TR" dirty="0" smtClean="0"/>
              <a:t>Erkeklerde 75.3</a:t>
            </a:r>
          </a:p>
          <a:p>
            <a:r>
              <a:rPr lang="tr-TR" dirty="0" smtClean="0"/>
              <a:t>Kadınlarda 80.8</a:t>
            </a:r>
          </a:p>
          <a:p>
            <a:r>
              <a:rPr lang="tr-TR" dirty="0" smtClean="0"/>
              <a:t>Yaşam beklentisi en yüksek il 80.7 ile Tunceli</a:t>
            </a:r>
          </a:p>
          <a:p>
            <a:r>
              <a:rPr lang="tr-TR" dirty="0" smtClean="0"/>
              <a:t>Yaşam beklentisi en düşük il 76.1 ile Kilis</a:t>
            </a:r>
            <a:endParaRPr lang="en-US" dirty="0"/>
          </a:p>
        </p:txBody>
      </p:sp>
    </p:spTree>
    <p:extLst>
      <p:ext uri="{BB962C8B-B14F-4D97-AF65-F5344CB8AC3E}">
        <p14:creationId xmlns:p14="http://schemas.microsoft.com/office/powerpoint/2010/main" val="3245745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3 Slayt Numarası Yer Tutucusu"/>
          <p:cNvSpPr>
            <a:spLocks noGrp="1"/>
          </p:cNvSpPr>
          <p:nvPr>
            <p:ph type="sldNum" sz="quarter" idx="12"/>
          </p:nvPr>
        </p:nvSpPr>
        <p:spPr>
          <a:noFill/>
        </p:spPr>
        <p:txBody>
          <a:bodyPr/>
          <a:lstStyle/>
          <a:p>
            <a:r>
              <a:rPr lang="tr-TR" dirty="0"/>
              <a:t>https://docplayer.biz.tr/14192295-Turkiye-de-demografik-degisim-lutfi-sunar.html</a:t>
            </a:r>
          </a:p>
          <a:p>
            <a:fld id="{EDDC4836-358D-4468-AAE7-A0CF0E31E903}" type="slidenum">
              <a:rPr lang="tr-TR" smtClean="0"/>
              <a:pPr/>
              <a:t>14</a:t>
            </a:fld>
            <a:endParaRPr lang="tr-TR" dirty="0" smtClean="0"/>
          </a:p>
        </p:txBody>
      </p:sp>
      <p:sp>
        <p:nvSpPr>
          <p:cNvPr id="18435" name="Rectangle 2"/>
          <p:cNvSpPr>
            <a:spLocks noGrp="1" noChangeArrowheads="1"/>
          </p:cNvSpPr>
          <p:nvPr>
            <p:ph type="ctrTitle" idx="4294967295"/>
          </p:nvPr>
        </p:nvSpPr>
        <p:spPr>
          <a:xfrm>
            <a:off x="0" y="0"/>
            <a:ext cx="9144000" cy="1125538"/>
          </a:xfrm>
        </p:spPr>
        <p:txBody>
          <a:bodyPr/>
          <a:lstStyle/>
          <a:p>
            <a:pPr eaLnBrk="1" hangingPunct="1"/>
            <a:r>
              <a:rPr lang="tr-TR" sz="3200" b="1" smtClean="0">
                <a:solidFill>
                  <a:srgbClr val="FF0000"/>
                </a:solidFill>
              </a:rPr>
              <a:t>Doğuşta yaşam beklentisindeki değişimler 1935-2023</a:t>
            </a:r>
          </a:p>
        </p:txBody>
      </p:sp>
      <p:pic>
        <p:nvPicPr>
          <p:cNvPr id="18436" name="Picture 4"/>
          <p:cNvPicPr>
            <a:picLocks noGrp="1" noChangeAspect="1" noChangeArrowheads="1"/>
          </p:cNvPicPr>
          <p:nvPr>
            <p:ph idx="4294967295"/>
          </p:nvPr>
        </p:nvPicPr>
        <p:blipFill>
          <a:blip r:embed="rId3" cstate="print"/>
          <a:srcRect/>
          <a:stretch>
            <a:fillRect/>
          </a:stretch>
        </p:blipFill>
        <p:spPr>
          <a:xfrm>
            <a:off x="107950" y="908720"/>
            <a:ext cx="8928100" cy="5038253"/>
          </a:xfrm>
          <a:ln w="31750">
            <a:solidFill>
              <a:srgbClr val="003366"/>
            </a:solidFill>
          </a:ln>
        </p:spPr>
      </p:pic>
    </p:spTree>
    <p:extLst>
      <p:ext uri="{BB962C8B-B14F-4D97-AF65-F5344CB8AC3E}">
        <p14:creationId xmlns:p14="http://schemas.microsoft.com/office/powerpoint/2010/main" val="335766406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3 Slayt Numarası Yer Tutucusu"/>
          <p:cNvSpPr>
            <a:spLocks noGrp="1"/>
          </p:cNvSpPr>
          <p:nvPr>
            <p:ph type="sldNum" sz="quarter" idx="12"/>
          </p:nvPr>
        </p:nvSpPr>
        <p:spPr>
          <a:noFill/>
        </p:spPr>
        <p:txBody>
          <a:bodyPr/>
          <a:lstStyle/>
          <a:p>
            <a:fld id="{267A47F2-D117-4321-A5F0-1B7C28884AB2}" type="slidenum">
              <a:rPr lang="tr-TR" smtClean="0"/>
              <a:pPr/>
              <a:t>15</a:t>
            </a:fld>
            <a:endParaRPr lang="tr-TR" smtClean="0"/>
          </a:p>
        </p:txBody>
      </p:sp>
      <p:sp>
        <p:nvSpPr>
          <p:cNvPr id="19459" name="5 Başlık"/>
          <p:cNvSpPr>
            <a:spLocks noGrp="1"/>
          </p:cNvSpPr>
          <p:nvPr>
            <p:ph type="title" idx="4294967295"/>
          </p:nvPr>
        </p:nvSpPr>
        <p:spPr/>
        <p:txBody>
          <a:bodyPr/>
          <a:lstStyle/>
          <a:p>
            <a:pPr eaLnBrk="1" hangingPunct="1"/>
            <a:r>
              <a:rPr lang="tr-TR" b="1" smtClean="0">
                <a:solidFill>
                  <a:srgbClr val="FF0000"/>
                </a:solidFill>
              </a:rPr>
              <a:t>Toplumsal Yaşlanma</a:t>
            </a:r>
          </a:p>
        </p:txBody>
      </p:sp>
      <p:sp>
        <p:nvSpPr>
          <p:cNvPr id="5" name="4 İçerik Yer Tutucusu"/>
          <p:cNvSpPr>
            <a:spLocks noGrp="1"/>
          </p:cNvSpPr>
          <p:nvPr>
            <p:ph idx="4294967295"/>
          </p:nvPr>
        </p:nvSpPr>
        <p:spPr>
          <a:xfrm>
            <a:off x="457200" y="1600200"/>
            <a:ext cx="8435975" cy="4525963"/>
          </a:xfrm>
        </p:spPr>
        <p:style>
          <a:lnRef idx="2">
            <a:schemeClr val="dk1"/>
          </a:lnRef>
          <a:fillRef idx="1">
            <a:schemeClr val="lt1"/>
          </a:fillRef>
          <a:effectRef idx="0">
            <a:schemeClr val="dk1"/>
          </a:effectRef>
          <a:fontRef idx="minor">
            <a:schemeClr val="dk1"/>
          </a:fontRef>
        </p:style>
        <p:txBody>
          <a:bodyPr>
            <a:normAutofit lnSpcReduction="10000"/>
          </a:bodyPr>
          <a:lstStyle/>
          <a:p>
            <a:pPr eaLnBrk="1" hangingPunct="1">
              <a:buFontTx/>
              <a:buNone/>
              <a:defRPr/>
            </a:pPr>
            <a:r>
              <a:rPr lang="tr-TR" sz="2800" dirty="0">
                <a:latin typeface="Times New Roman" pitchFamily="18" charset="0"/>
                <a:cs typeface="Times New Roman" pitchFamily="18" charset="0"/>
              </a:rPr>
              <a:t>Toplumlar yaşlı nüfusa göre 4 grupta sınıflandırılmıştır:</a:t>
            </a:r>
          </a:p>
          <a:p>
            <a:pPr eaLnBrk="1" hangingPunct="1">
              <a:buFontTx/>
              <a:buNone/>
              <a:defRPr/>
            </a:pPr>
            <a:endParaRPr lang="tr-TR" sz="2800" dirty="0">
              <a:solidFill>
                <a:srgbClr val="000066"/>
              </a:solidFill>
              <a:latin typeface="Times New Roman" pitchFamily="18" charset="0"/>
              <a:cs typeface="Times New Roman" pitchFamily="18" charset="0"/>
            </a:endParaRPr>
          </a:p>
          <a:p>
            <a:pPr eaLnBrk="1" hangingPunct="1">
              <a:buFontTx/>
              <a:buNone/>
              <a:defRPr/>
            </a:pPr>
            <a:r>
              <a:rPr lang="tr-TR" sz="2800" b="1" dirty="0">
                <a:solidFill>
                  <a:srgbClr val="FF0000"/>
                </a:solidFill>
                <a:latin typeface="Times New Roman" pitchFamily="18" charset="0"/>
                <a:cs typeface="Times New Roman" pitchFamily="18" charset="0"/>
              </a:rPr>
              <a:t>Genç:</a:t>
            </a:r>
            <a:r>
              <a:rPr lang="tr-TR" sz="2800" b="1" dirty="0">
                <a:latin typeface="Times New Roman" pitchFamily="18" charset="0"/>
                <a:cs typeface="Times New Roman" pitchFamily="18" charset="0"/>
              </a:rPr>
              <a:t> 65 yaş ve üzeri nüfus %4’ten az</a:t>
            </a:r>
          </a:p>
          <a:p>
            <a:pPr eaLnBrk="1" hangingPunct="1">
              <a:buFontTx/>
              <a:buNone/>
              <a:defRPr/>
            </a:pPr>
            <a:endParaRPr lang="tr-TR" sz="2800" b="1" dirty="0">
              <a:latin typeface="Times New Roman" pitchFamily="18" charset="0"/>
              <a:cs typeface="Times New Roman" pitchFamily="18" charset="0"/>
            </a:endParaRPr>
          </a:p>
          <a:p>
            <a:pPr eaLnBrk="1" hangingPunct="1">
              <a:buFontTx/>
              <a:buNone/>
              <a:defRPr/>
            </a:pPr>
            <a:r>
              <a:rPr lang="tr-TR" sz="2800" b="1" dirty="0">
                <a:solidFill>
                  <a:srgbClr val="FF0000"/>
                </a:solidFill>
                <a:latin typeface="Times New Roman" pitchFamily="18" charset="0"/>
                <a:cs typeface="Times New Roman" pitchFamily="18" charset="0"/>
              </a:rPr>
              <a:t>Erişkin:</a:t>
            </a:r>
            <a:r>
              <a:rPr lang="tr-TR" sz="2800" b="1" dirty="0">
                <a:latin typeface="Times New Roman" pitchFamily="18" charset="0"/>
                <a:cs typeface="Times New Roman" pitchFamily="18" charset="0"/>
              </a:rPr>
              <a:t> 65 yaş ve üzeri nüfusu %4 – 7</a:t>
            </a:r>
          </a:p>
          <a:p>
            <a:pPr eaLnBrk="1" hangingPunct="1">
              <a:buFontTx/>
              <a:buNone/>
              <a:defRPr/>
            </a:pPr>
            <a:endParaRPr lang="tr-TR" sz="2800" b="1" dirty="0">
              <a:latin typeface="Times New Roman" pitchFamily="18" charset="0"/>
              <a:cs typeface="Times New Roman" pitchFamily="18" charset="0"/>
            </a:endParaRPr>
          </a:p>
          <a:p>
            <a:pPr eaLnBrk="1" hangingPunct="1">
              <a:buFontTx/>
              <a:buNone/>
              <a:defRPr/>
            </a:pPr>
            <a:r>
              <a:rPr lang="tr-TR" sz="2800" b="1" dirty="0">
                <a:solidFill>
                  <a:srgbClr val="FF0000"/>
                </a:solidFill>
                <a:latin typeface="Times New Roman" pitchFamily="18" charset="0"/>
                <a:cs typeface="Times New Roman" pitchFamily="18" charset="0"/>
              </a:rPr>
              <a:t>Yaşlı: </a:t>
            </a:r>
            <a:r>
              <a:rPr lang="tr-TR" sz="2800" b="1" dirty="0">
                <a:latin typeface="Times New Roman" pitchFamily="18" charset="0"/>
                <a:cs typeface="Times New Roman" pitchFamily="18" charset="0"/>
              </a:rPr>
              <a:t>65 yaş ve üzeri nüfusu %7 – </a:t>
            </a:r>
            <a:r>
              <a:rPr lang="tr-TR" sz="2800" b="1" dirty="0" smtClean="0">
                <a:latin typeface="Times New Roman" pitchFamily="18" charset="0"/>
                <a:cs typeface="Times New Roman" pitchFamily="18" charset="0"/>
              </a:rPr>
              <a:t>10 </a:t>
            </a:r>
            <a:r>
              <a:rPr lang="tr-TR" sz="2800" b="1" dirty="0" smtClean="0">
                <a:solidFill>
                  <a:srgbClr val="FF0000"/>
                </a:solidFill>
                <a:latin typeface="Times New Roman" pitchFamily="18" charset="0"/>
                <a:cs typeface="Times New Roman" pitchFamily="18" charset="0"/>
              </a:rPr>
              <a:t>(Türkiye)</a:t>
            </a:r>
            <a:endParaRPr lang="tr-TR" sz="2800" b="1" dirty="0">
              <a:solidFill>
                <a:srgbClr val="FF0000"/>
              </a:solidFill>
              <a:latin typeface="Times New Roman" pitchFamily="18" charset="0"/>
              <a:cs typeface="Times New Roman" pitchFamily="18" charset="0"/>
            </a:endParaRPr>
          </a:p>
          <a:p>
            <a:pPr eaLnBrk="1" hangingPunct="1">
              <a:buFontTx/>
              <a:buNone/>
              <a:defRPr/>
            </a:pPr>
            <a:endParaRPr lang="tr-TR" sz="2800" b="1" dirty="0">
              <a:latin typeface="Times New Roman" pitchFamily="18" charset="0"/>
              <a:cs typeface="Times New Roman" pitchFamily="18" charset="0"/>
            </a:endParaRPr>
          </a:p>
          <a:p>
            <a:pPr eaLnBrk="1" hangingPunct="1">
              <a:buFontTx/>
              <a:buNone/>
              <a:defRPr/>
            </a:pPr>
            <a:r>
              <a:rPr lang="tr-TR" sz="2800" b="1" dirty="0">
                <a:solidFill>
                  <a:srgbClr val="FF0000"/>
                </a:solidFill>
                <a:latin typeface="Times New Roman" pitchFamily="18" charset="0"/>
                <a:cs typeface="Times New Roman" pitchFamily="18" charset="0"/>
              </a:rPr>
              <a:t>Çok yaşlı:</a:t>
            </a:r>
            <a:r>
              <a:rPr lang="tr-TR" sz="2800" b="1" dirty="0">
                <a:latin typeface="Times New Roman" pitchFamily="18" charset="0"/>
                <a:cs typeface="Times New Roman" pitchFamily="18" charset="0"/>
              </a:rPr>
              <a:t> 65 yaş ve üzeri %10’dan fazla  </a:t>
            </a:r>
          </a:p>
          <a:p>
            <a:pPr eaLnBrk="1" hangingPunct="1">
              <a:defRPr/>
            </a:pPr>
            <a:endParaRPr lang="tr-TR" dirty="0"/>
          </a:p>
        </p:txBody>
      </p:sp>
    </p:spTree>
    <p:extLst>
      <p:ext uri="{BB962C8B-B14F-4D97-AF65-F5344CB8AC3E}">
        <p14:creationId xmlns:p14="http://schemas.microsoft.com/office/powerpoint/2010/main" val="2158960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3 Slayt Numarası Yer Tutucusu"/>
          <p:cNvSpPr>
            <a:spLocks noGrp="1"/>
          </p:cNvSpPr>
          <p:nvPr>
            <p:ph type="sldNum" sz="quarter" idx="12"/>
          </p:nvPr>
        </p:nvSpPr>
        <p:spPr>
          <a:noFill/>
        </p:spPr>
        <p:txBody>
          <a:bodyPr/>
          <a:lstStyle/>
          <a:p>
            <a:fld id="{EEAD6511-224F-4020-9AFB-665AAE3854B9}" type="slidenum">
              <a:rPr lang="tr-TR" smtClean="0"/>
              <a:pPr/>
              <a:t>16</a:t>
            </a:fld>
            <a:r>
              <a:rPr lang="tr-TR" dirty="0"/>
              <a:t>Thttps://</a:t>
            </a:r>
            <a:r>
              <a:rPr lang="tr-TR" dirty="0" smtClean="0"/>
              <a:t>www.fikir.gen.tr</a:t>
            </a:r>
          </a:p>
        </p:txBody>
      </p:sp>
      <p:sp>
        <p:nvSpPr>
          <p:cNvPr id="20483" name="Rectangle 3"/>
          <p:cNvSpPr>
            <a:spLocks noGrp="1" noChangeArrowheads="1"/>
          </p:cNvSpPr>
          <p:nvPr>
            <p:ph type="title" sz="quarter" idx="4294967295"/>
          </p:nvPr>
        </p:nvSpPr>
        <p:spPr>
          <a:xfrm>
            <a:off x="0" y="0"/>
            <a:ext cx="9144000" cy="908050"/>
          </a:xfrm>
        </p:spPr>
        <p:txBody>
          <a:bodyPr/>
          <a:lstStyle/>
          <a:p>
            <a:pPr eaLnBrk="1" hangingPunct="1"/>
            <a:r>
              <a:rPr lang="tr-TR" sz="3600" b="1" smtClean="0">
                <a:solidFill>
                  <a:srgbClr val="FF0000"/>
                </a:solidFill>
              </a:rPr>
              <a:t>Türkiye’nin yaş yapısındaki değişimler</a:t>
            </a:r>
          </a:p>
        </p:txBody>
      </p:sp>
      <p:sp>
        <p:nvSpPr>
          <p:cNvPr id="20484" name="Rectangle 6"/>
          <p:cNvSpPr>
            <a:spLocks noGrp="1" noChangeArrowheads="1"/>
          </p:cNvSpPr>
          <p:nvPr>
            <p:ph sz="quarter" idx="4294967295"/>
          </p:nvPr>
        </p:nvSpPr>
        <p:spPr>
          <a:xfrm>
            <a:off x="4648200" y="1600200"/>
            <a:ext cx="4038600" cy="2185988"/>
          </a:xfrm>
        </p:spPr>
        <p:txBody>
          <a:bodyPr/>
          <a:lstStyle/>
          <a:p>
            <a:pPr eaLnBrk="1" hangingPunct="1">
              <a:buFontTx/>
              <a:buNone/>
            </a:pPr>
            <a:r>
              <a:rPr lang="tr-TR" sz="2400" smtClean="0"/>
              <a:t>   </a:t>
            </a:r>
            <a:endParaRPr lang="tr-TR" sz="2400" b="1" smtClean="0"/>
          </a:p>
          <a:p>
            <a:pPr eaLnBrk="1" hangingPunct="1"/>
            <a:endParaRPr lang="tr-TR" sz="2400" smtClean="0"/>
          </a:p>
        </p:txBody>
      </p:sp>
      <p:pic>
        <p:nvPicPr>
          <p:cNvPr id="2" name="Resim 1"/>
          <p:cNvPicPr>
            <a:picLocks noChangeAspect="1"/>
          </p:cNvPicPr>
          <p:nvPr/>
        </p:nvPicPr>
        <p:blipFill>
          <a:blip r:embed="rId3"/>
          <a:stretch>
            <a:fillRect/>
          </a:stretch>
        </p:blipFill>
        <p:spPr>
          <a:xfrm>
            <a:off x="683568" y="1208632"/>
            <a:ext cx="7671566" cy="4380607"/>
          </a:xfrm>
          <a:prstGeom prst="rect">
            <a:avLst/>
          </a:prstGeom>
        </p:spPr>
      </p:pic>
    </p:spTree>
    <p:extLst>
      <p:ext uri="{BB962C8B-B14F-4D97-AF65-F5344CB8AC3E}">
        <p14:creationId xmlns:p14="http://schemas.microsoft.com/office/powerpoint/2010/main" val="73200289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Slayt Numarası Yer Tutucusu"/>
          <p:cNvSpPr>
            <a:spLocks noGrp="1"/>
          </p:cNvSpPr>
          <p:nvPr>
            <p:ph type="sldNum" sz="quarter" idx="12"/>
          </p:nvPr>
        </p:nvSpPr>
        <p:spPr>
          <a:noFill/>
        </p:spPr>
        <p:txBody>
          <a:bodyPr/>
          <a:lstStyle/>
          <a:p>
            <a:fld id="{B4FC1E65-5BB7-4F31-883B-D36ADB645339}" type="slidenum">
              <a:rPr lang="tr-TR" smtClean="0"/>
              <a:pPr/>
              <a:t>17</a:t>
            </a:fld>
            <a:endParaRPr lang="tr-TR" smtClean="0"/>
          </a:p>
        </p:txBody>
      </p:sp>
      <p:sp>
        <p:nvSpPr>
          <p:cNvPr id="21507" name="Rectangle 4"/>
          <p:cNvSpPr>
            <a:spLocks noGrp="1" noChangeArrowheads="1"/>
          </p:cNvSpPr>
          <p:nvPr>
            <p:ph type="title" idx="4294967295"/>
          </p:nvPr>
        </p:nvSpPr>
        <p:spPr>
          <a:xfrm>
            <a:off x="0" y="0"/>
            <a:ext cx="9144000" cy="765175"/>
          </a:xfrm>
          <a:solidFill>
            <a:srgbClr val="FF0000"/>
          </a:solidFill>
        </p:spPr>
        <p:txBody>
          <a:bodyPr/>
          <a:lstStyle/>
          <a:p>
            <a:pPr eaLnBrk="1" hangingPunct="1"/>
            <a:r>
              <a:rPr lang="tr-TR" sz="3200" b="1" dirty="0" smtClean="0"/>
              <a:t>İllere göre yaşlı nüfusunun dağılım haritası</a:t>
            </a:r>
          </a:p>
        </p:txBody>
      </p:sp>
      <p:sp>
        <p:nvSpPr>
          <p:cNvPr id="21509" name="3 Dikdörtgen"/>
          <p:cNvSpPr>
            <a:spLocks noChangeArrowheads="1"/>
          </p:cNvSpPr>
          <p:nvPr/>
        </p:nvSpPr>
        <p:spPr bwMode="auto">
          <a:xfrm>
            <a:off x="0" y="5734050"/>
            <a:ext cx="9144000" cy="706438"/>
          </a:xfrm>
          <a:prstGeom prst="rect">
            <a:avLst/>
          </a:prstGeom>
          <a:noFill/>
          <a:ln w="9525">
            <a:noFill/>
            <a:miter lim="800000"/>
            <a:headEnd/>
            <a:tailEnd/>
          </a:ln>
        </p:spPr>
        <p:txBody>
          <a:bodyPr>
            <a:spAutoFit/>
          </a:bodyPr>
          <a:lstStyle/>
          <a:p>
            <a:r>
              <a:rPr lang="tr-TR" sz="2000" b="1"/>
              <a:t>Türkiye'de yaşam süresinin en uzun olduğu bölge Aydın'ın Nazilli ilçesi olup, Nazilli'de 60 yaş üstü nüfus %23’tür ve nüfusun yüzde 1,3'ü 90 yaş üstündedir.</a:t>
            </a:r>
          </a:p>
        </p:txBody>
      </p:sp>
      <p:pic>
        <p:nvPicPr>
          <p:cNvPr id="2" name="Resim 1"/>
          <p:cNvPicPr>
            <a:picLocks noChangeAspect="1"/>
          </p:cNvPicPr>
          <p:nvPr/>
        </p:nvPicPr>
        <p:blipFill rotWithShape="1">
          <a:blip r:embed="rId3"/>
          <a:srcRect l="6098" t="10626" r="6708" b="5703"/>
          <a:stretch/>
        </p:blipFill>
        <p:spPr>
          <a:xfrm>
            <a:off x="0" y="1052736"/>
            <a:ext cx="8964488" cy="4400327"/>
          </a:xfrm>
          <a:prstGeom prst="rect">
            <a:avLst/>
          </a:prstGeom>
        </p:spPr>
      </p:pic>
    </p:spTree>
    <p:extLst>
      <p:ext uri="{BB962C8B-B14F-4D97-AF65-F5344CB8AC3E}">
        <p14:creationId xmlns:p14="http://schemas.microsoft.com/office/powerpoint/2010/main" val="118529115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3568" y="404664"/>
            <a:ext cx="8229600" cy="1143000"/>
          </a:xfrm>
        </p:spPr>
        <p:txBody>
          <a:bodyPr>
            <a:normAutofit fontScale="90000"/>
          </a:bodyPr>
          <a:lstStyle/>
          <a:p>
            <a:r>
              <a:rPr lang="tr-TR" b="1" dirty="0" smtClean="0">
                <a:solidFill>
                  <a:srgbClr val="FF0000"/>
                </a:solidFill>
              </a:rPr>
              <a:t>Yaşlıda kronik hastalıklar fazla görülür:</a:t>
            </a:r>
            <a:endParaRPr lang="tr-TR" b="1" dirty="0">
              <a:solidFill>
                <a:srgbClr val="FF0000"/>
              </a:solidFill>
            </a:endParaRPr>
          </a:p>
        </p:txBody>
      </p:sp>
      <p:sp>
        <p:nvSpPr>
          <p:cNvPr id="3" name="2 İçerik Yer Tutucusu"/>
          <p:cNvSpPr>
            <a:spLocks noGrp="1"/>
          </p:cNvSpPr>
          <p:nvPr>
            <p:ph idx="1"/>
          </p:nvPr>
        </p:nvSpPr>
        <p:spPr/>
        <p:txBody>
          <a:bodyPr/>
          <a:lstStyle/>
          <a:p>
            <a:endParaRPr lang="tr-TR" dirty="0" smtClean="0"/>
          </a:p>
          <a:p>
            <a:r>
              <a:rPr lang="tr-TR" dirty="0" smtClean="0"/>
              <a:t>1  hastalık……..%90</a:t>
            </a:r>
          </a:p>
          <a:p>
            <a:r>
              <a:rPr lang="tr-TR" dirty="0" smtClean="0"/>
              <a:t>2 hastalık………%35</a:t>
            </a:r>
          </a:p>
          <a:p>
            <a:r>
              <a:rPr lang="tr-TR" dirty="0" smtClean="0"/>
              <a:t>3 hastalık………%23</a:t>
            </a:r>
          </a:p>
          <a:p>
            <a:r>
              <a:rPr lang="tr-TR" dirty="0" smtClean="0"/>
              <a:t>4  ve üstü………%15</a:t>
            </a:r>
          </a:p>
        </p:txBody>
      </p:sp>
      <p:pic>
        <p:nvPicPr>
          <p:cNvPr id="4" name="Picture 5" descr="12860543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604269">
            <a:off x="5025166" y="1772019"/>
            <a:ext cx="2928938"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551379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fld id="{A9999AFD-C6EA-4D85-B9B3-B9E8F08FAB27}" type="slidenum">
              <a:rPr lang="tr-TR"/>
              <a:pPr>
                <a:defRPr/>
              </a:pPr>
              <a:t>19</a:t>
            </a:fld>
            <a:endParaRPr lang="tr-TR"/>
          </a:p>
        </p:txBody>
      </p:sp>
      <p:sp>
        <p:nvSpPr>
          <p:cNvPr id="66562" name="Rectangle 3"/>
          <p:cNvSpPr>
            <a:spLocks noGrp="1" noChangeArrowheads="1"/>
          </p:cNvSpPr>
          <p:nvPr>
            <p:ph type="body" sz="half" idx="4294967295"/>
          </p:nvPr>
        </p:nvSpPr>
        <p:spPr>
          <a:xfrm>
            <a:off x="1116013" y="692150"/>
            <a:ext cx="7056437" cy="1368425"/>
          </a:xfrm>
          <a:solidFill>
            <a:schemeClr val="bg1"/>
          </a:solidFill>
          <a:ln w="76200" cmpd="tri">
            <a:solidFill>
              <a:srgbClr val="FF6600"/>
            </a:solidFill>
          </a:ln>
        </p:spPr>
        <p:txBody>
          <a:bodyPr/>
          <a:lstStyle/>
          <a:p>
            <a:pPr algn="ctr">
              <a:lnSpc>
                <a:spcPct val="90000"/>
              </a:lnSpc>
              <a:buFontTx/>
              <a:buNone/>
            </a:pPr>
            <a:r>
              <a:rPr lang="tr-TR" sz="2400" b="1" smtClean="0"/>
              <a:t>Yaşlı nüfus ↑</a:t>
            </a:r>
          </a:p>
          <a:p>
            <a:pPr algn="ctr">
              <a:lnSpc>
                <a:spcPct val="90000"/>
              </a:lnSpc>
              <a:buFontTx/>
              <a:buNone/>
            </a:pPr>
            <a:r>
              <a:rPr lang="tr-TR" sz="2400" b="1" smtClean="0"/>
              <a:t>Kronik hastalıklar sık</a:t>
            </a:r>
          </a:p>
          <a:p>
            <a:pPr algn="ctr">
              <a:lnSpc>
                <a:spcPct val="90000"/>
              </a:lnSpc>
              <a:buFontTx/>
              <a:buNone/>
            </a:pPr>
            <a:r>
              <a:rPr lang="tr-TR" sz="2400" b="1" smtClean="0"/>
              <a:t>Yaşlıların sağlık hizmetlerine ulaşımı zor</a:t>
            </a:r>
            <a:endParaRPr lang="tr-TR" sz="2800" b="1" smtClean="0"/>
          </a:p>
        </p:txBody>
      </p:sp>
      <p:sp>
        <p:nvSpPr>
          <p:cNvPr id="66563" name="Text Box 7"/>
          <p:cNvSpPr txBox="1">
            <a:spLocks noChangeArrowheads="1"/>
          </p:cNvSpPr>
          <p:nvPr/>
        </p:nvSpPr>
        <p:spPr bwMode="auto">
          <a:xfrm>
            <a:off x="1116013" y="3357563"/>
            <a:ext cx="6696075" cy="830262"/>
          </a:xfrm>
          <a:prstGeom prst="rect">
            <a:avLst/>
          </a:prstGeom>
          <a:solidFill>
            <a:schemeClr val="bg1"/>
          </a:solidFill>
          <a:ln w="76200" cmpd="tri">
            <a:solidFill>
              <a:srgbClr val="FF6600"/>
            </a:solidFill>
            <a:miter lim="800000"/>
            <a:headEnd/>
            <a:tailEnd/>
          </a:ln>
        </p:spPr>
        <p:txBody>
          <a:bodyPr>
            <a:spAutoFit/>
          </a:bodyPr>
          <a:lstStyle/>
          <a:p>
            <a:pPr algn="ctr"/>
            <a:r>
              <a:rPr lang="tr-TR" sz="2400" b="1"/>
              <a:t>Yaşlı hastaların sorunlarının tek merkezde yeterli zaman ayrılarak çözülmesi ihtiyacı</a:t>
            </a:r>
          </a:p>
        </p:txBody>
      </p:sp>
      <p:sp>
        <p:nvSpPr>
          <p:cNvPr id="66564" name="AutoShape 7"/>
          <p:cNvSpPr>
            <a:spLocks noChangeArrowheads="1"/>
          </p:cNvSpPr>
          <p:nvPr/>
        </p:nvSpPr>
        <p:spPr bwMode="auto">
          <a:xfrm>
            <a:off x="4211638" y="2276475"/>
            <a:ext cx="449262" cy="935038"/>
          </a:xfrm>
          <a:prstGeom prst="downArrow">
            <a:avLst>
              <a:gd name="adj1" fmla="val 50000"/>
              <a:gd name="adj2" fmla="val 24985"/>
            </a:avLst>
          </a:prstGeom>
          <a:solidFill>
            <a:schemeClr val="accent1"/>
          </a:solidFill>
          <a:ln w="12700">
            <a:solidFill>
              <a:schemeClr val="tx1"/>
            </a:solidFill>
            <a:miter lim="800000"/>
            <a:headEnd/>
            <a:tailEnd/>
          </a:ln>
        </p:spPr>
        <p:txBody>
          <a:bodyPr wrap="none" anchor="ctr"/>
          <a:lstStyle/>
          <a:p>
            <a:endParaRPr lang="tr-TR" b="1"/>
          </a:p>
        </p:txBody>
      </p:sp>
      <p:sp>
        <p:nvSpPr>
          <p:cNvPr id="66565" name="AutoShape 8"/>
          <p:cNvSpPr>
            <a:spLocks noChangeArrowheads="1"/>
          </p:cNvSpPr>
          <p:nvPr/>
        </p:nvSpPr>
        <p:spPr bwMode="auto">
          <a:xfrm>
            <a:off x="4251325" y="4365625"/>
            <a:ext cx="449263" cy="777875"/>
          </a:xfrm>
          <a:prstGeom prst="downArrow">
            <a:avLst>
              <a:gd name="adj1" fmla="val 50000"/>
              <a:gd name="adj2" fmla="val 24954"/>
            </a:avLst>
          </a:prstGeom>
          <a:solidFill>
            <a:schemeClr val="accent1"/>
          </a:solidFill>
          <a:ln w="12700">
            <a:solidFill>
              <a:schemeClr val="tx1"/>
            </a:solidFill>
            <a:miter lim="800000"/>
            <a:headEnd/>
            <a:tailEnd/>
          </a:ln>
        </p:spPr>
        <p:txBody>
          <a:bodyPr wrap="none" anchor="ctr"/>
          <a:lstStyle/>
          <a:p>
            <a:endParaRPr lang="tr-TR" b="1"/>
          </a:p>
        </p:txBody>
      </p:sp>
      <p:sp>
        <p:nvSpPr>
          <p:cNvPr id="9" name="8 Dolu Çerçeve"/>
          <p:cNvSpPr>
            <a:spLocks noChangeArrowheads="1"/>
          </p:cNvSpPr>
          <p:nvPr/>
        </p:nvSpPr>
        <p:spPr bwMode="auto">
          <a:xfrm>
            <a:off x="2730500" y="5286375"/>
            <a:ext cx="3365500" cy="1071563"/>
          </a:xfrm>
          <a:prstGeom prst="bevel">
            <a:avLst>
              <a:gd name="adj" fmla="val 12500"/>
            </a:avLst>
          </a:prstGeom>
          <a:solidFill>
            <a:srgbClr val="EE584C"/>
          </a:solidFill>
          <a:ln w="9525" algn="ctr">
            <a:solidFill>
              <a:srgbClr val="3C7C40"/>
            </a:solidFill>
            <a:miter lim="800000"/>
            <a:headEnd/>
            <a:tailEnd/>
          </a:ln>
          <a:effectLst>
            <a:outerShdw dist="23000" dir="5400000" rotWithShape="0">
              <a:srgbClr val="000000">
                <a:alpha val="34999"/>
              </a:srgbClr>
            </a:outerShdw>
          </a:effectLst>
        </p:spPr>
        <p:txBody>
          <a:bodyPr/>
          <a:lstStyle/>
          <a:p>
            <a:pPr algn="ctr"/>
            <a:r>
              <a:rPr lang="tr-TR" sz="4000" b="1">
                <a:effectLst>
                  <a:outerShdw blurRad="38100" dist="38100" dir="2700000" algn="tl">
                    <a:srgbClr val="FFFFFF"/>
                  </a:outerShdw>
                </a:effectLst>
              </a:rPr>
              <a:t>GERİATRİ</a:t>
            </a:r>
            <a:endParaRPr lang="tr-TR" sz="3600" b="1">
              <a:effectLst>
                <a:outerShdw blurRad="38100" dist="38100" dir="2700000" algn="tl">
                  <a:srgbClr val="FFFFFF"/>
                </a:outerShdw>
              </a:effectLst>
            </a:endParaRPr>
          </a:p>
          <a:p>
            <a:endParaRPr lang="tr-TR" b="1"/>
          </a:p>
        </p:txBody>
      </p:sp>
    </p:spTree>
    <p:extLst>
      <p:ext uri="{BB962C8B-B14F-4D97-AF65-F5344CB8AC3E}">
        <p14:creationId xmlns:p14="http://schemas.microsoft.com/office/powerpoint/2010/main" val="2258209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Amaç ve kapsam</a:t>
            </a:r>
            <a:endParaRPr lang="en-US" dirty="0"/>
          </a:p>
        </p:txBody>
      </p:sp>
      <p:sp>
        <p:nvSpPr>
          <p:cNvPr id="3" name="İçerik Yer Tutucusu 2"/>
          <p:cNvSpPr>
            <a:spLocks noGrp="1"/>
          </p:cNvSpPr>
          <p:nvPr>
            <p:ph idx="1"/>
          </p:nvPr>
        </p:nvSpPr>
        <p:spPr/>
        <p:txBody>
          <a:bodyPr>
            <a:normAutofit lnSpcReduction="10000"/>
          </a:bodyPr>
          <a:lstStyle/>
          <a:p>
            <a:r>
              <a:rPr lang="tr-TR" dirty="0" smtClean="0"/>
              <a:t>Geriatrinin tanımını yapmak</a:t>
            </a:r>
          </a:p>
          <a:p>
            <a:pPr lvl="0"/>
            <a:r>
              <a:rPr lang="tr-TR" dirty="0">
                <a:solidFill>
                  <a:prstClr val="black"/>
                </a:solidFill>
              </a:rPr>
              <a:t>Yaşlanmanın tanımını </a:t>
            </a:r>
            <a:r>
              <a:rPr lang="tr-TR" dirty="0" smtClean="0">
                <a:solidFill>
                  <a:prstClr val="black"/>
                </a:solidFill>
              </a:rPr>
              <a:t>yapmak</a:t>
            </a:r>
            <a:endParaRPr lang="tr-TR" dirty="0" smtClean="0"/>
          </a:p>
          <a:p>
            <a:r>
              <a:rPr lang="tr-TR" dirty="0" smtClean="0"/>
              <a:t>Ülkemizin ve dünyanın nüfusuna yaşlanma açısından bakmak</a:t>
            </a:r>
          </a:p>
          <a:p>
            <a:r>
              <a:rPr lang="tr-TR" dirty="0" err="1" smtClean="0"/>
              <a:t>Geriatrik</a:t>
            </a:r>
            <a:r>
              <a:rPr lang="tr-TR" dirty="0" smtClean="0"/>
              <a:t> değerlendirmenin özelliklerini ve erişkin değerlendirmesinden farklılıklarını öğrenmek</a:t>
            </a:r>
          </a:p>
          <a:p>
            <a:r>
              <a:rPr lang="tr-TR" dirty="0" err="1" smtClean="0"/>
              <a:t>Geriatrik</a:t>
            </a:r>
            <a:r>
              <a:rPr lang="tr-TR" dirty="0" smtClean="0"/>
              <a:t> değerlendirmede kullanılan testleri öğrenmek</a:t>
            </a:r>
            <a:endParaRPr lang="en-US" dirty="0"/>
          </a:p>
        </p:txBody>
      </p:sp>
    </p:spTree>
    <p:extLst>
      <p:ext uri="{BB962C8B-B14F-4D97-AF65-F5344CB8AC3E}">
        <p14:creationId xmlns:p14="http://schemas.microsoft.com/office/powerpoint/2010/main" val="1375836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CF0C27AB-46E4-496D-A60C-A2F7F13AEBAF}" type="slidenum">
              <a:rPr lang="tr-TR"/>
              <a:pPr>
                <a:defRPr/>
              </a:pPr>
              <a:t>20</a:t>
            </a:fld>
            <a:endParaRPr lang="tr-TR"/>
          </a:p>
        </p:txBody>
      </p:sp>
      <p:sp>
        <p:nvSpPr>
          <p:cNvPr id="38914" name="Rectangle 2"/>
          <p:cNvSpPr>
            <a:spLocks noGrp="1" noRot="1" noChangeArrowheads="1"/>
          </p:cNvSpPr>
          <p:nvPr>
            <p:ph type="title" idx="4294967295"/>
          </p:nvPr>
        </p:nvSpPr>
        <p:spPr>
          <a:xfrm>
            <a:off x="1116013" y="0"/>
            <a:ext cx="7169150" cy="1052513"/>
          </a:xfrm>
        </p:spPr>
        <p:txBody>
          <a:bodyPr>
            <a:normAutofit/>
          </a:bodyPr>
          <a:lstStyle/>
          <a:p>
            <a:pPr eaLnBrk="1" hangingPunct="1"/>
            <a:r>
              <a:rPr lang="tr-TR" sz="3600" b="1" dirty="0" smtClean="0">
                <a:solidFill>
                  <a:srgbClr val="FF0000"/>
                </a:solidFill>
                <a:effectLst>
                  <a:outerShdw blurRad="38100" dist="38100" dir="2700000" algn="tl">
                    <a:srgbClr val="C0C0C0"/>
                  </a:outerShdw>
                </a:effectLst>
                <a:latin typeface="Arial" pitchFamily="34" charset="0"/>
                <a:cs typeface="Arial" pitchFamily="34" charset="0"/>
              </a:rPr>
              <a:t>Geriatrinin ilgi alanları</a:t>
            </a:r>
          </a:p>
        </p:txBody>
      </p:sp>
      <p:sp>
        <p:nvSpPr>
          <p:cNvPr id="38915" name="Rectangle 3"/>
          <p:cNvSpPr>
            <a:spLocks noGrp="1" noChangeArrowheads="1"/>
          </p:cNvSpPr>
          <p:nvPr>
            <p:ph type="body" idx="4294967295"/>
          </p:nvPr>
        </p:nvSpPr>
        <p:spPr>
          <a:xfrm>
            <a:off x="107504" y="772196"/>
            <a:ext cx="9036496" cy="6085804"/>
          </a:xfrm>
        </p:spPr>
        <p:txBody>
          <a:bodyPr>
            <a:normAutofit fontScale="92500" lnSpcReduction="10000"/>
          </a:bodyPr>
          <a:lstStyle/>
          <a:p>
            <a:pPr marL="838200" lvl="1" indent="-381000" eaLnBrk="1" hangingPunct="1">
              <a:lnSpc>
                <a:spcPct val="90000"/>
              </a:lnSpc>
            </a:pPr>
            <a:r>
              <a:rPr lang="tr-TR" sz="2600" b="1" dirty="0" smtClean="0">
                <a:solidFill>
                  <a:srgbClr val="FF0000"/>
                </a:solidFill>
                <a:effectLst>
                  <a:outerShdw blurRad="38100" dist="38100" dir="2700000" algn="tl">
                    <a:srgbClr val="C0C0C0"/>
                  </a:outerShdw>
                </a:effectLst>
                <a:latin typeface="Arial" pitchFamily="34" charset="0"/>
                <a:cs typeface="Arial" pitchFamily="34" charset="0"/>
              </a:rPr>
              <a:t>İç hastalıkları</a:t>
            </a:r>
            <a:r>
              <a:rPr lang="tr-TR" sz="2600" b="1" dirty="0" smtClean="0">
                <a:effectLst>
                  <a:outerShdw blurRad="38100" dist="38100" dir="2700000" algn="tl">
                    <a:srgbClr val="C0C0C0"/>
                  </a:outerShdw>
                </a:effectLst>
                <a:latin typeface="Arial" pitchFamily="34" charset="0"/>
                <a:cs typeface="Arial" pitchFamily="34" charset="0"/>
              </a:rPr>
              <a:t> ile ilgili hastalıklar </a:t>
            </a:r>
            <a:r>
              <a:rPr lang="tr-TR" sz="2200" dirty="0" smtClean="0">
                <a:effectLst>
                  <a:outerShdw blurRad="38100" dist="38100" dir="2700000" algn="tl">
                    <a:srgbClr val="C0C0C0"/>
                  </a:outerShdw>
                </a:effectLst>
                <a:latin typeface="Arial" pitchFamily="34" charset="0"/>
                <a:cs typeface="Arial" pitchFamily="34" charset="0"/>
              </a:rPr>
              <a:t>(</a:t>
            </a:r>
            <a:r>
              <a:rPr lang="tr-TR" sz="2200" dirty="0" err="1" smtClean="0">
                <a:effectLst>
                  <a:outerShdw blurRad="38100" dist="38100" dir="2700000" algn="tl">
                    <a:srgbClr val="C0C0C0"/>
                  </a:outerShdw>
                </a:effectLst>
                <a:latin typeface="Arial" pitchFamily="34" charset="0"/>
                <a:cs typeface="Arial" pitchFamily="34" charset="0"/>
              </a:rPr>
              <a:t>Diabetes</a:t>
            </a:r>
            <a:r>
              <a:rPr lang="tr-TR" sz="2200" dirty="0" smtClean="0">
                <a:effectLst>
                  <a:outerShdw blurRad="38100" dist="38100" dir="2700000" algn="tl">
                    <a:srgbClr val="C0C0C0"/>
                  </a:outerShdw>
                </a:effectLst>
                <a:latin typeface="Arial" pitchFamily="34" charset="0"/>
                <a:cs typeface="Arial" pitchFamily="34" charset="0"/>
              </a:rPr>
              <a:t> </a:t>
            </a:r>
            <a:r>
              <a:rPr lang="tr-TR" sz="2200" dirty="0" err="1" smtClean="0">
                <a:effectLst>
                  <a:outerShdw blurRad="38100" dist="38100" dir="2700000" algn="tl">
                    <a:srgbClr val="C0C0C0"/>
                  </a:outerShdw>
                </a:effectLst>
                <a:latin typeface="Arial" pitchFamily="34" charset="0"/>
                <a:cs typeface="Arial" pitchFamily="34" charset="0"/>
              </a:rPr>
              <a:t>Mellitus</a:t>
            </a:r>
            <a:r>
              <a:rPr lang="tr-TR" sz="2200" dirty="0" smtClean="0">
                <a:effectLst>
                  <a:outerShdw blurRad="38100" dist="38100" dir="2700000" algn="tl">
                    <a:srgbClr val="C0C0C0"/>
                  </a:outerShdw>
                </a:effectLst>
                <a:latin typeface="Arial" pitchFamily="34" charset="0"/>
                <a:cs typeface="Arial" pitchFamily="34" charset="0"/>
              </a:rPr>
              <a:t>, Hipertansiyon, </a:t>
            </a:r>
            <a:r>
              <a:rPr lang="tr-TR" sz="2200" dirty="0" err="1" smtClean="0">
                <a:effectLst>
                  <a:outerShdw blurRad="38100" dist="38100" dir="2700000" algn="tl">
                    <a:srgbClr val="C0C0C0"/>
                  </a:outerShdw>
                </a:effectLst>
                <a:latin typeface="Arial" pitchFamily="34" charset="0"/>
                <a:cs typeface="Arial" pitchFamily="34" charset="0"/>
              </a:rPr>
              <a:t>Hiperlipidemi</a:t>
            </a:r>
            <a:r>
              <a:rPr lang="tr-TR" sz="2200" dirty="0" smtClean="0">
                <a:effectLst>
                  <a:outerShdw blurRad="38100" dist="38100" dir="2700000" algn="tl">
                    <a:srgbClr val="C0C0C0"/>
                  </a:outerShdw>
                </a:effectLst>
                <a:latin typeface="Arial" pitchFamily="34" charset="0"/>
                <a:cs typeface="Arial" pitchFamily="34" charset="0"/>
              </a:rPr>
              <a:t>,  KVH,  KOAH, </a:t>
            </a:r>
            <a:r>
              <a:rPr lang="tr-TR" sz="2200" dirty="0" err="1" smtClean="0">
                <a:effectLst>
                  <a:outerShdw blurRad="38100" dist="38100" dir="2700000" algn="tl">
                    <a:srgbClr val="C0C0C0"/>
                  </a:outerShdw>
                </a:effectLst>
                <a:latin typeface="Arial" pitchFamily="34" charset="0"/>
                <a:cs typeface="Arial" pitchFamily="34" charset="0"/>
              </a:rPr>
              <a:t>romatizmal</a:t>
            </a:r>
            <a:r>
              <a:rPr lang="tr-TR" sz="2200" dirty="0" smtClean="0">
                <a:effectLst>
                  <a:outerShdw blurRad="38100" dist="38100" dir="2700000" algn="tl">
                    <a:srgbClr val="C0C0C0"/>
                  </a:outerShdw>
                </a:effectLst>
                <a:latin typeface="Arial" pitchFamily="34" charset="0"/>
                <a:cs typeface="Arial" pitchFamily="34" charset="0"/>
              </a:rPr>
              <a:t> hastalıklar, anemi,  enfeksiyonlar </a:t>
            </a:r>
            <a:r>
              <a:rPr lang="tr-TR" sz="2200" dirty="0" err="1" smtClean="0">
                <a:effectLst>
                  <a:outerShdw blurRad="38100" dist="38100" dir="2700000" algn="tl">
                    <a:srgbClr val="C0C0C0"/>
                  </a:outerShdw>
                </a:effectLst>
                <a:latin typeface="Arial" pitchFamily="34" charset="0"/>
                <a:cs typeface="Arial" pitchFamily="34" charset="0"/>
              </a:rPr>
              <a:t>vs</a:t>
            </a:r>
            <a:r>
              <a:rPr lang="tr-TR" sz="2200" dirty="0" smtClean="0">
                <a:effectLst>
                  <a:outerShdw blurRad="38100" dist="38100" dir="2700000" algn="tl">
                    <a:srgbClr val="C0C0C0"/>
                  </a:outerShdw>
                </a:effectLst>
                <a:latin typeface="Arial" pitchFamily="34" charset="0"/>
                <a:cs typeface="Arial" pitchFamily="34" charset="0"/>
              </a:rPr>
              <a:t>)</a:t>
            </a:r>
          </a:p>
          <a:p>
            <a:pPr marL="838200" lvl="1" indent="-381000" eaLnBrk="1" hangingPunct="1">
              <a:lnSpc>
                <a:spcPct val="90000"/>
              </a:lnSpc>
            </a:pPr>
            <a:r>
              <a:rPr lang="tr-TR" sz="2600" b="1" dirty="0" smtClean="0">
                <a:solidFill>
                  <a:srgbClr val="FF0000"/>
                </a:solidFill>
                <a:effectLst>
                  <a:outerShdw blurRad="38100" dist="38100" dir="2700000" algn="tl">
                    <a:srgbClr val="C0C0C0"/>
                  </a:outerShdw>
                </a:effectLst>
                <a:latin typeface="Arial" pitchFamily="34" charset="0"/>
                <a:cs typeface="Arial" pitchFamily="34" charset="0"/>
              </a:rPr>
              <a:t>Yaşlılıkla sıklığı artan hastalıklar (</a:t>
            </a:r>
            <a:r>
              <a:rPr lang="tr-TR" sz="2600" b="1" dirty="0" err="1" smtClean="0">
                <a:solidFill>
                  <a:srgbClr val="FF0000"/>
                </a:solidFill>
                <a:effectLst>
                  <a:outerShdw blurRad="38100" dist="38100" dir="2700000" algn="tl">
                    <a:srgbClr val="C0C0C0"/>
                  </a:outerShdw>
                </a:effectLst>
                <a:latin typeface="Arial" pitchFamily="34" charset="0"/>
                <a:cs typeface="Arial" pitchFamily="34" charset="0"/>
              </a:rPr>
              <a:t>Geriatrik</a:t>
            </a:r>
            <a:r>
              <a:rPr lang="tr-TR" sz="2600" b="1" dirty="0" smtClean="0">
                <a:solidFill>
                  <a:srgbClr val="FF0000"/>
                </a:solidFill>
                <a:effectLst>
                  <a:outerShdw blurRad="38100" dist="38100" dir="2700000" algn="tl">
                    <a:srgbClr val="C0C0C0"/>
                  </a:outerShdw>
                </a:effectLst>
                <a:latin typeface="Arial" pitchFamily="34" charset="0"/>
                <a:cs typeface="Arial" pitchFamily="34" charset="0"/>
              </a:rPr>
              <a:t> Sendromlar)</a:t>
            </a:r>
          </a:p>
          <a:p>
            <a:pPr marL="838200" lvl="1" indent="-381000" eaLnBrk="1" hangingPunct="1">
              <a:lnSpc>
                <a:spcPct val="90000"/>
              </a:lnSpc>
            </a:pPr>
            <a:r>
              <a:rPr lang="tr-TR" sz="2200" b="1" dirty="0" err="1" smtClean="0">
                <a:solidFill>
                  <a:schemeClr val="accent1"/>
                </a:solidFill>
                <a:effectLst>
                  <a:outerShdw blurRad="38100" dist="38100" dir="2700000" algn="tl">
                    <a:srgbClr val="C0C0C0"/>
                  </a:outerShdw>
                </a:effectLst>
                <a:latin typeface="Arial" pitchFamily="34" charset="0"/>
                <a:cs typeface="Arial" pitchFamily="34" charset="0"/>
              </a:rPr>
              <a:t>İmmobilizasyon</a:t>
            </a:r>
            <a:endParaRPr lang="tr-TR" sz="2200" b="1" dirty="0" smtClean="0">
              <a:solidFill>
                <a:schemeClr val="accent1"/>
              </a:solidFill>
              <a:effectLst>
                <a:outerShdw blurRad="38100" dist="38100" dir="2700000" algn="tl">
                  <a:srgbClr val="C0C0C0"/>
                </a:outerShdw>
              </a:effectLst>
              <a:latin typeface="Arial" pitchFamily="34" charset="0"/>
              <a:cs typeface="Arial" pitchFamily="34" charset="0"/>
            </a:endParaRPr>
          </a:p>
          <a:p>
            <a:pPr marL="838200" lvl="1" indent="-381000" eaLnBrk="1" hangingPunct="1">
              <a:lnSpc>
                <a:spcPct val="90000"/>
              </a:lnSpc>
            </a:pPr>
            <a:r>
              <a:rPr lang="tr-TR" sz="2200" b="1" dirty="0" err="1" smtClean="0">
                <a:solidFill>
                  <a:schemeClr val="accent1"/>
                </a:solidFill>
                <a:effectLst>
                  <a:outerShdw blurRad="38100" dist="38100" dir="2700000" algn="tl">
                    <a:srgbClr val="C0C0C0"/>
                  </a:outerShdw>
                </a:effectLst>
                <a:latin typeface="Arial" pitchFamily="34" charset="0"/>
                <a:cs typeface="Arial" pitchFamily="34" charset="0"/>
              </a:rPr>
              <a:t>Demans</a:t>
            </a:r>
            <a:r>
              <a:rPr lang="tr-TR" sz="2200" b="1" dirty="0" smtClean="0">
                <a:solidFill>
                  <a:schemeClr val="accent1"/>
                </a:solidFill>
                <a:effectLst>
                  <a:outerShdw blurRad="38100" dist="38100" dir="2700000" algn="tl">
                    <a:srgbClr val="C0C0C0"/>
                  </a:outerShdw>
                </a:effectLst>
                <a:latin typeface="Arial" pitchFamily="34" charset="0"/>
                <a:cs typeface="Arial" pitchFamily="34" charset="0"/>
              </a:rPr>
              <a:t> </a:t>
            </a:r>
          </a:p>
          <a:p>
            <a:pPr marL="838200" lvl="1" indent="-381000" eaLnBrk="1" hangingPunct="1">
              <a:lnSpc>
                <a:spcPct val="90000"/>
              </a:lnSpc>
            </a:pPr>
            <a:r>
              <a:rPr lang="tr-TR" sz="2200" b="1" dirty="0" err="1" smtClean="0">
                <a:solidFill>
                  <a:schemeClr val="accent1"/>
                </a:solidFill>
                <a:effectLst>
                  <a:outerShdw blurRad="38100" dist="38100" dir="2700000" algn="tl">
                    <a:srgbClr val="C0C0C0"/>
                  </a:outerShdw>
                </a:effectLst>
                <a:latin typeface="Arial" pitchFamily="34" charset="0"/>
                <a:cs typeface="Arial" pitchFamily="34" charset="0"/>
              </a:rPr>
              <a:t>Deliriyum</a:t>
            </a:r>
            <a:endParaRPr lang="tr-TR" sz="2200" b="1" dirty="0" smtClean="0">
              <a:solidFill>
                <a:schemeClr val="accent1"/>
              </a:solidFill>
              <a:effectLst>
                <a:outerShdw blurRad="38100" dist="38100" dir="2700000" algn="tl">
                  <a:srgbClr val="C0C0C0"/>
                </a:outerShdw>
              </a:effectLst>
              <a:latin typeface="Arial" pitchFamily="34" charset="0"/>
              <a:cs typeface="Arial" pitchFamily="34" charset="0"/>
            </a:endParaRPr>
          </a:p>
          <a:p>
            <a:pPr marL="838200" lvl="1" indent="-381000" eaLnBrk="1" hangingPunct="1">
              <a:lnSpc>
                <a:spcPct val="90000"/>
              </a:lnSpc>
            </a:pPr>
            <a:r>
              <a:rPr lang="tr-TR" sz="2200" b="1" dirty="0" err="1" smtClean="0">
                <a:solidFill>
                  <a:schemeClr val="accent1"/>
                </a:solidFill>
                <a:effectLst>
                  <a:outerShdw blurRad="38100" dist="38100" dir="2700000" algn="tl">
                    <a:srgbClr val="C0C0C0"/>
                  </a:outerShdw>
                </a:effectLst>
                <a:latin typeface="Arial" pitchFamily="34" charset="0"/>
                <a:cs typeface="Arial" pitchFamily="34" charset="0"/>
              </a:rPr>
              <a:t>İnkontinans</a:t>
            </a:r>
            <a:endParaRPr lang="tr-TR" sz="2200" b="1" dirty="0" smtClean="0">
              <a:solidFill>
                <a:schemeClr val="accent1"/>
              </a:solidFill>
              <a:effectLst>
                <a:outerShdw blurRad="38100" dist="38100" dir="2700000" algn="tl">
                  <a:srgbClr val="C0C0C0"/>
                </a:outerShdw>
              </a:effectLst>
              <a:latin typeface="Arial" pitchFamily="34" charset="0"/>
              <a:cs typeface="Arial" pitchFamily="34" charset="0"/>
            </a:endParaRPr>
          </a:p>
          <a:p>
            <a:pPr marL="838200" lvl="1" indent="-381000" eaLnBrk="1" hangingPunct="1">
              <a:lnSpc>
                <a:spcPct val="90000"/>
              </a:lnSpc>
            </a:pPr>
            <a:r>
              <a:rPr lang="tr-TR" sz="2200" b="1" dirty="0" err="1" smtClean="0">
                <a:solidFill>
                  <a:schemeClr val="accent1"/>
                </a:solidFill>
                <a:effectLst>
                  <a:outerShdw blurRad="38100" dist="38100" dir="2700000" algn="tl">
                    <a:srgbClr val="C0C0C0"/>
                  </a:outerShdw>
                </a:effectLst>
                <a:latin typeface="Arial" pitchFamily="34" charset="0"/>
                <a:cs typeface="Arial" pitchFamily="34" charset="0"/>
              </a:rPr>
              <a:t>Malnütrisyon</a:t>
            </a:r>
            <a:r>
              <a:rPr lang="tr-TR" sz="2200" b="1" dirty="0" smtClean="0">
                <a:solidFill>
                  <a:schemeClr val="accent1"/>
                </a:solidFill>
                <a:effectLst>
                  <a:outerShdw blurRad="38100" dist="38100" dir="2700000" algn="tl">
                    <a:srgbClr val="C0C0C0"/>
                  </a:outerShdw>
                </a:effectLst>
                <a:latin typeface="Arial" pitchFamily="34" charset="0"/>
                <a:cs typeface="Arial" pitchFamily="34" charset="0"/>
              </a:rPr>
              <a:t>, </a:t>
            </a:r>
            <a:r>
              <a:rPr lang="tr-TR" sz="2200" b="1" dirty="0" err="1">
                <a:solidFill>
                  <a:schemeClr val="accent1"/>
                </a:solidFill>
                <a:effectLst>
                  <a:outerShdw blurRad="38100" dist="38100" dir="2700000" algn="tl">
                    <a:srgbClr val="C0C0C0"/>
                  </a:outerShdw>
                </a:effectLst>
                <a:latin typeface="Arial" pitchFamily="34" charset="0"/>
                <a:cs typeface="Arial" pitchFamily="34" charset="0"/>
              </a:rPr>
              <a:t>s</a:t>
            </a:r>
            <a:r>
              <a:rPr lang="tr-TR" sz="2200" b="1" dirty="0" err="1" smtClean="0">
                <a:solidFill>
                  <a:schemeClr val="accent1"/>
                </a:solidFill>
                <a:effectLst>
                  <a:outerShdw blurRad="38100" dist="38100" dir="2700000" algn="tl">
                    <a:srgbClr val="C0C0C0"/>
                  </a:outerShdw>
                </a:effectLst>
                <a:latin typeface="Arial" pitchFamily="34" charset="0"/>
                <a:cs typeface="Arial" pitchFamily="34" charset="0"/>
              </a:rPr>
              <a:t>arkopeni</a:t>
            </a:r>
            <a:endParaRPr lang="tr-TR" sz="2200" b="1" dirty="0" smtClean="0">
              <a:solidFill>
                <a:schemeClr val="accent1"/>
              </a:solidFill>
              <a:effectLst>
                <a:outerShdw blurRad="38100" dist="38100" dir="2700000" algn="tl">
                  <a:srgbClr val="C0C0C0"/>
                </a:outerShdw>
              </a:effectLst>
              <a:latin typeface="Arial" pitchFamily="34" charset="0"/>
              <a:cs typeface="Arial" pitchFamily="34" charset="0"/>
            </a:endParaRPr>
          </a:p>
          <a:p>
            <a:pPr marL="838200" lvl="1" indent="-381000" eaLnBrk="1" hangingPunct="1">
              <a:lnSpc>
                <a:spcPct val="90000"/>
              </a:lnSpc>
            </a:pPr>
            <a:r>
              <a:rPr lang="tr-TR" sz="2200" b="1" dirty="0" smtClean="0">
                <a:solidFill>
                  <a:schemeClr val="accent1"/>
                </a:solidFill>
                <a:effectLst>
                  <a:outerShdw blurRad="38100" dist="38100" dir="2700000" algn="tl">
                    <a:srgbClr val="C0C0C0"/>
                  </a:outerShdw>
                </a:effectLst>
                <a:latin typeface="Arial" pitchFamily="34" charset="0"/>
                <a:cs typeface="Arial" pitchFamily="34" charset="0"/>
              </a:rPr>
              <a:t>Bası(Yatak) yaraları</a:t>
            </a:r>
          </a:p>
          <a:p>
            <a:pPr marL="838200" lvl="1" indent="-381000" eaLnBrk="1" hangingPunct="1">
              <a:lnSpc>
                <a:spcPct val="90000"/>
              </a:lnSpc>
            </a:pPr>
            <a:r>
              <a:rPr lang="tr-TR" sz="2200" b="1" dirty="0" smtClean="0">
                <a:solidFill>
                  <a:schemeClr val="accent1"/>
                </a:solidFill>
                <a:effectLst>
                  <a:outerShdw blurRad="38100" dist="38100" dir="2700000" algn="tl">
                    <a:srgbClr val="C0C0C0"/>
                  </a:outerShdw>
                </a:effectLst>
                <a:latin typeface="Arial" pitchFamily="34" charset="0"/>
                <a:cs typeface="Arial" pitchFamily="34" charset="0"/>
              </a:rPr>
              <a:t>Düşme</a:t>
            </a:r>
          </a:p>
          <a:p>
            <a:pPr marL="838200" lvl="1" indent="-381000" eaLnBrk="1" hangingPunct="1">
              <a:lnSpc>
                <a:spcPct val="90000"/>
              </a:lnSpc>
            </a:pPr>
            <a:r>
              <a:rPr lang="tr-TR" sz="2200" b="1" dirty="0" err="1" smtClean="0">
                <a:solidFill>
                  <a:schemeClr val="accent1"/>
                </a:solidFill>
                <a:effectLst>
                  <a:outerShdw blurRad="38100" dist="38100" dir="2700000" algn="tl">
                    <a:srgbClr val="C0C0C0"/>
                  </a:outerShdw>
                </a:effectLst>
                <a:latin typeface="Arial" pitchFamily="34" charset="0"/>
                <a:cs typeface="Arial" pitchFamily="34" charset="0"/>
              </a:rPr>
              <a:t>Polifarmasi</a:t>
            </a:r>
            <a:endParaRPr lang="tr-TR" sz="2200" b="1" dirty="0" smtClean="0">
              <a:solidFill>
                <a:schemeClr val="accent1"/>
              </a:solidFill>
              <a:effectLst>
                <a:outerShdw blurRad="38100" dist="38100" dir="2700000" algn="tl">
                  <a:srgbClr val="C0C0C0"/>
                </a:outerShdw>
              </a:effectLst>
              <a:latin typeface="Arial" pitchFamily="34" charset="0"/>
              <a:cs typeface="Arial" pitchFamily="34" charset="0"/>
            </a:endParaRPr>
          </a:p>
          <a:p>
            <a:pPr marL="838200" lvl="1" indent="-381000" eaLnBrk="1" hangingPunct="1">
              <a:lnSpc>
                <a:spcPct val="90000"/>
              </a:lnSpc>
            </a:pPr>
            <a:r>
              <a:rPr lang="tr-TR" sz="2200" dirty="0" smtClean="0">
                <a:effectLst>
                  <a:outerShdw blurRad="38100" dist="38100" dir="2700000" algn="tl">
                    <a:srgbClr val="C0C0C0"/>
                  </a:outerShdw>
                </a:effectLst>
                <a:latin typeface="Arial" pitchFamily="34" charset="0"/>
                <a:cs typeface="Arial" pitchFamily="34" charset="0"/>
              </a:rPr>
              <a:t>Parkinson Hastalığı</a:t>
            </a:r>
          </a:p>
          <a:p>
            <a:pPr marL="838200" lvl="1" indent="-381000" eaLnBrk="1" hangingPunct="1">
              <a:lnSpc>
                <a:spcPct val="90000"/>
              </a:lnSpc>
            </a:pPr>
            <a:r>
              <a:rPr lang="tr-TR" sz="2200" dirty="0" smtClean="0">
                <a:effectLst>
                  <a:outerShdw blurRad="38100" dist="38100" dir="2700000" algn="tl">
                    <a:srgbClr val="C0C0C0"/>
                  </a:outerShdw>
                </a:effectLst>
                <a:latin typeface="Arial" pitchFamily="34" charset="0"/>
                <a:cs typeface="Arial" pitchFamily="34" charset="0"/>
              </a:rPr>
              <a:t>Uyku bozuklukları</a:t>
            </a:r>
          </a:p>
          <a:p>
            <a:pPr marL="838200" lvl="1" indent="-381000" eaLnBrk="1" hangingPunct="1">
              <a:lnSpc>
                <a:spcPct val="90000"/>
              </a:lnSpc>
            </a:pPr>
            <a:r>
              <a:rPr lang="tr-TR" sz="2200" dirty="0" smtClean="0">
                <a:effectLst>
                  <a:outerShdw blurRad="38100" dist="38100" dir="2700000" algn="tl">
                    <a:srgbClr val="C0C0C0"/>
                  </a:outerShdw>
                </a:effectLst>
                <a:latin typeface="Arial" pitchFamily="34" charset="0"/>
                <a:cs typeface="Arial" pitchFamily="34" charset="0"/>
              </a:rPr>
              <a:t>Depresyon</a:t>
            </a:r>
          </a:p>
          <a:p>
            <a:pPr marL="838200" lvl="1" indent="-381000" eaLnBrk="1" hangingPunct="1">
              <a:lnSpc>
                <a:spcPct val="90000"/>
              </a:lnSpc>
            </a:pPr>
            <a:r>
              <a:rPr lang="tr-TR" sz="2200" dirty="0" smtClean="0">
                <a:effectLst>
                  <a:outerShdw blurRad="38100" dist="38100" dir="2700000" algn="tl">
                    <a:srgbClr val="C0C0C0"/>
                  </a:outerShdw>
                </a:effectLst>
                <a:latin typeface="Arial" pitchFamily="34" charset="0"/>
                <a:cs typeface="Arial" pitchFamily="34" charset="0"/>
              </a:rPr>
              <a:t>Prostat hastalıkları </a:t>
            </a:r>
          </a:p>
          <a:p>
            <a:pPr marL="838200" lvl="1" indent="-381000" eaLnBrk="1" hangingPunct="1">
              <a:lnSpc>
                <a:spcPct val="90000"/>
              </a:lnSpc>
            </a:pPr>
            <a:r>
              <a:rPr lang="tr-TR" sz="2200" dirty="0" smtClean="0">
                <a:effectLst>
                  <a:outerShdw blurRad="38100" dist="38100" dir="2700000" algn="tl">
                    <a:srgbClr val="C0C0C0"/>
                  </a:outerShdw>
                </a:effectLst>
                <a:latin typeface="Arial" pitchFamily="34" charset="0"/>
                <a:cs typeface="Arial" pitchFamily="34" charset="0"/>
              </a:rPr>
              <a:t>Osteoporoz</a:t>
            </a:r>
          </a:p>
          <a:p>
            <a:pPr marL="838200" lvl="1" indent="-381000" eaLnBrk="1" hangingPunct="1">
              <a:lnSpc>
                <a:spcPct val="90000"/>
              </a:lnSpc>
            </a:pPr>
            <a:r>
              <a:rPr lang="tr-TR" sz="2200" dirty="0" smtClean="0">
                <a:effectLst>
                  <a:outerShdw blurRad="38100" dist="38100" dir="2700000" algn="tl">
                    <a:srgbClr val="C0C0C0"/>
                  </a:outerShdw>
                </a:effectLst>
                <a:latin typeface="Arial" pitchFamily="34" charset="0"/>
                <a:cs typeface="Arial" pitchFamily="34" charset="0"/>
              </a:rPr>
              <a:t>İşitme ve görme bozuklukları</a:t>
            </a:r>
          </a:p>
          <a:p>
            <a:pPr marL="457200" lvl="1" indent="0" eaLnBrk="1" hangingPunct="1">
              <a:lnSpc>
                <a:spcPct val="90000"/>
              </a:lnSpc>
              <a:buNone/>
            </a:pPr>
            <a:r>
              <a:rPr lang="tr-TR" sz="2200" dirty="0">
                <a:effectLst>
                  <a:outerShdw blurRad="38100" dist="38100" dir="2700000" algn="tl">
                    <a:srgbClr val="C0C0C0"/>
                  </a:outerShdw>
                </a:effectLst>
                <a:latin typeface="Arial" pitchFamily="34" charset="0"/>
                <a:cs typeface="Arial" pitchFamily="34" charset="0"/>
              </a:rPr>
              <a:t> </a:t>
            </a:r>
            <a:r>
              <a:rPr lang="tr-TR" sz="2200" dirty="0" smtClean="0">
                <a:effectLst>
                  <a:outerShdw blurRad="38100" dist="38100" dir="2700000" algn="tl">
                    <a:srgbClr val="C0C0C0"/>
                  </a:outerShdw>
                </a:effectLst>
                <a:latin typeface="Arial" pitchFamily="34" charset="0"/>
                <a:cs typeface="Arial" pitchFamily="34" charset="0"/>
              </a:rPr>
              <a:t> …………………………………………………….</a:t>
            </a:r>
          </a:p>
          <a:p>
            <a:pPr marL="838200" lvl="1" indent="-381000" eaLnBrk="1" hangingPunct="1">
              <a:lnSpc>
                <a:spcPct val="90000"/>
              </a:lnSpc>
            </a:pPr>
            <a:endParaRPr lang="tr-TR" sz="2200" dirty="0" smtClean="0">
              <a:effectLst>
                <a:outerShdw blurRad="38100" dist="38100" dir="2700000" algn="tl">
                  <a:srgbClr val="C0C0C0"/>
                </a:outerShdw>
              </a:effectLst>
              <a:latin typeface="Arial" pitchFamily="34" charset="0"/>
              <a:cs typeface="Arial" pitchFamily="34" charset="0"/>
            </a:endParaRPr>
          </a:p>
          <a:p>
            <a:pPr marL="838200" lvl="1" indent="-381000" eaLnBrk="1" hangingPunct="1">
              <a:lnSpc>
                <a:spcPct val="90000"/>
              </a:lnSpc>
              <a:buFontTx/>
              <a:buNone/>
            </a:pPr>
            <a:endParaRPr lang="tr-TR" sz="1800" dirty="0" smtClean="0">
              <a:effectLst>
                <a:outerShdw blurRad="38100" dist="38100" dir="2700000" algn="tl">
                  <a:srgbClr val="C0C0C0"/>
                </a:outerShdw>
              </a:effectLst>
              <a:latin typeface="Arial" pitchFamily="34" charset="0"/>
              <a:cs typeface="Arial" pitchFamily="34" charset="0"/>
            </a:endParaRPr>
          </a:p>
        </p:txBody>
      </p:sp>
    </p:spTree>
    <p:extLst>
      <p:ext uri="{BB962C8B-B14F-4D97-AF65-F5344CB8AC3E}">
        <p14:creationId xmlns:p14="http://schemas.microsoft.com/office/powerpoint/2010/main" val="5377033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Geriatri Ekibi</a:t>
            </a:r>
            <a:endParaRPr lang="tr-TR" b="1" dirty="0">
              <a:solidFill>
                <a:srgbClr val="FF0000"/>
              </a:solidFill>
            </a:endParaRPr>
          </a:p>
        </p:txBody>
      </p:sp>
      <p:sp>
        <p:nvSpPr>
          <p:cNvPr id="3" name="Metin Yer Tutucusu 2"/>
          <p:cNvSpPr>
            <a:spLocks noGrp="1"/>
          </p:cNvSpPr>
          <p:nvPr>
            <p:ph type="body" idx="1"/>
          </p:nvPr>
        </p:nvSpPr>
        <p:spPr/>
        <p:txBody>
          <a:bodyPr/>
          <a:lstStyle/>
          <a:p>
            <a:r>
              <a:rPr lang="tr-TR" dirty="0" err="1" smtClean="0">
                <a:solidFill>
                  <a:srgbClr val="FF0000"/>
                </a:solidFill>
              </a:rPr>
              <a:t>İnterdisipliner</a:t>
            </a:r>
            <a:r>
              <a:rPr lang="tr-TR" dirty="0" smtClean="0">
                <a:solidFill>
                  <a:srgbClr val="FF0000"/>
                </a:solidFill>
              </a:rPr>
              <a:t> Ekip </a:t>
            </a:r>
            <a:endParaRPr lang="tr-TR" dirty="0">
              <a:solidFill>
                <a:srgbClr val="FF0000"/>
              </a:solidFill>
            </a:endParaRPr>
          </a:p>
        </p:txBody>
      </p:sp>
      <p:sp>
        <p:nvSpPr>
          <p:cNvPr id="4" name="İçerik Yer Tutucusu 3"/>
          <p:cNvSpPr>
            <a:spLocks noGrp="1"/>
          </p:cNvSpPr>
          <p:nvPr>
            <p:ph sz="half" idx="2"/>
          </p:nvPr>
        </p:nvSpPr>
        <p:spPr/>
        <p:txBody>
          <a:bodyPr>
            <a:normAutofit fontScale="92500" lnSpcReduction="20000"/>
          </a:bodyPr>
          <a:lstStyle/>
          <a:p>
            <a:pPr marL="0" indent="0">
              <a:buNone/>
            </a:pPr>
            <a:endParaRPr lang="tr-TR" dirty="0"/>
          </a:p>
          <a:p>
            <a:r>
              <a:rPr lang="tr-TR" sz="2600" dirty="0" err="1" smtClean="0">
                <a:latin typeface="Arial" panose="020B0604020202020204" pitchFamily="34" charset="0"/>
                <a:cs typeface="Arial" panose="020B0604020202020204" pitchFamily="34" charset="0"/>
              </a:rPr>
              <a:t>Konsültan</a:t>
            </a:r>
            <a:r>
              <a:rPr lang="tr-TR" sz="2600" dirty="0" smtClean="0">
                <a:latin typeface="Arial" panose="020B0604020202020204" pitchFamily="34" charset="0"/>
                <a:cs typeface="Arial" panose="020B0604020202020204" pitchFamily="34" charset="0"/>
              </a:rPr>
              <a:t> </a:t>
            </a:r>
            <a:r>
              <a:rPr lang="tr-TR" sz="2600" dirty="0" err="1">
                <a:latin typeface="Arial" panose="020B0604020202020204" pitchFamily="34" charset="0"/>
                <a:cs typeface="Arial" panose="020B0604020202020204" pitchFamily="34" charset="0"/>
              </a:rPr>
              <a:t>geriatrist</a:t>
            </a:r>
            <a:r>
              <a:rPr lang="tr-TR" sz="2600" dirty="0">
                <a:latin typeface="Arial" panose="020B0604020202020204" pitchFamily="34" charset="0"/>
                <a:cs typeface="Arial" panose="020B0604020202020204" pitchFamily="34" charset="0"/>
              </a:rPr>
              <a:t> </a:t>
            </a:r>
          </a:p>
          <a:p>
            <a:r>
              <a:rPr lang="tr-TR" sz="2600" dirty="0" smtClean="0">
                <a:latin typeface="Arial" panose="020B0604020202020204" pitchFamily="34" charset="0"/>
                <a:cs typeface="Arial" panose="020B0604020202020204" pitchFamily="34" charset="0"/>
              </a:rPr>
              <a:t>Doktor </a:t>
            </a:r>
            <a:r>
              <a:rPr lang="tr-TR" sz="2600" dirty="0">
                <a:latin typeface="Arial" panose="020B0604020202020204" pitchFamily="34" charset="0"/>
                <a:cs typeface="Arial" panose="020B0604020202020204" pitchFamily="34" charset="0"/>
              </a:rPr>
              <a:t>(</a:t>
            </a:r>
            <a:r>
              <a:rPr lang="tr-TR" sz="2600" dirty="0" err="1">
                <a:latin typeface="Arial" panose="020B0604020202020204" pitchFamily="34" charset="0"/>
                <a:cs typeface="Arial" panose="020B0604020202020204" pitchFamily="34" charset="0"/>
              </a:rPr>
              <a:t>geriatrist</a:t>
            </a:r>
            <a:r>
              <a:rPr lang="tr-TR" sz="2600" dirty="0">
                <a:latin typeface="Arial" panose="020B0604020202020204" pitchFamily="34" charset="0"/>
                <a:cs typeface="Arial" panose="020B0604020202020204" pitchFamily="34" charset="0"/>
              </a:rPr>
              <a:t>, iç hastalıkları uzmanı, aile hekimi) </a:t>
            </a:r>
          </a:p>
          <a:p>
            <a:r>
              <a:rPr lang="tr-TR" sz="2600" dirty="0" smtClean="0">
                <a:latin typeface="Arial" panose="020B0604020202020204" pitchFamily="34" charset="0"/>
                <a:cs typeface="Arial" panose="020B0604020202020204" pitchFamily="34" charset="0"/>
              </a:rPr>
              <a:t>Hemşire </a:t>
            </a:r>
            <a:endParaRPr lang="tr-TR" sz="2600" dirty="0">
              <a:latin typeface="Arial" panose="020B0604020202020204" pitchFamily="34" charset="0"/>
              <a:cs typeface="Arial" panose="020B0604020202020204" pitchFamily="34" charset="0"/>
            </a:endParaRPr>
          </a:p>
          <a:p>
            <a:r>
              <a:rPr lang="tr-TR" sz="2600" dirty="0" smtClean="0">
                <a:latin typeface="Arial" panose="020B0604020202020204" pitchFamily="34" charset="0"/>
                <a:cs typeface="Arial" panose="020B0604020202020204" pitchFamily="34" charset="0"/>
              </a:rPr>
              <a:t>Sosyal </a:t>
            </a:r>
            <a:r>
              <a:rPr lang="tr-TR" sz="2600" dirty="0">
                <a:latin typeface="Arial" panose="020B0604020202020204" pitchFamily="34" charset="0"/>
                <a:cs typeface="Arial" panose="020B0604020202020204" pitchFamily="34" charset="0"/>
              </a:rPr>
              <a:t>hizmet uzmanı </a:t>
            </a:r>
          </a:p>
          <a:p>
            <a:r>
              <a:rPr lang="tr-TR" sz="2600" dirty="0" smtClean="0">
                <a:latin typeface="Arial" panose="020B0604020202020204" pitchFamily="34" charset="0"/>
                <a:cs typeface="Arial" panose="020B0604020202020204" pitchFamily="34" charset="0"/>
              </a:rPr>
              <a:t>Beslenme </a:t>
            </a:r>
            <a:r>
              <a:rPr lang="tr-TR" sz="2600" dirty="0">
                <a:latin typeface="Arial" panose="020B0604020202020204" pitchFamily="34" charset="0"/>
                <a:cs typeface="Arial" panose="020B0604020202020204" pitchFamily="34" charset="0"/>
              </a:rPr>
              <a:t>uzmanı </a:t>
            </a:r>
          </a:p>
          <a:p>
            <a:r>
              <a:rPr lang="tr-TR" sz="2600" dirty="0" smtClean="0">
                <a:latin typeface="Arial" panose="020B0604020202020204" pitchFamily="34" charset="0"/>
                <a:cs typeface="Arial" panose="020B0604020202020204" pitchFamily="34" charset="0"/>
              </a:rPr>
              <a:t>Psikolog </a:t>
            </a:r>
            <a:endParaRPr lang="tr-TR" sz="2600" dirty="0">
              <a:latin typeface="Arial" panose="020B0604020202020204" pitchFamily="34" charset="0"/>
              <a:cs typeface="Arial" panose="020B0604020202020204" pitchFamily="34" charset="0"/>
            </a:endParaRPr>
          </a:p>
          <a:p>
            <a:r>
              <a:rPr lang="tr-TR" sz="2600" dirty="0" smtClean="0">
                <a:latin typeface="Arial" panose="020B0604020202020204" pitchFamily="34" charset="0"/>
                <a:cs typeface="Arial" panose="020B0604020202020204" pitchFamily="34" charset="0"/>
              </a:rPr>
              <a:t>İş </a:t>
            </a:r>
            <a:r>
              <a:rPr lang="tr-TR" sz="2600" dirty="0">
                <a:latin typeface="Arial" panose="020B0604020202020204" pitchFamily="34" charset="0"/>
                <a:cs typeface="Arial" panose="020B0604020202020204" pitchFamily="34" charset="0"/>
              </a:rPr>
              <a:t>ve uğraşı terapisti </a:t>
            </a:r>
          </a:p>
          <a:p>
            <a:r>
              <a:rPr lang="tr-TR" sz="2600" dirty="0" smtClean="0">
                <a:latin typeface="Arial" panose="020B0604020202020204" pitchFamily="34" charset="0"/>
                <a:cs typeface="Arial" panose="020B0604020202020204" pitchFamily="34" charset="0"/>
              </a:rPr>
              <a:t>Fizyoterapist </a:t>
            </a:r>
            <a:endParaRPr lang="tr-TR" sz="2600" dirty="0">
              <a:latin typeface="Arial" panose="020B0604020202020204" pitchFamily="34" charset="0"/>
              <a:cs typeface="Arial" panose="020B0604020202020204" pitchFamily="34" charset="0"/>
            </a:endParaRPr>
          </a:p>
        </p:txBody>
      </p:sp>
      <p:sp>
        <p:nvSpPr>
          <p:cNvPr id="5" name="Metin Yer Tutucusu 4"/>
          <p:cNvSpPr>
            <a:spLocks noGrp="1"/>
          </p:cNvSpPr>
          <p:nvPr>
            <p:ph type="body" sz="quarter" idx="3"/>
          </p:nvPr>
        </p:nvSpPr>
        <p:spPr/>
        <p:txBody>
          <a:bodyPr/>
          <a:lstStyle/>
          <a:p>
            <a:r>
              <a:rPr lang="tr-TR" dirty="0" err="1" smtClean="0">
                <a:solidFill>
                  <a:srgbClr val="FF0000"/>
                </a:solidFill>
              </a:rPr>
              <a:t>Multidisipliner</a:t>
            </a:r>
            <a:r>
              <a:rPr lang="tr-TR" dirty="0" smtClean="0">
                <a:solidFill>
                  <a:srgbClr val="FF0000"/>
                </a:solidFill>
              </a:rPr>
              <a:t> Ekip</a:t>
            </a:r>
            <a:endParaRPr lang="tr-TR" dirty="0">
              <a:solidFill>
                <a:srgbClr val="FF0000"/>
              </a:solidFill>
            </a:endParaRPr>
          </a:p>
        </p:txBody>
      </p:sp>
      <p:sp>
        <p:nvSpPr>
          <p:cNvPr id="6" name="İçerik Yer Tutucusu 5"/>
          <p:cNvSpPr>
            <a:spLocks noGrp="1"/>
          </p:cNvSpPr>
          <p:nvPr>
            <p:ph sz="quarter" idx="4"/>
          </p:nvPr>
        </p:nvSpPr>
        <p:spPr>
          <a:xfrm>
            <a:off x="4645025" y="2174874"/>
            <a:ext cx="4041775" cy="4494485"/>
          </a:xfrm>
        </p:spPr>
        <p:txBody>
          <a:bodyPr>
            <a:normAutofit fontScale="92500" lnSpcReduction="20000"/>
          </a:bodyPr>
          <a:lstStyle/>
          <a:p>
            <a:pPr marL="0" indent="0">
              <a:buNone/>
            </a:pPr>
            <a:r>
              <a:rPr lang="tr-TR" dirty="0" smtClean="0">
                <a:latin typeface="Arial" panose="020B0604020202020204" pitchFamily="34" charset="0"/>
                <a:cs typeface="Arial" panose="020B0604020202020204" pitchFamily="34" charset="0"/>
              </a:rPr>
              <a:t>Konsültasyon</a:t>
            </a:r>
            <a:r>
              <a:rPr lang="tr-TR" dirty="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ilgili </a:t>
            </a:r>
            <a:r>
              <a:rPr lang="tr-TR" dirty="0">
                <a:latin typeface="Arial" panose="020B0604020202020204" pitchFamily="34" charset="0"/>
                <a:cs typeface="Arial" panose="020B0604020202020204" pitchFamily="34" charset="0"/>
              </a:rPr>
              <a:t>uzmanlık dalından yaşlı hasta ile ağırlıklı olarak ilgilenen bir uzmanın değerlendirmesi </a:t>
            </a:r>
          </a:p>
          <a:p>
            <a:r>
              <a:rPr lang="tr-TR" dirty="0">
                <a:latin typeface="Arial" panose="020B0604020202020204" pitchFamily="34" charset="0"/>
                <a:cs typeface="Arial" panose="020B0604020202020204" pitchFamily="34" charset="0"/>
              </a:rPr>
              <a:t>Nöroloji uzmanı </a:t>
            </a:r>
          </a:p>
          <a:p>
            <a:r>
              <a:rPr lang="tr-TR" dirty="0">
                <a:latin typeface="Arial" panose="020B0604020202020204" pitchFamily="34" charset="0"/>
                <a:cs typeface="Arial" panose="020B0604020202020204" pitchFamily="34" charset="0"/>
              </a:rPr>
              <a:t>Oftalmolog </a:t>
            </a:r>
          </a:p>
          <a:p>
            <a:r>
              <a:rPr lang="tr-TR" dirty="0">
                <a:latin typeface="Arial" panose="020B0604020202020204" pitchFamily="34" charset="0"/>
                <a:cs typeface="Arial" panose="020B0604020202020204" pitchFamily="34" charset="0"/>
              </a:rPr>
              <a:t>Farmakolog </a:t>
            </a:r>
          </a:p>
          <a:p>
            <a:r>
              <a:rPr lang="tr-TR" dirty="0">
                <a:latin typeface="Arial" panose="020B0604020202020204" pitchFamily="34" charset="0"/>
                <a:cs typeface="Arial" panose="020B0604020202020204" pitchFamily="34" charset="0"/>
              </a:rPr>
              <a:t>Üroloji </a:t>
            </a:r>
            <a:r>
              <a:rPr lang="tr-TR" dirty="0" smtClean="0">
                <a:latin typeface="Arial" panose="020B0604020202020204" pitchFamily="34" charset="0"/>
                <a:cs typeface="Arial" panose="020B0604020202020204" pitchFamily="34" charset="0"/>
              </a:rPr>
              <a:t>uzmanı, jinekolog</a:t>
            </a:r>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Psikiyatrist </a:t>
            </a:r>
          </a:p>
          <a:p>
            <a:r>
              <a:rPr lang="tr-TR" dirty="0">
                <a:latin typeface="Arial" panose="020B0604020202020204" pitchFamily="34" charset="0"/>
                <a:cs typeface="Arial" panose="020B0604020202020204" pitchFamily="34" charset="0"/>
              </a:rPr>
              <a:t>Kardiyolog </a:t>
            </a:r>
          </a:p>
          <a:p>
            <a:r>
              <a:rPr lang="tr-TR" dirty="0">
                <a:latin typeface="Arial" panose="020B0604020202020204" pitchFamily="34" charset="0"/>
                <a:cs typeface="Arial" panose="020B0604020202020204" pitchFamily="34" charset="0"/>
              </a:rPr>
              <a:t>Kulak burun boğaz uzmanı </a:t>
            </a:r>
          </a:p>
          <a:p>
            <a:r>
              <a:rPr lang="tr-TR" dirty="0">
                <a:latin typeface="Arial" panose="020B0604020202020204" pitchFamily="34" charset="0"/>
                <a:cs typeface="Arial" panose="020B0604020202020204" pitchFamily="34" charset="0"/>
              </a:rPr>
              <a:t>Ortopedist </a:t>
            </a:r>
            <a:r>
              <a:rPr lang="tr-TR" dirty="0" smtClean="0">
                <a:latin typeface="Arial" panose="020B0604020202020204" pitchFamily="34" charset="0"/>
                <a:cs typeface="Arial" panose="020B0604020202020204" pitchFamily="34" charset="0"/>
              </a:rPr>
              <a:t>,fizik tedavi doktoru</a:t>
            </a:r>
          </a:p>
          <a:p>
            <a:r>
              <a:rPr lang="tr-TR" dirty="0" smtClean="0">
                <a:latin typeface="Arial" panose="020B0604020202020204" pitchFamily="34" charset="0"/>
                <a:cs typeface="Arial" panose="020B0604020202020204" pitchFamily="34" charset="0"/>
              </a:rPr>
              <a:t>Dermatolog…………….</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02354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l"/>
            <a:r>
              <a:rPr lang="tr-TR" b="1" dirty="0" smtClean="0">
                <a:solidFill>
                  <a:srgbClr val="FF0000"/>
                </a:solidFill>
              </a:rPr>
              <a:t>Neden  çok yönlü </a:t>
            </a:r>
            <a:r>
              <a:rPr lang="tr-TR" b="1" dirty="0" err="1" smtClean="0">
                <a:solidFill>
                  <a:srgbClr val="FF0000"/>
                </a:solidFill>
              </a:rPr>
              <a:t>geriatrik</a:t>
            </a:r>
            <a:r>
              <a:rPr lang="tr-TR" b="1" dirty="0" smtClean="0">
                <a:solidFill>
                  <a:srgbClr val="FF0000"/>
                </a:solidFill>
              </a:rPr>
              <a:t> değerlendirme?</a:t>
            </a:r>
            <a:endParaRPr lang="tr-TR" b="1" dirty="0">
              <a:solidFill>
                <a:srgbClr val="FF0000"/>
              </a:solidFill>
            </a:endParaRPr>
          </a:p>
        </p:txBody>
      </p:sp>
      <p:sp>
        <p:nvSpPr>
          <p:cNvPr id="3" name="İçerik Yer Tutucusu 2"/>
          <p:cNvSpPr>
            <a:spLocks noGrp="1"/>
          </p:cNvSpPr>
          <p:nvPr>
            <p:ph idx="1"/>
          </p:nvPr>
        </p:nvSpPr>
        <p:spPr>
          <a:xfrm>
            <a:off x="323528" y="2564904"/>
            <a:ext cx="8229600" cy="4525963"/>
          </a:xfrm>
        </p:spPr>
        <p:txBody>
          <a:bodyPr>
            <a:normAutofit fontScale="92500" lnSpcReduction="10000"/>
          </a:bodyPr>
          <a:lstStyle/>
          <a:p>
            <a:r>
              <a:rPr lang="tr-TR" dirty="0" smtClean="0"/>
              <a:t>Yaşlanma ile genelde azalma şeklinde seyreden fizyolojik </a:t>
            </a:r>
            <a:r>
              <a:rPr lang="tr-TR" dirty="0"/>
              <a:t>değişiklikler </a:t>
            </a:r>
          </a:p>
          <a:p>
            <a:r>
              <a:rPr lang="tr-TR" dirty="0" smtClean="0"/>
              <a:t>Fonksiyonel </a:t>
            </a:r>
            <a:r>
              <a:rPr lang="tr-TR" dirty="0"/>
              <a:t>kapasitede azalmalar ve kayıplar </a:t>
            </a:r>
          </a:p>
          <a:p>
            <a:r>
              <a:rPr lang="tr-TR" dirty="0" smtClean="0"/>
              <a:t>Hastalıklar </a:t>
            </a:r>
            <a:r>
              <a:rPr lang="tr-TR" dirty="0"/>
              <a:t>sık ve </a:t>
            </a:r>
            <a:r>
              <a:rPr lang="tr-TR" dirty="0" err="1"/>
              <a:t>atipik</a:t>
            </a:r>
            <a:r>
              <a:rPr lang="tr-TR" dirty="0"/>
              <a:t> </a:t>
            </a:r>
            <a:r>
              <a:rPr lang="tr-TR" dirty="0" smtClean="0"/>
              <a:t>seyri</a:t>
            </a:r>
            <a:endParaRPr lang="tr-TR" dirty="0"/>
          </a:p>
          <a:p>
            <a:r>
              <a:rPr lang="tr-TR" dirty="0" err="1" smtClean="0"/>
              <a:t>Multipl</a:t>
            </a:r>
            <a:r>
              <a:rPr lang="tr-TR" dirty="0"/>
              <a:t> </a:t>
            </a:r>
            <a:r>
              <a:rPr lang="tr-TR" dirty="0" err="1" smtClean="0"/>
              <a:t>komorbidite</a:t>
            </a:r>
            <a:r>
              <a:rPr lang="tr-TR" dirty="0" smtClean="0"/>
              <a:t> </a:t>
            </a:r>
            <a:r>
              <a:rPr lang="tr-TR" dirty="0"/>
              <a:t>ve </a:t>
            </a:r>
            <a:r>
              <a:rPr lang="tr-TR" dirty="0" err="1"/>
              <a:t>polifarmasi</a:t>
            </a:r>
            <a:r>
              <a:rPr lang="tr-TR" dirty="0"/>
              <a:t> </a:t>
            </a:r>
          </a:p>
          <a:p>
            <a:r>
              <a:rPr lang="tr-TR" dirty="0" smtClean="0"/>
              <a:t>Psikolojik</a:t>
            </a:r>
            <a:r>
              <a:rPr lang="tr-TR" dirty="0"/>
              <a:t>, sosyoekonomik, ailesel ve </a:t>
            </a:r>
            <a:r>
              <a:rPr lang="tr-TR" dirty="0" smtClean="0"/>
              <a:t>toplum ile ilgili faktörler</a:t>
            </a:r>
            <a:endParaRPr lang="tr-TR" dirty="0"/>
          </a:p>
          <a:p>
            <a:r>
              <a:rPr lang="tr-TR" dirty="0" smtClean="0"/>
              <a:t>Sorunları </a:t>
            </a:r>
            <a:r>
              <a:rPr lang="tr-TR" dirty="0"/>
              <a:t>farklı uzmanlıklar yerine bir merkezde çözme </a:t>
            </a:r>
            <a:r>
              <a:rPr lang="tr-TR" dirty="0" smtClean="0"/>
              <a:t>kolaylığı</a:t>
            </a:r>
            <a:endParaRPr lang="tr-TR" dirty="0"/>
          </a:p>
          <a:p>
            <a:endParaRPr lang="tr-TR" dirty="0"/>
          </a:p>
        </p:txBody>
      </p:sp>
      <p:pic>
        <p:nvPicPr>
          <p:cNvPr id="2050" name="Picture 2" descr="http://www.eflatunn.net/wp-content/uploads/2014/04/soru-isaret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9664" y="0"/>
            <a:ext cx="3024336" cy="2609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1579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99697" y="193674"/>
            <a:ext cx="8229600" cy="1143000"/>
          </a:xfrm>
        </p:spPr>
        <p:txBody>
          <a:bodyPr/>
          <a:lstStyle/>
          <a:p>
            <a:pPr algn="l"/>
            <a:r>
              <a:rPr lang="tr-TR" b="1" dirty="0" err="1" smtClean="0">
                <a:solidFill>
                  <a:srgbClr val="FF0000"/>
                </a:solidFill>
              </a:rPr>
              <a:t>ÇYGD’de</a:t>
            </a:r>
            <a:r>
              <a:rPr lang="tr-TR" b="1" dirty="0">
                <a:solidFill>
                  <a:srgbClr val="FF0000"/>
                </a:solidFill>
              </a:rPr>
              <a:t> </a:t>
            </a:r>
            <a:r>
              <a:rPr lang="tr-TR" b="1" dirty="0" smtClean="0">
                <a:solidFill>
                  <a:srgbClr val="FF0000"/>
                </a:solidFill>
              </a:rPr>
              <a:t>amaç</a:t>
            </a:r>
            <a:endParaRPr lang="tr-TR" b="1" dirty="0">
              <a:solidFill>
                <a:srgbClr val="FF0000"/>
              </a:solidFill>
            </a:endParaRPr>
          </a:p>
        </p:txBody>
      </p:sp>
      <p:sp>
        <p:nvSpPr>
          <p:cNvPr id="3" name="İçerik Yer Tutucusu 2"/>
          <p:cNvSpPr>
            <a:spLocks noGrp="1"/>
          </p:cNvSpPr>
          <p:nvPr>
            <p:ph idx="1"/>
          </p:nvPr>
        </p:nvSpPr>
        <p:spPr>
          <a:xfrm>
            <a:off x="485407" y="2332037"/>
            <a:ext cx="8229600" cy="4525963"/>
          </a:xfrm>
        </p:spPr>
        <p:txBody>
          <a:bodyPr>
            <a:normAutofit lnSpcReduction="10000"/>
          </a:bodyPr>
          <a:lstStyle/>
          <a:p>
            <a:r>
              <a:rPr lang="tr-TR" dirty="0"/>
              <a:t>Koruyucu hekimlik, erken tanı </a:t>
            </a:r>
          </a:p>
          <a:p>
            <a:r>
              <a:rPr lang="tr-TR" dirty="0"/>
              <a:t>Kırılgan </a:t>
            </a:r>
            <a:r>
              <a:rPr lang="tr-TR" dirty="0" smtClean="0"/>
              <a:t>yaşlıyı ve yaklaşımı belirlemek</a:t>
            </a:r>
            <a:endParaRPr lang="tr-TR" dirty="0"/>
          </a:p>
          <a:p>
            <a:r>
              <a:rPr lang="tr-TR" dirty="0"/>
              <a:t>Kesin tanıya yardımcı olmak </a:t>
            </a:r>
          </a:p>
          <a:p>
            <a:r>
              <a:rPr lang="tr-TR" dirty="0" err="1" smtClean="0"/>
              <a:t>Geriatrik</a:t>
            </a:r>
            <a:r>
              <a:rPr lang="tr-TR" dirty="0" smtClean="0"/>
              <a:t> </a:t>
            </a:r>
            <a:r>
              <a:rPr lang="tr-TR" dirty="0"/>
              <a:t>sendromların tanınması </a:t>
            </a:r>
          </a:p>
          <a:p>
            <a:r>
              <a:rPr lang="tr-TR" dirty="0"/>
              <a:t>Hastalığın ilerleyişini takip </a:t>
            </a:r>
          </a:p>
          <a:p>
            <a:r>
              <a:rPr lang="tr-TR" dirty="0"/>
              <a:t>Uygun bakım planı </a:t>
            </a:r>
            <a:endParaRPr lang="tr-TR" dirty="0" smtClean="0"/>
          </a:p>
          <a:p>
            <a:r>
              <a:rPr lang="nn-NO" dirty="0"/>
              <a:t>Optimum çevresel ve sosyal destek </a:t>
            </a:r>
            <a:endParaRPr lang="tr-TR" dirty="0" smtClean="0"/>
          </a:p>
          <a:p>
            <a:r>
              <a:rPr lang="tr-TR" b="1" dirty="0">
                <a:solidFill>
                  <a:srgbClr val="FF0000"/>
                </a:solidFill>
              </a:rPr>
              <a:t>Fonksiyonellik ve yaşam kalitesi</a:t>
            </a:r>
          </a:p>
          <a:p>
            <a:endParaRPr lang="tr-TR" dirty="0"/>
          </a:p>
          <a:p>
            <a:endParaRPr lang="tr-TR" dirty="0"/>
          </a:p>
          <a:p>
            <a:endParaRPr lang="tr-TR" dirty="0"/>
          </a:p>
        </p:txBody>
      </p:sp>
      <p:pic>
        <p:nvPicPr>
          <p:cNvPr id="3074" name="Picture 2" descr="http://resim.beyince.net/yazi/amac-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193674"/>
            <a:ext cx="2736304" cy="2138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3201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val 2"/>
          <p:cNvSpPr>
            <a:spLocks noChangeArrowheads="1"/>
          </p:cNvSpPr>
          <p:nvPr/>
        </p:nvSpPr>
        <p:spPr bwMode="auto">
          <a:xfrm>
            <a:off x="2916238" y="188913"/>
            <a:ext cx="2808287" cy="187325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9219" name="Text Box 3"/>
          <p:cNvSpPr txBox="1">
            <a:spLocks noChangeArrowheads="1"/>
          </p:cNvSpPr>
          <p:nvPr/>
        </p:nvSpPr>
        <p:spPr bwMode="auto">
          <a:xfrm>
            <a:off x="3059113" y="836613"/>
            <a:ext cx="25923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tr-TR" altLang="tr-TR" sz="2800"/>
              <a:t>Fiziksel sağlık</a:t>
            </a:r>
          </a:p>
        </p:txBody>
      </p:sp>
      <p:sp>
        <p:nvSpPr>
          <p:cNvPr id="9220" name="Oval 4"/>
          <p:cNvSpPr>
            <a:spLocks noChangeArrowheads="1"/>
          </p:cNvSpPr>
          <p:nvPr/>
        </p:nvSpPr>
        <p:spPr bwMode="auto">
          <a:xfrm>
            <a:off x="2700338" y="2924175"/>
            <a:ext cx="3563937" cy="165735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9221" name="Oval 5"/>
          <p:cNvSpPr>
            <a:spLocks noChangeArrowheads="1"/>
          </p:cNvSpPr>
          <p:nvPr/>
        </p:nvSpPr>
        <p:spPr bwMode="auto">
          <a:xfrm rot="1698743">
            <a:off x="6213475" y="1247775"/>
            <a:ext cx="2916238" cy="187325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9222" name="Oval 6"/>
          <p:cNvSpPr>
            <a:spLocks noChangeArrowheads="1"/>
          </p:cNvSpPr>
          <p:nvPr/>
        </p:nvSpPr>
        <p:spPr bwMode="auto">
          <a:xfrm rot="-1562033">
            <a:off x="5553075" y="4541838"/>
            <a:ext cx="3060700" cy="187325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9223" name="Oval 7"/>
          <p:cNvSpPr>
            <a:spLocks noChangeArrowheads="1"/>
          </p:cNvSpPr>
          <p:nvPr/>
        </p:nvSpPr>
        <p:spPr bwMode="auto">
          <a:xfrm rot="1633610">
            <a:off x="900113" y="4652963"/>
            <a:ext cx="3059112" cy="187325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9224" name="Text Box 8"/>
          <p:cNvSpPr txBox="1">
            <a:spLocks noChangeArrowheads="1"/>
          </p:cNvSpPr>
          <p:nvPr/>
        </p:nvSpPr>
        <p:spPr bwMode="auto">
          <a:xfrm>
            <a:off x="6372225" y="184467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tr-TR" altLang="tr-TR" sz="2800"/>
              <a:t>Mental sağlık</a:t>
            </a:r>
          </a:p>
        </p:txBody>
      </p:sp>
      <p:sp>
        <p:nvSpPr>
          <p:cNvPr id="9225" name="Text Box 9"/>
          <p:cNvSpPr txBox="1">
            <a:spLocks noChangeArrowheads="1"/>
          </p:cNvSpPr>
          <p:nvPr/>
        </p:nvSpPr>
        <p:spPr bwMode="auto">
          <a:xfrm>
            <a:off x="3059113" y="3500438"/>
            <a:ext cx="30972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tr-TR" altLang="tr-TR" sz="2800"/>
              <a:t> Yaşam kalitesi</a:t>
            </a:r>
          </a:p>
        </p:txBody>
      </p:sp>
      <p:sp>
        <p:nvSpPr>
          <p:cNvPr id="9226" name="Text Box 10"/>
          <p:cNvSpPr txBox="1">
            <a:spLocks noChangeArrowheads="1"/>
          </p:cNvSpPr>
          <p:nvPr/>
        </p:nvSpPr>
        <p:spPr bwMode="auto">
          <a:xfrm>
            <a:off x="1187450" y="4941888"/>
            <a:ext cx="2592388"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tr-TR" altLang="tr-TR" sz="2800"/>
              <a:t>Sosyal ve ekonomik durum</a:t>
            </a:r>
          </a:p>
        </p:txBody>
      </p:sp>
      <p:sp>
        <p:nvSpPr>
          <p:cNvPr id="9227" name="Text Box 11"/>
          <p:cNvSpPr txBox="1">
            <a:spLocks noChangeArrowheads="1"/>
          </p:cNvSpPr>
          <p:nvPr/>
        </p:nvSpPr>
        <p:spPr bwMode="auto">
          <a:xfrm>
            <a:off x="6084888" y="5013325"/>
            <a:ext cx="23749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tr-TR" altLang="tr-TR" sz="2800"/>
              <a:t>Çevresel özellikler</a:t>
            </a:r>
          </a:p>
        </p:txBody>
      </p:sp>
      <p:sp>
        <p:nvSpPr>
          <p:cNvPr id="9228" name="Line 12"/>
          <p:cNvSpPr>
            <a:spLocks noChangeShapeType="1"/>
          </p:cNvSpPr>
          <p:nvPr/>
        </p:nvSpPr>
        <p:spPr bwMode="auto">
          <a:xfrm>
            <a:off x="2339975" y="3068638"/>
            <a:ext cx="287338" cy="36036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229" name="Line 13"/>
          <p:cNvSpPr>
            <a:spLocks noChangeShapeType="1"/>
          </p:cNvSpPr>
          <p:nvPr/>
        </p:nvSpPr>
        <p:spPr bwMode="auto">
          <a:xfrm>
            <a:off x="5867400" y="4508500"/>
            <a:ext cx="287338" cy="360363"/>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230" name="Line 14"/>
          <p:cNvSpPr>
            <a:spLocks noChangeShapeType="1"/>
          </p:cNvSpPr>
          <p:nvPr/>
        </p:nvSpPr>
        <p:spPr bwMode="auto">
          <a:xfrm flipH="1">
            <a:off x="6227763" y="2852738"/>
            <a:ext cx="21590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231" name="Line 15"/>
          <p:cNvSpPr>
            <a:spLocks noChangeShapeType="1"/>
          </p:cNvSpPr>
          <p:nvPr/>
        </p:nvSpPr>
        <p:spPr bwMode="auto">
          <a:xfrm flipH="1">
            <a:off x="2916238" y="4437063"/>
            <a:ext cx="21590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232" name="Oval 19"/>
          <p:cNvSpPr>
            <a:spLocks noChangeArrowheads="1"/>
          </p:cNvSpPr>
          <p:nvPr/>
        </p:nvSpPr>
        <p:spPr bwMode="auto">
          <a:xfrm rot="3322198">
            <a:off x="414337" y="1214438"/>
            <a:ext cx="1871663" cy="2700338"/>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tr-TR" altLang="tr-TR"/>
          </a:p>
        </p:txBody>
      </p:sp>
      <p:sp>
        <p:nvSpPr>
          <p:cNvPr id="9233" name="Line 23"/>
          <p:cNvSpPr>
            <a:spLocks noChangeShapeType="1"/>
          </p:cNvSpPr>
          <p:nvPr/>
        </p:nvSpPr>
        <p:spPr bwMode="auto">
          <a:xfrm>
            <a:off x="4356100" y="2276475"/>
            <a:ext cx="0" cy="360363"/>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234" name="Text Box 24"/>
          <p:cNvSpPr txBox="1">
            <a:spLocks noChangeArrowheads="1"/>
          </p:cNvSpPr>
          <p:nvPr/>
        </p:nvSpPr>
        <p:spPr bwMode="auto">
          <a:xfrm>
            <a:off x="250825" y="2133600"/>
            <a:ext cx="21605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2800"/>
              <a:t>Fonksiyonel </a:t>
            </a:r>
          </a:p>
          <a:p>
            <a:pPr eaLnBrk="1" hangingPunct="1"/>
            <a:r>
              <a:rPr lang="tr-TR" altLang="tr-TR" sz="2800"/>
              <a:t>durum</a:t>
            </a:r>
          </a:p>
        </p:txBody>
      </p:sp>
    </p:spTree>
    <p:extLst>
      <p:ext uri="{BB962C8B-B14F-4D97-AF65-F5344CB8AC3E}">
        <p14:creationId xmlns:p14="http://schemas.microsoft.com/office/powerpoint/2010/main" val="14497229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274638"/>
            <a:ext cx="8686800" cy="1143000"/>
          </a:xfrm>
        </p:spPr>
        <p:txBody>
          <a:bodyPr/>
          <a:lstStyle/>
          <a:p>
            <a:pPr algn="l"/>
            <a:r>
              <a:rPr lang="tr-TR" b="1" dirty="0" smtClean="0">
                <a:solidFill>
                  <a:srgbClr val="FF0000"/>
                </a:solidFill>
              </a:rPr>
              <a:t>ÇYGD’  de neler var?</a:t>
            </a:r>
            <a:endParaRPr lang="tr-TR" b="1" dirty="0">
              <a:solidFill>
                <a:srgbClr val="FF0000"/>
              </a:solidFill>
            </a:endParaRPr>
          </a:p>
        </p:txBody>
      </p:sp>
      <p:sp>
        <p:nvSpPr>
          <p:cNvPr id="3" name="İçerik Yer Tutucusu 2"/>
          <p:cNvSpPr>
            <a:spLocks noGrp="1"/>
          </p:cNvSpPr>
          <p:nvPr>
            <p:ph idx="1"/>
          </p:nvPr>
        </p:nvSpPr>
        <p:spPr>
          <a:xfrm>
            <a:off x="66836" y="2348880"/>
            <a:ext cx="8553128" cy="4669979"/>
          </a:xfrm>
        </p:spPr>
        <p:txBody>
          <a:bodyPr>
            <a:normAutofit fontScale="92500" lnSpcReduction="20000"/>
          </a:bodyPr>
          <a:lstStyle/>
          <a:p>
            <a:r>
              <a:rPr lang="tr-TR" dirty="0" smtClean="0">
                <a:solidFill>
                  <a:srgbClr val="FF0000"/>
                </a:solidFill>
              </a:rPr>
              <a:t>Medikal</a:t>
            </a:r>
            <a:r>
              <a:rPr lang="tr-TR" dirty="0">
                <a:solidFill>
                  <a:srgbClr val="FF0000"/>
                </a:solidFill>
              </a:rPr>
              <a:t>:</a:t>
            </a:r>
            <a:r>
              <a:rPr lang="tr-TR" dirty="0"/>
              <a:t> Problemler, </a:t>
            </a:r>
            <a:r>
              <a:rPr lang="tr-TR" dirty="0" err="1"/>
              <a:t>komorbid</a:t>
            </a:r>
            <a:r>
              <a:rPr lang="tr-TR" dirty="0"/>
              <a:t> hastalıklar, </a:t>
            </a:r>
            <a:r>
              <a:rPr lang="tr-TR" dirty="0" err="1"/>
              <a:t>nütrisyon</a:t>
            </a:r>
            <a:r>
              <a:rPr lang="tr-TR" dirty="0"/>
              <a:t>, </a:t>
            </a:r>
            <a:r>
              <a:rPr lang="tr-TR" dirty="0" smtClean="0"/>
              <a:t>laboratuvar, ilaçlar</a:t>
            </a:r>
            <a:r>
              <a:rPr lang="tr-TR" dirty="0"/>
              <a:t>, muayene </a:t>
            </a:r>
          </a:p>
          <a:p>
            <a:r>
              <a:rPr lang="tr-TR" dirty="0" smtClean="0">
                <a:solidFill>
                  <a:srgbClr val="FF0000"/>
                </a:solidFill>
              </a:rPr>
              <a:t>Fonksiyon</a:t>
            </a:r>
            <a:r>
              <a:rPr lang="tr-TR" dirty="0">
                <a:solidFill>
                  <a:srgbClr val="FF0000"/>
                </a:solidFill>
              </a:rPr>
              <a:t>:</a:t>
            </a:r>
            <a:r>
              <a:rPr lang="tr-TR" dirty="0"/>
              <a:t> GYA, EGYA, egzersiz, </a:t>
            </a:r>
            <a:r>
              <a:rPr lang="tr-TR" dirty="0" smtClean="0"/>
              <a:t>yürüme-denge, görme, işitme</a:t>
            </a:r>
            <a:endParaRPr lang="tr-TR" dirty="0"/>
          </a:p>
          <a:p>
            <a:r>
              <a:rPr lang="tr-TR" dirty="0" err="1" smtClean="0">
                <a:solidFill>
                  <a:srgbClr val="FF0000"/>
                </a:solidFill>
              </a:rPr>
              <a:t>Psikososyal</a:t>
            </a:r>
            <a:r>
              <a:rPr lang="tr-TR" dirty="0"/>
              <a:t>: Kognitif durum, </a:t>
            </a:r>
            <a:r>
              <a:rPr lang="tr-TR" dirty="0" err="1"/>
              <a:t>duygudurum</a:t>
            </a:r>
            <a:r>
              <a:rPr lang="tr-TR" dirty="0"/>
              <a:t>, sosyal çevre </a:t>
            </a:r>
            <a:endParaRPr lang="tr-TR" dirty="0">
              <a:solidFill>
                <a:srgbClr val="FF0000"/>
              </a:solidFill>
            </a:endParaRPr>
          </a:p>
          <a:p>
            <a:r>
              <a:rPr lang="tr-TR" dirty="0" smtClean="0">
                <a:solidFill>
                  <a:srgbClr val="FF0000"/>
                </a:solidFill>
              </a:rPr>
              <a:t>Sosyal </a:t>
            </a:r>
            <a:r>
              <a:rPr lang="tr-TR" dirty="0">
                <a:solidFill>
                  <a:srgbClr val="FF0000"/>
                </a:solidFill>
              </a:rPr>
              <a:t>değerlendirme:</a:t>
            </a:r>
            <a:r>
              <a:rPr lang="tr-TR" dirty="0"/>
              <a:t> Sosyal destek ve rol, sağlık hizmetlerinden yararlanma ve ulaşım, bakım imkanları, ekonomik durum </a:t>
            </a:r>
          </a:p>
          <a:p>
            <a:r>
              <a:rPr lang="tr-TR" dirty="0" smtClean="0">
                <a:solidFill>
                  <a:srgbClr val="FF0000"/>
                </a:solidFill>
              </a:rPr>
              <a:t>Çevresel </a:t>
            </a:r>
            <a:r>
              <a:rPr lang="tr-TR" dirty="0">
                <a:solidFill>
                  <a:srgbClr val="FF0000"/>
                </a:solidFill>
              </a:rPr>
              <a:t>değerlendirme: </a:t>
            </a:r>
            <a:r>
              <a:rPr lang="tr-TR" dirty="0"/>
              <a:t>Ev güvenliği, oda güvenliği, transport imkanları , kazaların önlenmesi </a:t>
            </a:r>
          </a:p>
          <a:p>
            <a:endParaRPr lang="tr-TR" dirty="0"/>
          </a:p>
        </p:txBody>
      </p:sp>
      <p:pic>
        <p:nvPicPr>
          <p:cNvPr id="6146" name="Picture 2" descr="http://img2.blogcu.com/images/r/u/n/runyanur/b__r_avuc.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1704" y="-101498"/>
            <a:ext cx="3744416" cy="2450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226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7504" y="332656"/>
            <a:ext cx="8841160" cy="1080120"/>
          </a:xfrm>
        </p:spPr>
        <p:txBody>
          <a:bodyPr/>
          <a:lstStyle/>
          <a:p>
            <a:pPr algn="l"/>
            <a:r>
              <a:rPr lang="tr-TR" b="1" dirty="0" smtClean="0">
                <a:solidFill>
                  <a:srgbClr val="FF0000"/>
                </a:solidFill>
              </a:rPr>
              <a:t>Hikaye</a:t>
            </a:r>
            <a:endParaRPr lang="tr-TR" b="1" dirty="0">
              <a:solidFill>
                <a:srgbClr val="FF0000"/>
              </a:solidFill>
            </a:endParaRPr>
          </a:p>
        </p:txBody>
      </p:sp>
      <p:sp>
        <p:nvSpPr>
          <p:cNvPr id="3" name="İçerik Yer Tutucusu 2"/>
          <p:cNvSpPr>
            <a:spLocks noGrp="1"/>
          </p:cNvSpPr>
          <p:nvPr>
            <p:ph idx="1"/>
          </p:nvPr>
        </p:nvSpPr>
        <p:spPr>
          <a:xfrm>
            <a:off x="457200" y="1988840"/>
            <a:ext cx="8229600" cy="4752528"/>
          </a:xfrm>
        </p:spPr>
        <p:txBody>
          <a:bodyPr>
            <a:normAutofit fontScale="62500" lnSpcReduction="20000"/>
          </a:bodyPr>
          <a:lstStyle/>
          <a:p>
            <a:pPr marL="0" indent="0">
              <a:buNone/>
            </a:pPr>
            <a:endParaRPr lang="tr-TR" dirty="0"/>
          </a:p>
          <a:p>
            <a:r>
              <a:rPr lang="tr-TR" dirty="0" smtClean="0">
                <a:latin typeface="Arial" panose="020B0604020202020204" pitchFamily="34" charset="0"/>
                <a:cs typeface="Arial" panose="020B0604020202020204" pitchFamily="34" charset="0"/>
              </a:rPr>
              <a:t>Tıbbi ve sosyal  öykü kendisinden </a:t>
            </a:r>
            <a:r>
              <a:rPr lang="tr-TR" dirty="0">
                <a:latin typeface="Arial" panose="020B0604020202020204" pitchFamily="34" charset="0"/>
                <a:cs typeface="Arial" panose="020B0604020202020204" pitchFamily="34" charset="0"/>
              </a:rPr>
              <a:t>ve gerekli durumlarda yakınından alınmalı </a:t>
            </a:r>
            <a:r>
              <a:rPr lang="tr-TR" dirty="0" smtClean="0">
                <a:latin typeface="Arial" panose="020B0604020202020204" pitchFamily="34" charset="0"/>
                <a:cs typeface="Arial" panose="020B0604020202020204" pitchFamily="34" charset="0"/>
              </a:rPr>
              <a:t>veya </a:t>
            </a:r>
            <a:r>
              <a:rPr lang="tr-TR" dirty="0">
                <a:latin typeface="Arial" panose="020B0604020202020204" pitchFamily="34" charset="0"/>
                <a:cs typeface="Arial" panose="020B0604020202020204" pitchFamily="34" charset="0"/>
              </a:rPr>
              <a:t>kontrol edilmeli </a:t>
            </a:r>
          </a:p>
          <a:p>
            <a:r>
              <a:rPr lang="tr-TR" dirty="0" smtClean="0">
                <a:latin typeface="Arial" panose="020B0604020202020204" pitchFamily="34" charset="0"/>
                <a:cs typeface="Arial" panose="020B0604020202020204" pitchFamily="34" charset="0"/>
              </a:rPr>
              <a:t>Hastanın </a:t>
            </a:r>
            <a:r>
              <a:rPr lang="tr-TR" dirty="0">
                <a:latin typeface="Arial" panose="020B0604020202020204" pitchFamily="34" charset="0"/>
                <a:cs typeface="Arial" panose="020B0604020202020204" pitchFamily="34" charset="0"/>
              </a:rPr>
              <a:t>sosyal yaşamı, </a:t>
            </a:r>
            <a:r>
              <a:rPr lang="tr-TR" dirty="0" smtClean="0">
                <a:latin typeface="Arial" panose="020B0604020202020204" pitchFamily="34" charset="0"/>
                <a:cs typeface="Arial" panose="020B0604020202020204" pitchFamily="34" charset="0"/>
              </a:rPr>
              <a:t>mesleği, nerede, kiminle </a:t>
            </a:r>
            <a:r>
              <a:rPr lang="tr-TR" dirty="0">
                <a:latin typeface="Arial" panose="020B0604020202020204" pitchFamily="34" charset="0"/>
                <a:cs typeface="Arial" panose="020B0604020202020204" pitchFamily="34" charset="0"/>
              </a:rPr>
              <a:t>yaşadığı </a:t>
            </a:r>
            <a:r>
              <a:rPr lang="tr-TR" dirty="0" smtClean="0">
                <a:latin typeface="Arial" panose="020B0604020202020204" pitchFamily="34" charset="0"/>
                <a:cs typeface="Arial" panose="020B0604020202020204" pitchFamily="34" charset="0"/>
              </a:rPr>
              <a:t>sorulmalı</a:t>
            </a:r>
          </a:p>
          <a:p>
            <a:r>
              <a:rPr lang="tr-TR" dirty="0" smtClean="0">
                <a:latin typeface="Arial" panose="020B0604020202020204" pitchFamily="34" charset="0"/>
                <a:cs typeface="Arial" panose="020B0604020202020204" pitchFamily="34" charset="0"/>
              </a:rPr>
              <a:t>Sık görülen hastalıklar ve </a:t>
            </a:r>
            <a:r>
              <a:rPr lang="tr-TR" dirty="0" err="1" smtClean="0">
                <a:latin typeface="Arial" panose="020B0604020202020204" pitchFamily="34" charset="0"/>
                <a:cs typeface="Arial" panose="020B0604020202020204" pitchFamily="34" charset="0"/>
              </a:rPr>
              <a:t>geriatrik</a:t>
            </a:r>
            <a:r>
              <a:rPr lang="tr-TR" dirty="0" smtClean="0">
                <a:latin typeface="Arial" panose="020B0604020202020204" pitchFamily="34" charset="0"/>
                <a:cs typeface="Arial" panose="020B0604020202020204" pitchFamily="34" charset="0"/>
              </a:rPr>
              <a:t> sendromlar ile ilgili detaylı sorular  </a:t>
            </a:r>
          </a:p>
          <a:p>
            <a:r>
              <a:rPr lang="tr-TR" dirty="0" smtClean="0">
                <a:latin typeface="Arial" panose="020B0604020202020204" pitchFamily="34" charset="0"/>
                <a:cs typeface="Arial" panose="020B0604020202020204" pitchFamily="34" charset="0"/>
              </a:rPr>
              <a:t>Geçmişteki tanı, ameliyat, kaza, </a:t>
            </a:r>
            <a:r>
              <a:rPr lang="tr-TR" dirty="0" err="1">
                <a:latin typeface="Arial" panose="020B0604020202020204" pitchFamily="34" charset="0"/>
                <a:cs typeface="Arial" panose="020B0604020202020204" pitchFamily="34" charset="0"/>
              </a:rPr>
              <a:t>hospitalizasyonları</a:t>
            </a:r>
            <a:r>
              <a:rPr lang="tr-TR" dirty="0">
                <a:latin typeface="Arial" panose="020B0604020202020204" pitchFamily="34" charset="0"/>
                <a:cs typeface="Arial" panose="020B0604020202020204" pitchFamily="34" charset="0"/>
              </a:rPr>
              <a:t> ve </a:t>
            </a:r>
            <a:r>
              <a:rPr lang="tr-TR" dirty="0" smtClean="0">
                <a:latin typeface="Arial" panose="020B0604020202020204" pitchFamily="34" charset="0"/>
                <a:cs typeface="Arial" panose="020B0604020202020204" pitchFamily="34" charset="0"/>
              </a:rPr>
              <a:t>tedavileri, alışkanlıkları</a:t>
            </a:r>
          </a:p>
          <a:p>
            <a:r>
              <a:rPr lang="tr-TR" dirty="0">
                <a:latin typeface="Arial" panose="020B0604020202020204" pitchFamily="34" charset="0"/>
                <a:cs typeface="Arial" panose="020B0604020202020204" pitchFamily="34" charset="0"/>
              </a:rPr>
              <a:t>Aile öyküsü, seksüel öykü </a:t>
            </a:r>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Beslenme </a:t>
            </a:r>
            <a:endParaRPr lang="tr-TR" dirty="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Fonksiyonel </a:t>
            </a:r>
            <a:r>
              <a:rPr lang="tr-TR" dirty="0">
                <a:latin typeface="Arial" panose="020B0604020202020204" pitchFamily="34" charset="0"/>
                <a:cs typeface="Arial" panose="020B0604020202020204" pitchFamily="34" charset="0"/>
              </a:rPr>
              <a:t>durumu etkileyen parametrelere yönelik sorgulama </a:t>
            </a:r>
          </a:p>
          <a:p>
            <a:r>
              <a:rPr lang="tr-TR" dirty="0" smtClean="0">
                <a:latin typeface="Arial" panose="020B0604020202020204" pitchFamily="34" charset="0"/>
                <a:cs typeface="Arial" panose="020B0604020202020204" pitchFamily="34" charset="0"/>
              </a:rPr>
              <a:t>Koruyucu </a:t>
            </a:r>
            <a:r>
              <a:rPr lang="tr-TR" dirty="0">
                <a:latin typeface="Arial" panose="020B0604020202020204" pitchFamily="34" charset="0"/>
                <a:cs typeface="Arial" panose="020B0604020202020204" pitchFamily="34" charset="0"/>
              </a:rPr>
              <a:t>hekimlik uygulamaları ile ilgili sorular </a:t>
            </a:r>
            <a:r>
              <a:rPr lang="tr-TR" dirty="0" smtClean="0">
                <a:latin typeface="Arial" panose="020B0604020202020204" pitchFamily="34" charset="0"/>
                <a:cs typeface="Arial" panose="020B0604020202020204" pitchFamily="34" charset="0"/>
              </a:rPr>
              <a:t> (Aşılar, taramalar)</a:t>
            </a:r>
            <a:endParaRPr lang="tr-TR" dirty="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İlaç </a:t>
            </a:r>
            <a:r>
              <a:rPr lang="tr-TR" dirty="0">
                <a:latin typeface="Arial" panose="020B0604020202020204" pitchFamily="34" charset="0"/>
                <a:cs typeface="Arial" panose="020B0604020202020204" pitchFamily="34" charset="0"/>
              </a:rPr>
              <a:t>hikayesi - epikrizler, karneler, eski dosyalar, ilaç torbaları </a:t>
            </a:r>
          </a:p>
          <a:p>
            <a:r>
              <a:rPr lang="tr-TR" dirty="0" smtClean="0">
                <a:latin typeface="Arial" panose="020B0604020202020204" pitchFamily="34" charset="0"/>
                <a:cs typeface="Arial" panose="020B0604020202020204" pitchFamily="34" charset="0"/>
              </a:rPr>
              <a:t>Hastanın </a:t>
            </a:r>
            <a:r>
              <a:rPr lang="tr-TR" dirty="0">
                <a:latin typeface="Arial" panose="020B0604020202020204" pitchFamily="34" charset="0"/>
                <a:cs typeface="Arial" panose="020B0604020202020204" pitchFamily="34" charset="0"/>
              </a:rPr>
              <a:t>eski doktorları </a:t>
            </a:r>
          </a:p>
          <a:p>
            <a:endParaRPr lang="tr-TR" dirty="0"/>
          </a:p>
        </p:txBody>
      </p:sp>
      <p:pic>
        <p:nvPicPr>
          <p:cNvPr id="1034" name="Picture 10" descr="http://www.fikraburada.com/wp-content/uploads/2014/10/ya%C5%9Fl%C4%B1-dokt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59701"/>
            <a:ext cx="2746648" cy="2162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3349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tr-TR" dirty="0" smtClean="0"/>
              <a:t>74 yaş erkek hasta</a:t>
            </a:r>
          </a:p>
          <a:p>
            <a:r>
              <a:rPr lang="tr-TR" dirty="0" err="1" smtClean="0"/>
              <a:t>Daiabetes</a:t>
            </a:r>
            <a:r>
              <a:rPr lang="tr-TR" dirty="0" smtClean="0"/>
              <a:t> </a:t>
            </a:r>
            <a:r>
              <a:rPr lang="tr-TR" dirty="0" err="1" smtClean="0"/>
              <a:t>mellitus</a:t>
            </a:r>
            <a:r>
              <a:rPr lang="tr-TR" dirty="0" smtClean="0"/>
              <a:t> ilaçlarının raporu için </a:t>
            </a:r>
            <a:r>
              <a:rPr lang="tr-TR" dirty="0" err="1" smtClean="0"/>
              <a:t>polkliniğe</a:t>
            </a:r>
            <a:r>
              <a:rPr lang="tr-TR" dirty="0" smtClean="0"/>
              <a:t> başvuruyor</a:t>
            </a:r>
          </a:p>
          <a:p>
            <a:r>
              <a:rPr lang="tr-TR" dirty="0" smtClean="0"/>
              <a:t>Hba1c hedefiniz için neleri bilmek istersiniz?</a:t>
            </a:r>
            <a:endParaRPr lang="en-US" dirty="0"/>
          </a:p>
        </p:txBody>
      </p:sp>
    </p:spTree>
    <p:extLst>
      <p:ext uri="{BB962C8B-B14F-4D97-AF65-F5344CB8AC3E}">
        <p14:creationId xmlns:p14="http://schemas.microsoft.com/office/powerpoint/2010/main" val="2406171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en-US" dirty="0"/>
              <a:t>74 </a:t>
            </a:r>
            <a:r>
              <a:rPr lang="en-US" dirty="0" err="1" smtClean="0"/>
              <a:t>yaş</a:t>
            </a:r>
            <a:r>
              <a:rPr lang="tr-TR" dirty="0" smtClean="0"/>
              <a:t> kadın</a:t>
            </a:r>
            <a:r>
              <a:rPr lang="en-US" dirty="0" smtClean="0"/>
              <a:t> </a:t>
            </a:r>
            <a:r>
              <a:rPr lang="en-US" dirty="0"/>
              <a:t>hasta</a:t>
            </a:r>
          </a:p>
          <a:p>
            <a:r>
              <a:rPr lang="en-US" dirty="0" err="1"/>
              <a:t>Daiabetes</a:t>
            </a:r>
            <a:r>
              <a:rPr lang="en-US" dirty="0"/>
              <a:t> mellitus </a:t>
            </a:r>
            <a:r>
              <a:rPr lang="en-US" dirty="0" err="1"/>
              <a:t>ilaçlarının</a:t>
            </a:r>
            <a:r>
              <a:rPr lang="en-US" dirty="0"/>
              <a:t> </a:t>
            </a:r>
            <a:r>
              <a:rPr lang="en-US" dirty="0" err="1"/>
              <a:t>raporu</a:t>
            </a:r>
            <a:r>
              <a:rPr lang="en-US" dirty="0"/>
              <a:t> </a:t>
            </a:r>
            <a:r>
              <a:rPr lang="en-US" dirty="0" err="1"/>
              <a:t>için</a:t>
            </a:r>
            <a:r>
              <a:rPr lang="en-US" dirty="0"/>
              <a:t> </a:t>
            </a:r>
            <a:r>
              <a:rPr lang="en-US" dirty="0" err="1"/>
              <a:t>polkliniğe</a:t>
            </a:r>
            <a:r>
              <a:rPr lang="en-US" dirty="0"/>
              <a:t> </a:t>
            </a:r>
            <a:r>
              <a:rPr lang="en-US" dirty="0" err="1"/>
              <a:t>başvuruyor</a:t>
            </a:r>
            <a:endParaRPr lang="en-US" dirty="0"/>
          </a:p>
          <a:p>
            <a:r>
              <a:rPr lang="en-US" dirty="0"/>
              <a:t>Hba1c </a:t>
            </a:r>
            <a:r>
              <a:rPr lang="en-US" dirty="0" err="1"/>
              <a:t>hedefiniz</a:t>
            </a:r>
            <a:r>
              <a:rPr lang="en-US" dirty="0"/>
              <a:t> </a:t>
            </a:r>
            <a:r>
              <a:rPr lang="en-US" dirty="0" err="1"/>
              <a:t>için</a:t>
            </a:r>
            <a:r>
              <a:rPr lang="en-US" dirty="0"/>
              <a:t> </a:t>
            </a:r>
            <a:r>
              <a:rPr lang="en-US" dirty="0" err="1"/>
              <a:t>neleri</a:t>
            </a:r>
            <a:r>
              <a:rPr lang="en-US" dirty="0"/>
              <a:t> </a:t>
            </a:r>
            <a:r>
              <a:rPr lang="en-US" dirty="0" err="1"/>
              <a:t>bilmek</a:t>
            </a:r>
            <a:r>
              <a:rPr lang="en-US" dirty="0"/>
              <a:t> </a:t>
            </a:r>
            <a:r>
              <a:rPr lang="en-US" dirty="0" err="1"/>
              <a:t>istersiniz</a:t>
            </a:r>
            <a:r>
              <a:rPr lang="en-US" dirty="0"/>
              <a:t>?</a:t>
            </a:r>
          </a:p>
          <a:p>
            <a:endParaRPr lang="en-US" dirty="0"/>
          </a:p>
        </p:txBody>
      </p:sp>
    </p:spTree>
    <p:extLst>
      <p:ext uri="{BB962C8B-B14F-4D97-AF65-F5344CB8AC3E}">
        <p14:creationId xmlns:p14="http://schemas.microsoft.com/office/powerpoint/2010/main" val="1679855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l"/>
            <a:r>
              <a:rPr lang="tr-TR" b="1" dirty="0" smtClean="0">
                <a:solidFill>
                  <a:srgbClr val="FF0000"/>
                </a:solidFill>
              </a:rPr>
              <a:t>Fizik muayene</a:t>
            </a:r>
            <a:endParaRPr lang="tr-TR" b="1" dirty="0">
              <a:solidFill>
                <a:srgbClr val="FF0000"/>
              </a:solidFill>
            </a:endParaRPr>
          </a:p>
        </p:txBody>
      </p:sp>
      <p:sp>
        <p:nvSpPr>
          <p:cNvPr id="3" name="İçerik Yer Tutucusu 2"/>
          <p:cNvSpPr>
            <a:spLocks noGrp="1"/>
          </p:cNvSpPr>
          <p:nvPr>
            <p:ph idx="1"/>
          </p:nvPr>
        </p:nvSpPr>
        <p:spPr>
          <a:xfrm>
            <a:off x="437443" y="2204864"/>
            <a:ext cx="8229600" cy="4525963"/>
          </a:xfrm>
        </p:spPr>
        <p:txBody>
          <a:bodyPr>
            <a:normAutofit fontScale="92500" lnSpcReduction="20000"/>
          </a:bodyPr>
          <a:lstStyle/>
          <a:p>
            <a:endParaRPr lang="tr-TR" dirty="0"/>
          </a:p>
          <a:p>
            <a:endParaRPr lang="tr-TR" dirty="0"/>
          </a:p>
          <a:p>
            <a:r>
              <a:rPr lang="tr-TR" sz="3600" dirty="0"/>
              <a:t>Genel fizik muayene kuralları geçerli </a:t>
            </a:r>
          </a:p>
          <a:p>
            <a:r>
              <a:rPr lang="tr-TR" sz="3600" dirty="0" smtClean="0"/>
              <a:t>Zaman</a:t>
            </a:r>
            <a:r>
              <a:rPr lang="tr-TR" sz="3600" dirty="0"/>
              <a:t>, zorluklar </a:t>
            </a:r>
            <a:r>
              <a:rPr lang="tr-TR" sz="3600" dirty="0" smtClean="0"/>
              <a:t>!!!</a:t>
            </a:r>
            <a:endParaRPr lang="tr-TR" sz="3600" dirty="0"/>
          </a:p>
          <a:p>
            <a:r>
              <a:rPr lang="tr-TR" sz="3600" dirty="0" smtClean="0"/>
              <a:t>Nörolojik</a:t>
            </a:r>
            <a:r>
              <a:rPr lang="tr-TR" sz="3600" dirty="0"/>
              <a:t>, </a:t>
            </a:r>
            <a:r>
              <a:rPr lang="tr-TR" sz="3600" dirty="0" err="1"/>
              <a:t>ekstremite</a:t>
            </a:r>
            <a:r>
              <a:rPr lang="tr-TR" sz="3600" dirty="0"/>
              <a:t>, </a:t>
            </a:r>
            <a:r>
              <a:rPr lang="tr-TR" sz="3600" dirty="0" err="1"/>
              <a:t>kardiyovasküler</a:t>
            </a:r>
            <a:r>
              <a:rPr lang="tr-TR" sz="3600" dirty="0"/>
              <a:t> ve </a:t>
            </a:r>
            <a:r>
              <a:rPr lang="tr-TR" sz="3600" dirty="0" err="1"/>
              <a:t>mental</a:t>
            </a:r>
            <a:r>
              <a:rPr lang="tr-TR" sz="3600" dirty="0"/>
              <a:t> durum muayeneleri ! </a:t>
            </a:r>
          </a:p>
          <a:p>
            <a:r>
              <a:rPr lang="tr-TR" sz="3600" dirty="0" smtClean="0"/>
              <a:t>Bası </a:t>
            </a:r>
            <a:r>
              <a:rPr lang="tr-TR" sz="3600" dirty="0"/>
              <a:t>yaraları, düşmeler, </a:t>
            </a:r>
            <a:r>
              <a:rPr lang="tr-TR" sz="3600" dirty="0" err="1"/>
              <a:t>inkontinans</a:t>
            </a:r>
            <a:r>
              <a:rPr lang="tr-TR" sz="3600" dirty="0"/>
              <a:t>, </a:t>
            </a:r>
            <a:r>
              <a:rPr lang="tr-TR" sz="3600" dirty="0" err="1"/>
              <a:t>demans</a:t>
            </a:r>
            <a:r>
              <a:rPr lang="tr-TR" sz="3600" dirty="0"/>
              <a:t>, depresyon gibi </a:t>
            </a:r>
            <a:r>
              <a:rPr lang="tr-TR" sz="3600" dirty="0" err="1"/>
              <a:t>geriatrik</a:t>
            </a:r>
            <a:r>
              <a:rPr lang="tr-TR" sz="3600" dirty="0"/>
              <a:t> sendromlar yönünden de ayrıntılı muayene </a:t>
            </a:r>
          </a:p>
          <a:p>
            <a:endParaRPr lang="tr-TR" dirty="0"/>
          </a:p>
        </p:txBody>
      </p:sp>
      <p:pic>
        <p:nvPicPr>
          <p:cNvPr id="2050" name="Picture 2" descr="http://www.timeturk.com/resim/tr/2010/12/21/fikra-gibi-doktor-hasta-diyaloglar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1797" y="-4644"/>
            <a:ext cx="4084699" cy="2455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065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Geriatri</a:t>
            </a:r>
            <a:endParaRPr lang="en-US" dirty="0"/>
          </a:p>
        </p:txBody>
      </p:sp>
      <p:sp>
        <p:nvSpPr>
          <p:cNvPr id="3" name="İçerik Yer Tutucusu 2"/>
          <p:cNvSpPr>
            <a:spLocks noGrp="1"/>
          </p:cNvSpPr>
          <p:nvPr>
            <p:ph idx="1"/>
          </p:nvPr>
        </p:nvSpPr>
        <p:spPr/>
        <p:txBody>
          <a:bodyPr>
            <a:normAutofit/>
          </a:bodyPr>
          <a:lstStyle/>
          <a:p>
            <a:r>
              <a:rPr lang="tr-TR" dirty="0" smtClean="0"/>
              <a:t>Yaşlı insanların sağlığı ile ilgilenen bilim dalı</a:t>
            </a:r>
          </a:p>
          <a:p>
            <a:r>
              <a:rPr lang="tr-TR" dirty="0" smtClean="0"/>
              <a:t>Yaşlı bireylerin hastalık ve </a:t>
            </a:r>
            <a:r>
              <a:rPr lang="tr-TR" dirty="0" err="1" smtClean="0"/>
              <a:t>komorbiditelerini</a:t>
            </a:r>
            <a:r>
              <a:rPr lang="tr-TR" dirty="0" smtClean="0"/>
              <a:t> önler veya iyileştirir</a:t>
            </a:r>
          </a:p>
          <a:p>
            <a:r>
              <a:rPr lang="tr-TR" dirty="0" err="1" smtClean="0"/>
              <a:t>Geron</a:t>
            </a:r>
            <a:r>
              <a:rPr lang="tr-TR" dirty="0" smtClean="0"/>
              <a:t> (yaşlı adam) + </a:t>
            </a:r>
            <a:r>
              <a:rPr lang="tr-TR" dirty="0" err="1" smtClean="0"/>
              <a:t>iatros</a:t>
            </a:r>
            <a:r>
              <a:rPr lang="tr-TR" dirty="0" smtClean="0"/>
              <a:t> (iyileştirici)</a:t>
            </a:r>
          </a:p>
          <a:p>
            <a:r>
              <a:rPr lang="tr-TR" dirty="0" err="1" smtClean="0"/>
              <a:t>Ayurveda</a:t>
            </a:r>
            <a:r>
              <a:rPr lang="tr-TR" dirty="0" smtClean="0"/>
              <a:t> ve Dr. </a:t>
            </a:r>
            <a:r>
              <a:rPr lang="tr-TR" dirty="0" err="1" smtClean="0"/>
              <a:t>Algizar</a:t>
            </a:r>
            <a:r>
              <a:rPr lang="tr-TR" dirty="0" smtClean="0"/>
              <a:t> (898-980) yaşlı sağlığı ile ilgili ilk öğretiler ve doktor</a:t>
            </a:r>
          </a:p>
          <a:p>
            <a:r>
              <a:rPr lang="tr-TR" dirty="0" smtClean="0"/>
              <a:t>Dr. Şefik Ayhan Türkiye’de geriatri ile ilgilenen ilk doktor</a:t>
            </a:r>
          </a:p>
          <a:p>
            <a:pPr marL="0" indent="0">
              <a:buNone/>
            </a:pPr>
            <a:endParaRPr lang="en-US" dirty="0"/>
          </a:p>
        </p:txBody>
      </p:sp>
    </p:spTree>
    <p:extLst>
      <p:ext uri="{BB962C8B-B14F-4D97-AF65-F5344CB8AC3E}">
        <p14:creationId xmlns:p14="http://schemas.microsoft.com/office/powerpoint/2010/main" val="1761868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tr-TR" dirty="0" smtClean="0"/>
              <a:t>Muayeneniz bittikten sonra oturunca başı döndü</a:t>
            </a:r>
            <a:endParaRPr lang="en-US" dirty="0"/>
          </a:p>
        </p:txBody>
      </p:sp>
    </p:spTree>
    <p:extLst>
      <p:ext uri="{BB962C8B-B14F-4D97-AF65-F5344CB8AC3E}">
        <p14:creationId xmlns:p14="http://schemas.microsoft.com/office/powerpoint/2010/main" val="38472952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FF0000"/>
                </a:solidFill>
              </a:rPr>
              <a:t>Yaşlıda  muayenede göz önünde bulundurun!!!!</a:t>
            </a:r>
            <a:endParaRPr lang="tr-TR" b="1" dirty="0">
              <a:solidFill>
                <a:srgbClr val="FF0000"/>
              </a:solidFill>
            </a:endParaRPr>
          </a:p>
        </p:txBody>
      </p:sp>
      <p:sp>
        <p:nvSpPr>
          <p:cNvPr id="3" name="2 İçerik Yer Tutucusu"/>
          <p:cNvSpPr>
            <a:spLocks noGrp="1"/>
          </p:cNvSpPr>
          <p:nvPr>
            <p:ph idx="1"/>
          </p:nvPr>
        </p:nvSpPr>
        <p:spPr>
          <a:xfrm>
            <a:off x="457200" y="1600200"/>
            <a:ext cx="8229600" cy="5257800"/>
          </a:xfrm>
        </p:spPr>
        <p:txBody>
          <a:bodyPr>
            <a:normAutofit/>
          </a:bodyPr>
          <a:lstStyle/>
          <a:p>
            <a:r>
              <a:rPr lang="tr-TR" sz="2400" dirty="0" err="1" smtClean="0">
                <a:latin typeface="Arial" panose="020B0604020202020204" pitchFamily="34" charset="0"/>
                <a:cs typeface="Arial" panose="020B0604020202020204" pitchFamily="34" charset="0"/>
              </a:rPr>
              <a:t>Antihipertansif</a:t>
            </a:r>
            <a:r>
              <a:rPr lang="tr-TR" sz="2400" dirty="0" smtClean="0">
                <a:latin typeface="Arial" panose="020B0604020202020204" pitchFamily="34" charset="0"/>
                <a:cs typeface="Arial" panose="020B0604020202020204" pitchFamily="34" charset="0"/>
              </a:rPr>
              <a:t> alan , düşme öyküsü, </a:t>
            </a:r>
            <a:r>
              <a:rPr lang="tr-TR" sz="2400" dirty="0" err="1" smtClean="0">
                <a:latin typeface="Arial" panose="020B0604020202020204" pitchFamily="34" charset="0"/>
                <a:cs typeface="Arial" panose="020B0604020202020204" pitchFamily="34" charset="0"/>
              </a:rPr>
              <a:t>parkinson</a:t>
            </a:r>
            <a:r>
              <a:rPr lang="tr-TR" sz="2400" dirty="0" smtClean="0">
                <a:latin typeface="Arial" panose="020B0604020202020204" pitchFamily="34" charset="0"/>
                <a:cs typeface="Arial" panose="020B0604020202020204" pitchFamily="34" charset="0"/>
              </a:rPr>
              <a:t> , </a:t>
            </a:r>
            <a:r>
              <a:rPr lang="tr-TR" sz="2400" dirty="0" err="1" smtClean="0">
                <a:latin typeface="Arial" panose="020B0604020202020204" pitchFamily="34" charset="0"/>
                <a:cs typeface="Arial" panose="020B0604020202020204" pitchFamily="34" charset="0"/>
              </a:rPr>
              <a:t>diabetes</a:t>
            </a:r>
            <a:r>
              <a:rPr lang="tr-TR" sz="2400" dirty="0" smtClean="0">
                <a:latin typeface="Arial" panose="020B0604020202020204" pitchFamily="34" charset="0"/>
                <a:cs typeface="Arial" panose="020B0604020202020204" pitchFamily="34" charset="0"/>
              </a:rPr>
              <a:t>   </a:t>
            </a:r>
            <a:r>
              <a:rPr lang="tr-TR" sz="2400" dirty="0" err="1" smtClean="0">
                <a:latin typeface="Arial" panose="020B0604020202020204" pitchFamily="34" charset="0"/>
                <a:cs typeface="Arial" panose="020B0604020202020204" pitchFamily="34" charset="0"/>
              </a:rPr>
              <a:t>mellitus</a:t>
            </a:r>
            <a:r>
              <a:rPr lang="tr-TR" sz="2400" dirty="0" smtClean="0">
                <a:latin typeface="Arial" panose="020B0604020202020204" pitchFamily="34" charset="0"/>
                <a:cs typeface="Arial" panose="020B0604020202020204" pitchFamily="34" charset="0"/>
              </a:rPr>
              <a:t> gibi  otonom  </a:t>
            </a:r>
            <a:r>
              <a:rPr lang="tr-TR" sz="2400" dirty="0" err="1" smtClean="0">
                <a:latin typeface="Arial" panose="020B0604020202020204" pitchFamily="34" charset="0"/>
                <a:cs typeface="Arial" panose="020B0604020202020204" pitchFamily="34" charset="0"/>
              </a:rPr>
              <a:t>disfonksiyonu</a:t>
            </a:r>
            <a:r>
              <a:rPr lang="tr-TR" sz="2400" dirty="0" smtClean="0">
                <a:latin typeface="Arial" panose="020B0604020202020204" pitchFamily="34" charset="0"/>
                <a:cs typeface="Arial" panose="020B0604020202020204" pitchFamily="34" charset="0"/>
              </a:rPr>
              <a:t> olanlarda </a:t>
            </a:r>
            <a:r>
              <a:rPr lang="tr-TR" sz="2400" dirty="0" err="1" smtClean="0">
                <a:latin typeface="Arial" panose="020B0604020202020204" pitchFamily="34" charset="0"/>
                <a:cs typeface="Arial" panose="020B0604020202020204" pitchFamily="34" charset="0"/>
              </a:rPr>
              <a:t>ortostastik</a:t>
            </a:r>
            <a:r>
              <a:rPr lang="tr-TR" sz="2400" dirty="0" smtClean="0">
                <a:latin typeface="Arial" panose="020B0604020202020204" pitchFamily="34" charset="0"/>
                <a:cs typeface="Arial" panose="020B0604020202020204" pitchFamily="34" charset="0"/>
              </a:rPr>
              <a:t> hipotansiyon için muayene</a:t>
            </a:r>
          </a:p>
          <a:p>
            <a:r>
              <a:rPr lang="tr-TR" sz="2400" dirty="0" err="1" smtClean="0">
                <a:latin typeface="Arial" panose="020B0604020202020204" pitchFamily="34" charset="0"/>
                <a:cs typeface="Arial" panose="020B0604020202020204" pitchFamily="34" charset="0"/>
              </a:rPr>
              <a:t>Psödohipertansiyon</a:t>
            </a:r>
            <a:r>
              <a:rPr lang="tr-TR" sz="2400" dirty="0" smtClean="0">
                <a:latin typeface="Arial" panose="020B0604020202020204" pitchFamily="34" charset="0"/>
                <a:cs typeface="Arial" panose="020B0604020202020204" pitchFamily="34" charset="0"/>
              </a:rPr>
              <a:t> muayenesi(</a:t>
            </a:r>
            <a:r>
              <a:rPr lang="tr-TR" sz="2400" dirty="0" err="1" smtClean="0">
                <a:latin typeface="Arial" panose="020B0604020202020204" pitchFamily="34" charset="0"/>
                <a:cs typeface="Arial" panose="020B0604020202020204" pitchFamily="34" charset="0"/>
              </a:rPr>
              <a:t>Osler</a:t>
            </a:r>
            <a:r>
              <a:rPr lang="tr-TR" sz="2400" dirty="0" smtClean="0">
                <a:latin typeface="Arial" panose="020B0604020202020204" pitchFamily="34" charset="0"/>
                <a:cs typeface="Arial" panose="020B0604020202020204" pitchFamily="34" charset="0"/>
              </a:rPr>
              <a:t> manevrası)</a:t>
            </a:r>
          </a:p>
          <a:p>
            <a:r>
              <a:rPr lang="tr-TR" sz="2400" dirty="0">
                <a:latin typeface="Arial" panose="020B0604020202020204" pitchFamily="34" charset="0"/>
                <a:cs typeface="Arial" panose="020B0604020202020204" pitchFamily="34" charset="0"/>
              </a:rPr>
              <a:t>Ağız içi muayene, </a:t>
            </a:r>
            <a:r>
              <a:rPr lang="tr-TR" sz="2400" dirty="0" err="1" smtClean="0">
                <a:latin typeface="Arial" panose="020B0604020202020204" pitchFamily="34" charset="0"/>
                <a:cs typeface="Arial" panose="020B0604020202020204" pitchFamily="34" charset="0"/>
              </a:rPr>
              <a:t>diş,kulak</a:t>
            </a:r>
            <a:r>
              <a:rPr lang="tr-TR" sz="2400" dirty="0" smtClean="0">
                <a:latin typeface="Arial" panose="020B0604020202020204" pitchFamily="34" charset="0"/>
                <a:cs typeface="Arial" panose="020B0604020202020204" pitchFamily="34" charset="0"/>
              </a:rPr>
              <a:t> (buşon)</a:t>
            </a:r>
          </a:p>
          <a:p>
            <a:r>
              <a:rPr lang="tr-TR" sz="2400" dirty="0" err="1" smtClean="0">
                <a:latin typeface="Arial" panose="020B0604020202020204" pitchFamily="34" charset="0"/>
                <a:cs typeface="Arial" panose="020B0604020202020204" pitchFamily="34" charset="0"/>
              </a:rPr>
              <a:t>Karotis</a:t>
            </a:r>
            <a:r>
              <a:rPr lang="tr-TR" sz="2400" dirty="0" smtClean="0">
                <a:latin typeface="Arial" panose="020B0604020202020204" pitchFamily="34" charset="0"/>
                <a:cs typeface="Arial" panose="020B0604020202020204" pitchFamily="34" charset="0"/>
              </a:rPr>
              <a:t> ve </a:t>
            </a:r>
            <a:r>
              <a:rPr lang="tr-TR" sz="2400" dirty="0" err="1" smtClean="0">
                <a:latin typeface="Arial" panose="020B0604020202020204" pitchFamily="34" charset="0"/>
                <a:cs typeface="Arial" panose="020B0604020202020204" pitchFamily="34" charset="0"/>
              </a:rPr>
              <a:t>renal</a:t>
            </a:r>
            <a:r>
              <a:rPr lang="tr-TR" sz="2400" dirty="0" smtClean="0">
                <a:latin typeface="Arial" panose="020B0604020202020204" pitchFamily="34" charset="0"/>
                <a:cs typeface="Arial" panose="020B0604020202020204" pitchFamily="34" charset="0"/>
              </a:rPr>
              <a:t> arter </a:t>
            </a:r>
            <a:r>
              <a:rPr lang="tr-TR" sz="2400" dirty="0" err="1" smtClean="0">
                <a:latin typeface="Arial" panose="020B0604020202020204" pitchFamily="34" charset="0"/>
                <a:cs typeface="Arial" panose="020B0604020202020204" pitchFamily="34" charset="0"/>
              </a:rPr>
              <a:t>trasesinde</a:t>
            </a:r>
            <a:r>
              <a:rPr lang="tr-TR" sz="2400" dirty="0" smtClean="0">
                <a:latin typeface="Arial" panose="020B0604020202020204" pitchFamily="34" charset="0"/>
                <a:cs typeface="Arial" panose="020B0604020202020204" pitchFamily="34" charset="0"/>
              </a:rPr>
              <a:t> üfürüm için muayene</a:t>
            </a:r>
          </a:p>
          <a:p>
            <a:r>
              <a:rPr lang="tr-TR" sz="2400" dirty="0" smtClean="0">
                <a:latin typeface="Arial" panose="020B0604020202020204" pitchFamily="34" charset="0"/>
                <a:cs typeface="Arial" panose="020B0604020202020204" pitchFamily="34" charset="0"/>
              </a:rPr>
              <a:t>Cilt kuruluk ve lezyon  muayenesi</a:t>
            </a:r>
          </a:p>
          <a:p>
            <a:r>
              <a:rPr lang="tr-TR" sz="2400" dirty="0" smtClean="0">
                <a:latin typeface="Arial" panose="020B0604020202020204" pitchFamily="34" charset="0"/>
                <a:cs typeface="Arial" panose="020B0604020202020204" pitchFamily="34" charset="0"/>
              </a:rPr>
              <a:t>Lenf </a:t>
            </a:r>
            <a:r>
              <a:rPr lang="tr-TR" sz="2400" dirty="0" err="1" smtClean="0">
                <a:latin typeface="Arial" panose="020B0604020202020204" pitchFamily="34" charset="0"/>
                <a:cs typeface="Arial" panose="020B0604020202020204" pitchFamily="34" charset="0"/>
              </a:rPr>
              <a:t>nodu</a:t>
            </a:r>
            <a:r>
              <a:rPr lang="tr-TR" sz="2400" dirty="0" smtClean="0">
                <a:latin typeface="Arial" panose="020B0604020202020204" pitchFamily="34" charset="0"/>
                <a:cs typeface="Arial" panose="020B0604020202020204" pitchFamily="34" charset="0"/>
              </a:rPr>
              <a:t> bölgelerinin muayenesi</a:t>
            </a:r>
          </a:p>
          <a:p>
            <a:r>
              <a:rPr lang="tr-TR" sz="2400" dirty="0" err="1" smtClean="0">
                <a:latin typeface="Arial" panose="020B0604020202020204" pitchFamily="34" charset="0"/>
                <a:cs typeface="Arial" panose="020B0604020202020204" pitchFamily="34" charset="0"/>
              </a:rPr>
              <a:t>Rektal</a:t>
            </a:r>
            <a:r>
              <a:rPr lang="tr-TR" sz="2400" dirty="0" smtClean="0">
                <a:latin typeface="Arial" panose="020B0604020202020204" pitchFamily="34" charset="0"/>
                <a:cs typeface="Arial" panose="020B0604020202020204" pitchFamily="34" charset="0"/>
              </a:rPr>
              <a:t>  tuşe , prostat</a:t>
            </a:r>
          </a:p>
          <a:p>
            <a:r>
              <a:rPr lang="tr-TR" sz="2400" dirty="0" smtClean="0">
                <a:latin typeface="Arial" panose="020B0604020202020204" pitchFamily="34" charset="0"/>
                <a:cs typeface="Arial" panose="020B0604020202020204" pitchFamily="34" charset="0"/>
              </a:rPr>
              <a:t>Tremor</a:t>
            </a:r>
          </a:p>
          <a:p>
            <a:r>
              <a:rPr lang="tr-TR" sz="2400" dirty="0" err="1" smtClean="0">
                <a:latin typeface="Arial" panose="020B0604020202020204" pitchFamily="34" charset="0"/>
                <a:cs typeface="Arial" panose="020B0604020202020204" pitchFamily="34" charset="0"/>
              </a:rPr>
              <a:t>Deformite</a:t>
            </a:r>
            <a:r>
              <a:rPr lang="tr-TR" sz="2400" dirty="0" smtClean="0">
                <a:latin typeface="Arial" panose="020B0604020202020204" pitchFamily="34" charset="0"/>
                <a:cs typeface="Arial" panose="020B0604020202020204" pitchFamily="34" charset="0"/>
              </a:rPr>
              <a:t>, yürüme-denge</a:t>
            </a:r>
          </a:p>
          <a:p>
            <a:r>
              <a:rPr lang="tr-TR" sz="2400" dirty="0">
                <a:latin typeface="Arial" panose="020B0604020202020204" pitchFamily="34" charset="0"/>
                <a:cs typeface="Arial" panose="020B0604020202020204" pitchFamily="34" charset="0"/>
              </a:rPr>
              <a:t>İstismar ile ilgili bulgular</a:t>
            </a:r>
          </a:p>
          <a:p>
            <a:pPr marL="0" indent="0">
              <a:buNone/>
            </a:pPr>
            <a:endParaRPr lang="tr-TR" sz="2400" dirty="0" smtClean="0"/>
          </a:p>
          <a:p>
            <a:endParaRPr lang="tr-T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tr-TR" dirty="0" smtClean="0"/>
              <a:t>Hasta verdiğiniz diyete uyabilir mi?</a:t>
            </a:r>
          </a:p>
          <a:p>
            <a:r>
              <a:rPr lang="tr-TR" dirty="0" smtClean="0"/>
              <a:t>İnsülini kendisi yapabilir mi?</a:t>
            </a:r>
          </a:p>
          <a:p>
            <a:r>
              <a:rPr lang="tr-TR" dirty="0" smtClean="0"/>
              <a:t>Kan şekeri takibi yapabilir mi?</a:t>
            </a:r>
          </a:p>
          <a:p>
            <a:r>
              <a:rPr lang="tr-TR" dirty="0" smtClean="0"/>
              <a:t>İlaçlarını tanıyabilir mi?</a:t>
            </a:r>
            <a:endParaRPr lang="en-US" dirty="0"/>
          </a:p>
        </p:txBody>
      </p:sp>
    </p:spTree>
    <p:extLst>
      <p:ext uri="{BB962C8B-B14F-4D97-AF65-F5344CB8AC3E}">
        <p14:creationId xmlns:p14="http://schemas.microsoft.com/office/powerpoint/2010/main" val="73242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ChangeArrowheads="1"/>
          </p:cNvSpPr>
          <p:nvPr/>
        </p:nvSpPr>
        <p:spPr bwMode="auto">
          <a:xfrm>
            <a:off x="1524000" y="228600"/>
            <a:ext cx="7162800" cy="1276350"/>
          </a:xfrm>
          <a:prstGeom prst="rect">
            <a:avLst/>
          </a:prstGeom>
          <a:noFill/>
          <a:ln w="9525">
            <a:noFill/>
            <a:miter lim="800000"/>
            <a:headEnd/>
            <a:tailEnd/>
          </a:ln>
          <a:effectLst/>
        </p:spPr>
        <p:txBody>
          <a:bodyPr anchor="ctr"/>
          <a:lstStyle/>
          <a:p>
            <a:pPr algn="ctr">
              <a:defRPr/>
            </a:pPr>
            <a:r>
              <a:rPr lang="tr-TR" altLang="en-US" sz="3600" b="1" dirty="0">
                <a:solidFill>
                  <a:srgbClr val="FF0000"/>
                </a:solidFill>
                <a:effectLst>
                  <a:outerShdw blurRad="38100" dist="38100" dir="2700000" algn="tl">
                    <a:srgbClr val="000000"/>
                  </a:outerShdw>
                </a:effectLst>
                <a:latin typeface="Arial" charset="0"/>
                <a:cs typeface="Arial" charset="0"/>
              </a:rPr>
              <a:t>Fonksiyonel Durum Değerlendirmesi</a:t>
            </a:r>
            <a:endParaRPr lang="en-US" altLang="en-US" sz="3600" b="1" dirty="0">
              <a:solidFill>
                <a:srgbClr val="FF0000"/>
              </a:solidFill>
              <a:effectLst>
                <a:outerShdw blurRad="38100" dist="38100" dir="2700000" algn="tl">
                  <a:srgbClr val="000000"/>
                </a:outerShdw>
              </a:effectLst>
              <a:latin typeface="Arial" charset="0"/>
              <a:cs typeface="Arial" charset="0"/>
            </a:endParaRPr>
          </a:p>
        </p:txBody>
      </p:sp>
      <p:sp>
        <p:nvSpPr>
          <p:cNvPr id="80901" name="Rectangle 5"/>
          <p:cNvSpPr>
            <a:spLocks noChangeArrowheads="1"/>
          </p:cNvSpPr>
          <p:nvPr/>
        </p:nvSpPr>
        <p:spPr bwMode="auto">
          <a:xfrm>
            <a:off x="685800" y="1504950"/>
            <a:ext cx="8458200" cy="4514850"/>
          </a:xfrm>
          <a:prstGeom prst="rect">
            <a:avLst/>
          </a:prstGeom>
          <a:noFill/>
          <a:ln w="9525">
            <a:noFill/>
            <a:miter lim="800000"/>
            <a:headEnd/>
            <a:tailEnd/>
          </a:ln>
          <a:effectLst/>
        </p:spPr>
        <p:txBody>
          <a:bodyPr/>
          <a:lstStyle/>
          <a:p>
            <a:pPr>
              <a:spcBef>
                <a:spcPct val="20000"/>
              </a:spcBef>
              <a:buClr>
                <a:schemeClr val="hlink"/>
              </a:buClr>
              <a:buSzPct val="90000"/>
              <a:defRPr/>
            </a:pPr>
            <a:endParaRPr lang="tr-TR" altLang="en-US" sz="2600" dirty="0" smtClean="0">
              <a:solidFill>
                <a:schemeClr val="bg1"/>
              </a:solidFill>
              <a:effectLst>
                <a:outerShdw blurRad="38100" dist="38100" dir="2700000" algn="tl">
                  <a:srgbClr val="000000"/>
                </a:outerShdw>
              </a:effectLst>
              <a:latin typeface="Arial" charset="0"/>
              <a:cs typeface="Arial" charset="0"/>
            </a:endParaRPr>
          </a:p>
          <a:p>
            <a:pPr marL="342900" indent="-342900">
              <a:spcBef>
                <a:spcPct val="20000"/>
              </a:spcBef>
              <a:buClr>
                <a:schemeClr val="hlink"/>
              </a:buClr>
              <a:buSzPct val="90000"/>
              <a:buFont typeface="Wingdings" pitchFamily="2" charset="2"/>
              <a:buNone/>
              <a:defRPr/>
            </a:pPr>
            <a:r>
              <a:rPr lang="tr-TR" altLang="en-US" sz="2600" dirty="0" smtClean="0">
                <a:solidFill>
                  <a:schemeClr val="bg1"/>
                </a:solidFill>
                <a:effectLst>
                  <a:outerShdw blurRad="38100" dist="38100" dir="2700000" algn="tl">
                    <a:srgbClr val="000000"/>
                  </a:outerShdw>
                </a:effectLst>
                <a:latin typeface="Arial" charset="0"/>
                <a:cs typeface="Arial" charset="0"/>
              </a:rPr>
              <a:t>			</a:t>
            </a:r>
            <a:r>
              <a:rPr lang="tr-TR" altLang="en-US" sz="2600" dirty="0" smtClean="0">
                <a:solidFill>
                  <a:srgbClr val="FF0000"/>
                </a:solidFill>
                <a:effectLst>
                  <a:outerShdw blurRad="38100" dist="38100" dir="2700000" algn="tl">
                    <a:srgbClr val="000000"/>
                  </a:outerShdw>
                </a:effectLst>
                <a:latin typeface="Arial" charset="0"/>
                <a:cs typeface="Arial" charset="0"/>
              </a:rPr>
              <a:t>Günlük </a:t>
            </a:r>
            <a:r>
              <a:rPr lang="tr-TR" altLang="en-US" sz="2600" dirty="0">
                <a:solidFill>
                  <a:srgbClr val="FF0000"/>
                </a:solidFill>
                <a:effectLst>
                  <a:outerShdw blurRad="38100" dist="38100" dir="2700000" algn="tl">
                    <a:srgbClr val="000000"/>
                  </a:outerShdw>
                </a:effectLst>
                <a:latin typeface="Arial" charset="0"/>
                <a:cs typeface="Arial" charset="0"/>
              </a:rPr>
              <a:t>Yaşam Aktiviteleri</a:t>
            </a:r>
            <a:r>
              <a:rPr lang="tr-TR" altLang="en-US" sz="2600" dirty="0">
                <a:solidFill>
                  <a:schemeClr val="bg1"/>
                </a:solidFill>
                <a:effectLst>
                  <a:outerShdw blurRad="38100" dist="38100" dir="2700000" algn="tl">
                    <a:srgbClr val="000000"/>
                  </a:outerShdw>
                </a:effectLst>
                <a:latin typeface="Arial" charset="0"/>
                <a:cs typeface="Arial" charset="0"/>
              </a:rPr>
              <a:t>	</a:t>
            </a:r>
          </a:p>
          <a:p>
            <a:pPr marL="342900" indent="-342900">
              <a:spcBef>
                <a:spcPct val="20000"/>
              </a:spcBef>
              <a:buClr>
                <a:schemeClr val="hlink"/>
              </a:buClr>
              <a:buSzPct val="90000"/>
              <a:buFont typeface="Wingdings" pitchFamily="2" charset="2"/>
              <a:buNone/>
              <a:defRPr/>
            </a:pPr>
            <a:r>
              <a:rPr lang="tr-TR" altLang="en-US" sz="2600" dirty="0">
                <a:solidFill>
                  <a:schemeClr val="bg1"/>
                </a:solidFill>
                <a:effectLst>
                  <a:outerShdw blurRad="38100" dist="38100" dir="2700000" algn="tl">
                    <a:srgbClr val="000000"/>
                  </a:outerShdw>
                </a:effectLst>
                <a:latin typeface="Arial" charset="0"/>
                <a:cs typeface="Arial" charset="0"/>
              </a:rPr>
              <a:t>		</a:t>
            </a:r>
            <a:r>
              <a:rPr lang="tr-TR" altLang="en-US" sz="2600" dirty="0">
                <a:solidFill>
                  <a:srgbClr val="FF0000"/>
                </a:solidFill>
                <a:effectLst>
                  <a:outerShdw blurRad="38100" dist="38100" dir="2700000" algn="tl">
                    <a:srgbClr val="000000"/>
                  </a:outerShdw>
                </a:effectLst>
                <a:latin typeface="Arial" charset="0"/>
                <a:cs typeface="Arial" charset="0"/>
              </a:rPr>
              <a:t>Temel </a:t>
            </a:r>
            <a:r>
              <a:rPr lang="tr-TR" altLang="en-US" sz="2600" dirty="0">
                <a:solidFill>
                  <a:schemeClr val="bg1"/>
                </a:solidFill>
                <a:effectLst>
                  <a:outerShdw blurRad="38100" dist="38100" dir="2700000" algn="tl">
                    <a:srgbClr val="000000"/>
                  </a:outerShdw>
                </a:effectLst>
                <a:latin typeface="Arial" charset="0"/>
                <a:cs typeface="Arial" charset="0"/>
              </a:rPr>
              <a:t>			 </a:t>
            </a:r>
            <a:r>
              <a:rPr lang="tr-TR" altLang="en-US" sz="2600" dirty="0" err="1">
                <a:solidFill>
                  <a:srgbClr val="FF0000"/>
                </a:solidFill>
                <a:effectLst>
                  <a:outerShdw blurRad="38100" dist="38100" dir="2700000" algn="tl">
                    <a:srgbClr val="000000"/>
                  </a:outerShdw>
                </a:effectLst>
                <a:latin typeface="Arial" charset="0"/>
                <a:cs typeface="Arial" charset="0"/>
              </a:rPr>
              <a:t>Enstrumental</a:t>
            </a:r>
            <a:r>
              <a:rPr lang="tr-TR" altLang="en-US" sz="2600" dirty="0">
                <a:solidFill>
                  <a:srgbClr val="FF0000"/>
                </a:solidFill>
                <a:effectLst>
                  <a:outerShdw blurRad="38100" dist="38100" dir="2700000" algn="tl">
                    <a:srgbClr val="000000"/>
                  </a:outerShdw>
                </a:effectLst>
                <a:latin typeface="Comic Sans MS" pitchFamily="66" charset="0"/>
                <a:cs typeface="Arial" charset="0"/>
              </a:rPr>
              <a:t> </a:t>
            </a:r>
          </a:p>
        </p:txBody>
      </p:sp>
      <p:pic>
        <p:nvPicPr>
          <p:cNvPr id="16388" name="Picture 6" descr="bath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429000"/>
            <a:ext cx="79533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7" descr="baceg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3429000"/>
            <a:ext cx="16764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8" descr="bath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4343400"/>
            <a:ext cx="88900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9" descr="shi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4191000"/>
            <a:ext cx="11430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0" descr="can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5029200"/>
            <a:ext cx="12525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1" descr="bath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0" y="5562600"/>
            <a:ext cx="1371600"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2" descr="shoppingcar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53025" y="3429000"/>
            <a:ext cx="857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3" descr="dustpan_brush"/>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48400" y="3429000"/>
            <a:ext cx="8667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4" descr="bu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91400" y="3429000"/>
            <a:ext cx="10080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15" descr="money"/>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57800" y="4724400"/>
            <a:ext cx="11049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16" descr="Telephon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29400" y="4724400"/>
            <a:ext cx="152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17" descr="med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486400" y="5943600"/>
            <a:ext cx="99060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0" name="Picture 18" descr="ca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58000" y="5791200"/>
            <a:ext cx="12192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796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atz indeksi günlük yaşam aktiviteler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885698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314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endParaRPr lang="tr-TR" dirty="0"/>
          </a:p>
        </p:txBody>
      </p:sp>
      <p:pic>
        <p:nvPicPr>
          <p:cNvPr id="4" name="Picture 5" descr="tara"/>
          <p:cNvPicPr preferRelativeResize="0">
            <a:picLocks noChangeArrowheads="1"/>
          </p:cNvPicPr>
          <p:nvPr/>
        </p:nvPicPr>
        <p:blipFill>
          <a:blip r:embed="rId2" cstate="print"/>
          <a:srcRect l="9680" t="3592" r="5664" b="5945"/>
          <a:stretch>
            <a:fillRect/>
          </a:stretch>
        </p:blipFill>
        <p:spPr bwMode="auto">
          <a:xfrm>
            <a:off x="282585" y="274638"/>
            <a:ext cx="8578830" cy="7195808"/>
          </a:xfrm>
          <a:prstGeom prst="rect">
            <a:avLst/>
          </a:prstGeom>
          <a:noFill/>
        </p:spPr>
      </p:pic>
      <p:sp>
        <p:nvSpPr>
          <p:cNvPr id="5" name="4 Slayt Numarası Yer Tutucusu"/>
          <p:cNvSpPr>
            <a:spLocks noGrp="1"/>
          </p:cNvSpPr>
          <p:nvPr>
            <p:ph type="sldNum" sz="quarter" idx="12"/>
          </p:nvPr>
        </p:nvSpPr>
        <p:spPr>
          <a:xfrm>
            <a:off x="6224614" y="6246833"/>
            <a:ext cx="2133600" cy="365125"/>
          </a:xfrm>
        </p:spPr>
        <p:txBody>
          <a:bodyPr/>
          <a:lstStyle/>
          <a:p>
            <a:fld id="{F7DF818E-B363-431D-9A82-1DFE7AB2B9FE}" type="slidenum">
              <a:rPr lang="tr-TR" smtClean="0"/>
              <a:pPr/>
              <a:t>35</a:t>
            </a:fld>
            <a:endParaRPr lang="tr-TR"/>
          </a:p>
        </p:txBody>
      </p:sp>
    </p:spTree>
    <p:extLst>
      <p:ext uri="{BB962C8B-B14F-4D97-AF65-F5344CB8AC3E}">
        <p14:creationId xmlns:p14="http://schemas.microsoft.com/office/powerpoint/2010/main" val="12390944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Picture 2" descr="tara0005"/>
          <p:cNvPicPr preferRelativeResize="0">
            <a:picLocks noGrp="1" noChangeArrowheads="1"/>
          </p:cNvPicPr>
          <p:nvPr>
            <p:ph idx="1"/>
          </p:nvPr>
        </p:nvPicPr>
        <p:blipFill>
          <a:blip r:embed="rId2" cstate="print"/>
          <a:srcRect l="7213" t="5647" r="4439" b="18295"/>
          <a:stretch>
            <a:fillRect/>
          </a:stretch>
        </p:blipFill>
        <p:spPr bwMode="auto">
          <a:xfrm>
            <a:off x="179512" y="274637"/>
            <a:ext cx="8784976" cy="6446837"/>
          </a:xfrm>
          <a:prstGeom prst="rect">
            <a:avLst/>
          </a:prstGeom>
          <a:noFill/>
        </p:spPr>
      </p:pic>
      <p:sp>
        <p:nvSpPr>
          <p:cNvPr id="5" name="4 Slayt Numarası Yer Tutucusu"/>
          <p:cNvSpPr>
            <a:spLocks noGrp="1"/>
          </p:cNvSpPr>
          <p:nvPr>
            <p:ph type="sldNum" sz="quarter" idx="12"/>
          </p:nvPr>
        </p:nvSpPr>
        <p:spPr/>
        <p:txBody>
          <a:bodyPr/>
          <a:lstStyle/>
          <a:p>
            <a:fld id="{F7DF818E-B363-431D-9A82-1DFE7AB2B9FE}" type="slidenum">
              <a:rPr lang="tr-TR" smtClean="0"/>
              <a:pPr/>
              <a:t>36</a:t>
            </a:fld>
            <a:endParaRPr lang="tr-TR"/>
          </a:p>
        </p:txBody>
      </p:sp>
    </p:spTree>
    <p:extLst>
      <p:ext uri="{BB962C8B-B14F-4D97-AF65-F5344CB8AC3E}">
        <p14:creationId xmlns:p14="http://schemas.microsoft.com/office/powerpoint/2010/main" val="7399925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tr-TR" dirty="0" smtClean="0"/>
              <a:t>Yaşam tarzı değişiklikleri verecek misiniz?</a:t>
            </a:r>
          </a:p>
          <a:p>
            <a:r>
              <a:rPr lang="tr-TR" dirty="0" smtClean="0"/>
              <a:t>Neleri değiştirmesini isteyeceksiniz?</a:t>
            </a:r>
            <a:endParaRPr lang="en-US" dirty="0"/>
          </a:p>
        </p:txBody>
      </p:sp>
    </p:spTree>
    <p:extLst>
      <p:ext uri="{BB962C8B-B14F-4D97-AF65-F5344CB8AC3E}">
        <p14:creationId xmlns:p14="http://schemas.microsoft.com/office/powerpoint/2010/main" val="1118762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solidFill>
                  <a:srgbClr val="FF0000"/>
                </a:solidFill>
              </a:rPr>
              <a:t>Sarkopeni</a:t>
            </a:r>
            <a:endParaRPr lang="tr-TR" b="1" dirty="0">
              <a:solidFill>
                <a:srgbClr val="FF0000"/>
              </a:solidFill>
            </a:endParaRPr>
          </a:p>
        </p:txBody>
      </p:sp>
      <p:pic>
        <p:nvPicPr>
          <p:cNvPr id="8194" name="Picture 2" descr="http://www.physicalcompany.co.uk/fitness-images/takei-a5401-digital-hand-grip-dynamometer-product-large-28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48880"/>
            <a:ext cx="4343500" cy="388843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zirveortopedi.com/images/htm/q4000_bodystatquadscan4000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500" y="2348880"/>
            <a:ext cx="4464496"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0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4451"/>
            <a:ext cx="8229600" cy="1373187"/>
          </a:xfrm>
        </p:spPr>
        <p:txBody>
          <a:bodyPr/>
          <a:lstStyle/>
          <a:p>
            <a:endParaRPr lang="tr-TR"/>
          </a:p>
        </p:txBody>
      </p:sp>
      <p:sp>
        <p:nvSpPr>
          <p:cNvPr id="3" name="2 İçerik Yer Tutucusu"/>
          <p:cNvSpPr>
            <a:spLocks noGrp="1"/>
          </p:cNvSpPr>
          <p:nvPr>
            <p:ph idx="1"/>
          </p:nvPr>
        </p:nvSpPr>
        <p:spPr>
          <a:xfrm>
            <a:off x="457200" y="274638"/>
            <a:ext cx="8229600" cy="5851525"/>
          </a:xfrm>
        </p:spPr>
        <p:txBody>
          <a:bodyPr/>
          <a:lstStyle/>
          <a:p>
            <a:endParaRPr lang="tr-TR" dirty="0"/>
          </a:p>
        </p:txBody>
      </p:sp>
      <p:pic>
        <p:nvPicPr>
          <p:cNvPr id="4" name="3 Resim" descr="tara0001"/>
          <p:cNvPicPr/>
          <p:nvPr/>
        </p:nvPicPr>
        <p:blipFill>
          <a:blip r:embed="rId2" cstate="print"/>
          <a:srcRect t="59696"/>
          <a:stretch>
            <a:fillRect/>
          </a:stretch>
        </p:blipFill>
        <p:spPr bwMode="auto">
          <a:xfrm>
            <a:off x="0" y="274637"/>
            <a:ext cx="9144000" cy="6446837"/>
          </a:xfrm>
          <a:prstGeom prst="rect">
            <a:avLst/>
          </a:prstGeom>
          <a:noFill/>
        </p:spPr>
      </p:pic>
      <p:sp>
        <p:nvSpPr>
          <p:cNvPr id="5" name="4 Slayt Numarası Yer Tutucusu"/>
          <p:cNvSpPr>
            <a:spLocks noGrp="1"/>
          </p:cNvSpPr>
          <p:nvPr>
            <p:ph type="sldNum" sz="quarter" idx="12"/>
          </p:nvPr>
        </p:nvSpPr>
        <p:spPr/>
        <p:txBody>
          <a:bodyPr/>
          <a:lstStyle/>
          <a:p>
            <a:fld id="{F7DF818E-B363-431D-9A82-1DFE7AB2B9FE}" type="slidenum">
              <a:rPr lang="tr-TR" smtClean="0"/>
              <a:pPr/>
              <a:t>39</a:t>
            </a:fld>
            <a:endParaRPr lang="tr-TR"/>
          </a:p>
        </p:txBody>
      </p:sp>
    </p:spTree>
    <p:extLst>
      <p:ext uri="{BB962C8B-B14F-4D97-AF65-F5344CB8AC3E}">
        <p14:creationId xmlns:p14="http://schemas.microsoft.com/office/powerpoint/2010/main" val="1952682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Yaşlı nüfus oranı artıyor</a:t>
            </a:r>
            <a:endParaRPr lang="en-US" dirty="0"/>
          </a:p>
        </p:txBody>
      </p:sp>
      <p:sp>
        <p:nvSpPr>
          <p:cNvPr id="3" name="İçerik Yer Tutucusu 2"/>
          <p:cNvSpPr>
            <a:spLocks noGrp="1"/>
          </p:cNvSpPr>
          <p:nvPr>
            <p:ph idx="1"/>
          </p:nvPr>
        </p:nvSpPr>
        <p:spPr/>
        <p:txBody>
          <a:bodyPr/>
          <a:lstStyle/>
          <a:p>
            <a:r>
              <a:rPr lang="tr-TR" dirty="0" smtClean="0"/>
              <a:t>Ekonomik ve sosyokültürel koşullar</a:t>
            </a:r>
          </a:p>
          <a:p>
            <a:r>
              <a:rPr lang="tr-TR" dirty="0" smtClean="0"/>
              <a:t>Doğum oranı azalması</a:t>
            </a:r>
          </a:p>
          <a:p>
            <a:r>
              <a:rPr lang="tr-TR" dirty="0" smtClean="0"/>
              <a:t>Tıp alanındaki gelişmeler</a:t>
            </a:r>
            <a:endParaRPr lang="en-US" dirty="0"/>
          </a:p>
        </p:txBody>
      </p:sp>
    </p:spTree>
    <p:extLst>
      <p:ext uri="{BB962C8B-B14F-4D97-AF65-F5344CB8AC3E}">
        <p14:creationId xmlns:p14="http://schemas.microsoft.com/office/powerpoint/2010/main" val="32772757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tr-TR" dirty="0" smtClean="0"/>
              <a:t>Önerilerinizi hasta aklında mı tutacak?</a:t>
            </a:r>
            <a:endParaRPr lang="en-US" dirty="0"/>
          </a:p>
        </p:txBody>
      </p:sp>
    </p:spTree>
    <p:extLst>
      <p:ext uri="{BB962C8B-B14F-4D97-AF65-F5344CB8AC3E}">
        <p14:creationId xmlns:p14="http://schemas.microsoft.com/office/powerpoint/2010/main" val="17904131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rPr>
              <a:t>Yaşlıda görmenin değerlendirmesi</a:t>
            </a:r>
            <a:endParaRPr lang="tr-TR" b="1" dirty="0">
              <a:solidFill>
                <a:srgbClr val="FF0000"/>
              </a:solidFill>
            </a:endParaRPr>
          </a:p>
        </p:txBody>
      </p:sp>
      <p:sp>
        <p:nvSpPr>
          <p:cNvPr id="3" name="2 İçerik Yer Tutucusu"/>
          <p:cNvSpPr>
            <a:spLocks noGrp="1"/>
          </p:cNvSpPr>
          <p:nvPr>
            <p:ph idx="1"/>
          </p:nvPr>
        </p:nvSpPr>
        <p:spPr>
          <a:xfrm>
            <a:off x="0" y="1417638"/>
            <a:ext cx="9144000" cy="5440362"/>
          </a:xfrm>
        </p:spPr>
        <p:txBody>
          <a:bodyPr>
            <a:normAutofit fontScale="92500" lnSpcReduction="10000"/>
          </a:bodyPr>
          <a:lstStyle/>
          <a:p>
            <a:pPr algn="just"/>
            <a:r>
              <a:rPr lang="tr-TR" dirty="0" smtClean="0"/>
              <a:t> Yaşlı hastanın en az yılda bir kez görme değerlendirmesinden geçmesi gerekmektedir.</a:t>
            </a:r>
          </a:p>
          <a:p>
            <a:pPr algn="just"/>
            <a:r>
              <a:rPr lang="tr-TR" dirty="0" smtClean="0"/>
              <a:t> Bu değerlendirmenin yüksek kalitede yeterli bir şekilde yapılabilmesi için periyodik aralıklarla bir </a:t>
            </a:r>
            <a:r>
              <a:rPr lang="tr-TR" dirty="0" err="1" smtClean="0"/>
              <a:t>oftalmolojist</a:t>
            </a:r>
            <a:r>
              <a:rPr lang="tr-TR" dirty="0" smtClean="0"/>
              <a:t> tarafından muayene edilmesi uygun olur. </a:t>
            </a:r>
          </a:p>
          <a:p>
            <a:pPr algn="just"/>
            <a:r>
              <a:rPr lang="tr-TR" dirty="0" err="1" smtClean="0"/>
              <a:t>Primer</a:t>
            </a:r>
            <a:r>
              <a:rPr lang="tr-TR" dirty="0" smtClean="0"/>
              <a:t> bakım merkezlerinde görme taraması için uzak görmede </a:t>
            </a:r>
            <a:r>
              <a:rPr lang="tr-TR" dirty="0" err="1" smtClean="0"/>
              <a:t>Snellen</a:t>
            </a:r>
            <a:r>
              <a:rPr lang="tr-TR" dirty="0" smtClean="0"/>
              <a:t> görme kartı, yakın görmede </a:t>
            </a:r>
            <a:r>
              <a:rPr lang="tr-TR" dirty="0" err="1" smtClean="0"/>
              <a:t>Jaeger</a:t>
            </a:r>
            <a:r>
              <a:rPr lang="tr-TR" dirty="0" smtClean="0"/>
              <a:t> kartı kullanılabilir. </a:t>
            </a:r>
            <a:r>
              <a:rPr lang="tr-TR" dirty="0" err="1" smtClean="0"/>
              <a:t>Snellen</a:t>
            </a:r>
            <a:r>
              <a:rPr lang="tr-TR" dirty="0" smtClean="0"/>
              <a:t> görme kartında hastalar yaklaşık 6 metre uzaklıktan okumayı dener. </a:t>
            </a:r>
            <a:r>
              <a:rPr lang="tr-TR" dirty="0" err="1" smtClean="0"/>
              <a:t>Jaeger</a:t>
            </a:r>
            <a:r>
              <a:rPr lang="tr-TR" dirty="0" smtClean="0"/>
              <a:t> da 40  cm uzaktan okumaya çalışır.</a:t>
            </a:r>
          </a:p>
          <a:p>
            <a:pPr algn="just"/>
            <a:r>
              <a:rPr lang="tr-TR" dirty="0" smtClean="0"/>
              <a:t> Görmede problemi olduğu tespit edilenler daha detaylı inceleme için yönlendirilmelidir.</a:t>
            </a:r>
            <a:endParaRPr lang="tr-T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rPr>
              <a:t>Görme  için kartlar</a:t>
            </a:r>
            <a:endParaRPr lang="tr-TR" b="1" dirty="0">
              <a:solidFill>
                <a:srgbClr val="FF0000"/>
              </a:solidFill>
            </a:endParaRPr>
          </a:p>
        </p:txBody>
      </p:sp>
      <p:sp>
        <p:nvSpPr>
          <p:cNvPr id="3" name="2 Metin Yer Tutucusu"/>
          <p:cNvSpPr>
            <a:spLocks noGrp="1"/>
          </p:cNvSpPr>
          <p:nvPr>
            <p:ph type="body" idx="1"/>
          </p:nvPr>
        </p:nvSpPr>
        <p:spPr>
          <a:xfrm>
            <a:off x="457200" y="1535112"/>
            <a:ext cx="4040188" cy="885775"/>
          </a:xfrm>
        </p:spPr>
        <p:txBody>
          <a:bodyPr>
            <a:noAutofit/>
          </a:bodyPr>
          <a:lstStyle/>
          <a:p>
            <a:r>
              <a:rPr lang="tr-TR" dirty="0" err="1" smtClean="0">
                <a:solidFill>
                  <a:srgbClr val="FF0000"/>
                </a:solidFill>
              </a:rPr>
              <a:t>Snellen</a:t>
            </a:r>
            <a:r>
              <a:rPr lang="tr-TR" dirty="0" smtClean="0">
                <a:solidFill>
                  <a:srgbClr val="FF0000"/>
                </a:solidFill>
              </a:rPr>
              <a:t> kartı 22x55</a:t>
            </a:r>
            <a:r>
              <a:rPr lang="tr-TR" dirty="0"/>
              <a:t> </a:t>
            </a:r>
            <a:r>
              <a:rPr lang="tr-TR" dirty="0" smtClean="0"/>
              <a:t>(6 metre uzaklık(1 feet:30,479cm, 20 feet:6,08 metre) </a:t>
            </a:r>
            <a:endParaRPr lang="tr-TR" dirty="0"/>
          </a:p>
        </p:txBody>
      </p:sp>
      <p:sp>
        <p:nvSpPr>
          <p:cNvPr id="5" name="4 Metin Yer Tutucusu"/>
          <p:cNvSpPr>
            <a:spLocks noGrp="1"/>
          </p:cNvSpPr>
          <p:nvPr>
            <p:ph type="body" sz="quarter" idx="3"/>
          </p:nvPr>
        </p:nvSpPr>
        <p:spPr>
          <a:xfrm>
            <a:off x="4932040" y="1156493"/>
            <a:ext cx="4041775" cy="757237"/>
          </a:xfrm>
        </p:spPr>
        <p:txBody>
          <a:bodyPr/>
          <a:lstStyle/>
          <a:p>
            <a:r>
              <a:rPr lang="tr-TR" dirty="0" err="1" smtClean="0">
                <a:solidFill>
                  <a:srgbClr val="FF0000"/>
                </a:solidFill>
              </a:rPr>
              <a:t>Jaeger</a:t>
            </a:r>
            <a:r>
              <a:rPr lang="tr-TR" dirty="0" smtClean="0">
                <a:solidFill>
                  <a:srgbClr val="FF0000"/>
                </a:solidFill>
              </a:rPr>
              <a:t>  Kartı </a:t>
            </a:r>
            <a:r>
              <a:rPr lang="tr-TR" dirty="0" smtClean="0"/>
              <a:t>(40cm uzaklık)</a:t>
            </a:r>
            <a:endParaRPr lang="tr-TR" dirty="0"/>
          </a:p>
        </p:txBody>
      </p:sp>
      <p:pic>
        <p:nvPicPr>
          <p:cNvPr id="11" name="Picture 4" descr="snellen testi ile ilgili görsel sonucu"/>
          <p:cNvPicPr>
            <a:picLocks noGrp="1" noChangeAspect="1" noChangeArrowheads="1"/>
          </p:cNvPicPr>
          <p:nvPr>
            <p:ph sz="half" idx="2"/>
          </p:nvPr>
        </p:nvPicPr>
        <p:blipFill>
          <a:blip r:embed="rId2" cstate="print"/>
          <a:srcRect/>
          <a:stretch>
            <a:fillRect/>
          </a:stretch>
        </p:blipFill>
        <p:spPr bwMode="auto">
          <a:xfrm>
            <a:off x="971600" y="2545799"/>
            <a:ext cx="2808311" cy="3403481"/>
          </a:xfrm>
          <a:prstGeom prst="rect">
            <a:avLst/>
          </a:prstGeom>
          <a:noFill/>
        </p:spPr>
      </p:pic>
      <p:pic>
        <p:nvPicPr>
          <p:cNvPr id="1026" name="Picture 2" descr="jaeger KARTI ile ilgili görsel sonucu"/>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572000" y="1913730"/>
            <a:ext cx="3951288" cy="41704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solidFill>
                  <a:srgbClr val="FF0000"/>
                </a:solidFill>
              </a:rPr>
              <a:t>Makula</a:t>
            </a:r>
            <a:r>
              <a:rPr lang="tr-TR" dirty="0" smtClean="0">
                <a:solidFill>
                  <a:srgbClr val="FF0000"/>
                </a:solidFill>
              </a:rPr>
              <a:t> </a:t>
            </a:r>
            <a:r>
              <a:rPr lang="tr-TR" dirty="0" err="1" smtClean="0">
                <a:solidFill>
                  <a:srgbClr val="FF0000"/>
                </a:solidFill>
              </a:rPr>
              <a:t>dejenarasyonu</a:t>
            </a:r>
            <a:endParaRPr lang="tr-TR" dirty="0">
              <a:solidFill>
                <a:srgbClr val="FF0000"/>
              </a:solidFill>
            </a:endParaRPr>
          </a:p>
        </p:txBody>
      </p:sp>
      <p:pic>
        <p:nvPicPr>
          <p:cNvPr id="60424" name="Picture 8" descr="http://3.bp.blogspot.com/-uDigKufkoiI/VJHjcbUJsvI/AAAAAAAAZV0/BU9WERQmCGQ/s1600/test.gif"/>
          <p:cNvPicPr>
            <a:picLocks noChangeAspect="1" noChangeArrowheads="1"/>
          </p:cNvPicPr>
          <p:nvPr/>
        </p:nvPicPr>
        <p:blipFill>
          <a:blip r:embed="rId2" cstate="print"/>
          <a:srcRect/>
          <a:stretch>
            <a:fillRect/>
          </a:stretch>
        </p:blipFill>
        <p:spPr bwMode="auto">
          <a:xfrm>
            <a:off x="0" y="1484784"/>
            <a:ext cx="4229100" cy="5114926"/>
          </a:xfrm>
          <a:prstGeom prst="rect">
            <a:avLst/>
          </a:prstGeom>
          <a:noFill/>
        </p:spPr>
      </p:pic>
      <p:pic>
        <p:nvPicPr>
          <p:cNvPr id="60426" name="Picture 10" descr="http://joneseyecareandsurgery.com/images/amsler_grid_test.gif"/>
          <p:cNvPicPr>
            <a:picLocks noChangeAspect="1" noChangeArrowheads="1"/>
          </p:cNvPicPr>
          <p:nvPr/>
        </p:nvPicPr>
        <p:blipFill>
          <a:blip r:embed="rId3" cstate="print"/>
          <a:srcRect/>
          <a:stretch>
            <a:fillRect/>
          </a:stretch>
        </p:blipFill>
        <p:spPr bwMode="auto">
          <a:xfrm>
            <a:off x="4716016" y="1484784"/>
            <a:ext cx="3600400" cy="4941168"/>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FF0000"/>
                </a:solidFill>
              </a:rPr>
              <a:t>Yaşlıda işitmenin  değerlendirilmes</a:t>
            </a:r>
            <a:r>
              <a:rPr lang="tr-TR" dirty="0" smtClean="0">
                <a:solidFill>
                  <a:srgbClr val="FF0000"/>
                </a:solidFill>
              </a:rPr>
              <a:t>i </a:t>
            </a:r>
            <a:endParaRPr lang="tr-TR" dirty="0">
              <a:solidFill>
                <a:srgbClr val="FF0000"/>
              </a:solidFill>
            </a:endParaRPr>
          </a:p>
        </p:txBody>
      </p:sp>
      <p:sp>
        <p:nvSpPr>
          <p:cNvPr id="3" name="2 İçerik Yer Tutucusu"/>
          <p:cNvSpPr>
            <a:spLocks noGrp="1"/>
          </p:cNvSpPr>
          <p:nvPr>
            <p:ph idx="1"/>
          </p:nvPr>
        </p:nvSpPr>
        <p:spPr>
          <a:xfrm>
            <a:off x="457200" y="1124744"/>
            <a:ext cx="8229600" cy="5001419"/>
          </a:xfrm>
        </p:spPr>
        <p:txBody>
          <a:bodyPr>
            <a:normAutofit fontScale="55000" lnSpcReduction="20000"/>
          </a:bodyPr>
          <a:lstStyle/>
          <a:p>
            <a:r>
              <a:rPr lang="tr-TR" dirty="0" smtClean="0"/>
              <a:t> </a:t>
            </a:r>
            <a:r>
              <a:rPr lang="tr-TR" sz="3600" dirty="0" err="1" smtClean="0">
                <a:latin typeface="Arial" panose="020B0604020202020204" pitchFamily="34" charset="0"/>
                <a:cs typeface="Arial" panose="020B0604020202020204" pitchFamily="34" charset="0"/>
              </a:rPr>
              <a:t>Sensörinöral</a:t>
            </a:r>
            <a:r>
              <a:rPr lang="tr-TR" sz="3600" dirty="0" smtClean="0">
                <a:latin typeface="Arial" panose="020B0604020202020204" pitchFamily="34" charset="0"/>
                <a:cs typeface="Arial" panose="020B0604020202020204" pitchFamily="34" charset="0"/>
              </a:rPr>
              <a:t> işitme kaybı </a:t>
            </a:r>
            <a:r>
              <a:rPr lang="tr-TR" sz="3600" dirty="0" err="1" smtClean="0">
                <a:latin typeface="Arial" panose="020B0604020202020204" pitchFamily="34" charset="0"/>
                <a:cs typeface="Arial" panose="020B0604020202020204" pitchFamily="34" charset="0"/>
              </a:rPr>
              <a:t>Kohlear</a:t>
            </a:r>
            <a:r>
              <a:rPr lang="tr-TR" sz="3600" dirty="0" smtClean="0">
                <a:latin typeface="Arial" panose="020B0604020202020204" pitchFamily="34" charset="0"/>
                <a:cs typeface="Arial" panose="020B0604020202020204" pitchFamily="34" charset="0"/>
              </a:rPr>
              <a:t> hastalık sonucu oluşur ve </a:t>
            </a:r>
            <a:r>
              <a:rPr lang="tr-TR" sz="3600" dirty="0" err="1" smtClean="0">
                <a:latin typeface="Arial" panose="020B0604020202020204" pitchFamily="34" charset="0"/>
                <a:cs typeface="Arial" panose="020B0604020202020204" pitchFamily="34" charset="0"/>
              </a:rPr>
              <a:t>presbikuzinin</a:t>
            </a:r>
            <a:r>
              <a:rPr lang="tr-TR" sz="3600" dirty="0" smtClean="0">
                <a:latin typeface="Arial" panose="020B0604020202020204" pitchFamily="34" charset="0"/>
                <a:cs typeface="Arial" panose="020B0604020202020204" pitchFamily="34" charset="0"/>
              </a:rPr>
              <a:t> en sık nedenidir. İletim tipi işitme kaybı iç kulağa iletimin bozulması sonucu oluşur. En sık nedenleri </a:t>
            </a:r>
            <a:r>
              <a:rPr lang="tr-TR" sz="3600" dirty="0" err="1" smtClean="0">
                <a:latin typeface="Arial" panose="020B0604020202020204" pitchFamily="34" charset="0"/>
                <a:cs typeface="Arial" panose="020B0604020202020204" pitchFamily="34" charset="0"/>
              </a:rPr>
              <a:t>serümen</a:t>
            </a:r>
            <a:r>
              <a:rPr lang="tr-TR" sz="3600" dirty="0" smtClean="0">
                <a:latin typeface="Arial" panose="020B0604020202020204" pitchFamily="34" charset="0"/>
                <a:cs typeface="Arial" panose="020B0604020202020204" pitchFamily="34" charset="0"/>
              </a:rPr>
              <a:t> </a:t>
            </a:r>
            <a:r>
              <a:rPr lang="tr-TR" sz="3600" dirty="0" err="1" smtClean="0">
                <a:latin typeface="Arial" panose="020B0604020202020204" pitchFamily="34" charset="0"/>
                <a:cs typeface="Arial" panose="020B0604020202020204" pitchFamily="34" charset="0"/>
              </a:rPr>
              <a:t>implantı</a:t>
            </a:r>
            <a:r>
              <a:rPr lang="tr-TR" sz="3600" dirty="0" smtClean="0">
                <a:latin typeface="Arial" panose="020B0604020202020204" pitchFamily="34" charset="0"/>
                <a:cs typeface="Arial" panose="020B0604020202020204" pitchFamily="34" charset="0"/>
              </a:rPr>
              <a:t> ve </a:t>
            </a:r>
            <a:r>
              <a:rPr lang="tr-TR" sz="3600" dirty="0" err="1" smtClean="0">
                <a:latin typeface="Arial" panose="020B0604020202020204" pitchFamily="34" charset="0"/>
                <a:cs typeface="Arial" panose="020B0604020202020204" pitchFamily="34" charset="0"/>
              </a:rPr>
              <a:t>otosklerozdur</a:t>
            </a:r>
            <a:r>
              <a:rPr lang="tr-TR" sz="3600" dirty="0" smtClean="0">
                <a:latin typeface="Arial" panose="020B0604020202020204" pitchFamily="34" charset="0"/>
                <a:cs typeface="Arial" panose="020B0604020202020204" pitchFamily="34" charset="0"/>
              </a:rPr>
              <a:t>.</a:t>
            </a:r>
          </a:p>
          <a:p>
            <a:r>
              <a:rPr lang="tr-TR" sz="3600" dirty="0" smtClean="0">
                <a:latin typeface="Arial" panose="020B0604020202020204" pitchFamily="34" charset="0"/>
                <a:cs typeface="Arial" panose="020B0604020202020204" pitchFamily="34" charset="0"/>
              </a:rPr>
              <a:t> İşitmenin değerlendirilmesi için fısıltı testi uygulanabilir. Hastanın 20-40 cm arkasına geçilir, bir kulak kapatılır, üç kelime söylenir ve tekrar etmesi istenir. Uygulaması kolay, </a:t>
            </a:r>
            <a:r>
              <a:rPr lang="tr-TR" sz="3600" dirty="0" err="1" smtClean="0">
                <a:latin typeface="Arial" panose="020B0604020202020204" pitchFamily="34" charset="0"/>
                <a:cs typeface="Arial" panose="020B0604020202020204" pitchFamily="34" charset="0"/>
              </a:rPr>
              <a:t>sensitivite</a:t>
            </a:r>
            <a:r>
              <a:rPr lang="tr-TR" sz="3600" dirty="0" smtClean="0">
                <a:latin typeface="Arial" panose="020B0604020202020204" pitchFamily="34" charset="0"/>
                <a:cs typeface="Arial" panose="020B0604020202020204" pitchFamily="34" charset="0"/>
              </a:rPr>
              <a:t> ve </a:t>
            </a:r>
            <a:r>
              <a:rPr lang="tr-TR" sz="3600" dirty="0" err="1" smtClean="0">
                <a:latin typeface="Arial" panose="020B0604020202020204" pitchFamily="34" charset="0"/>
                <a:cs typeface="Arial" panose="020B0604020202020204" pitchFamily="34" charset="0"/>
              </a:rPr>
              <a:t>spesifisitesi</a:t>
            </a:r>
            <a:r>
              <a:rPr lang="tr-TR" sz="3600" dirty="0" smtClean="0">
                <a:latin typeface="Arial" panose="020B0604020202020204" pitchFamily="34" charset="0"/>
                <a:cs typeface="Arial" panose="020B0604020202020204" pitchFamily="34" charset="0"/>
              </a:rPr>
              <a:t> %70-100 arasındadır. </a:t>
            </a:r>
          </a:p>
          <a:p>
            <a:r>
              <a:rPr lang="tr-TR" sz="3600" dirty="0" smtClean="0">
                <a:latin typeface="Arial" panose="020B0604020202020204" pitchFamily="34" charset="0"/>
                <a:cs typeface="Arial" panose="020B0604020202020204" pitchFamily="34" charset="0"/>
              </a:rPr>
              <a:t>Tarama  testi "</a:t>
            </a:r>
            <a:r>
              <a:rPr lang="tr-TR" sz="3600" dirty="0" err="1" smtClean="0">
                <a:latin typeface="Arial" panose="020B0604020202020204" pitchFamily="34" charset="0"/>
                <a:cs typeface="Arial" panose="020B0604020202020204" pitchFamily="34" charset="0"/>
              </a:rPr>
              <a:t>Hearing</a:t>
            </a:r>
            <a:r>
              <a:rPr lang="tr-TR" sz="3600" dirty="0" smtClean="0">
                <a:latin typeface="Arial" panose="020B0604020202020204" pitchFamily="34" charset="0"/>
                <a:cs typeface="Arial" panose="020B0604020202020204" pitchFamily="34" charset="0"/>
              </a:rPr>
              <a:t> </a:t>
            </a:r>
            <a:r>
              <a:rPr lang="tr-TR" sz="3600" dirty="0" err="1" smtClean="0">
                <a:latin typeface="Arial" panose="020B0604020202020204" pitchFamily="34" charset="0"/>
                <a:cs typeface="Arial" panose="020B0604020202020204" pitchFamily="34" charset="0"/>
              </a:rPr>
              <a:t>Handicap</a:t>
            </a:r>
            <a:r>
              <a:rPr lang="tr-TR" sz="3600" dirty="0" smtClean="0">
                <a:latin typeface="Arial" panose="020B0604020202020204" pitchFamily="34" charset="0"/>
                <a:cs typeface="Arial" panose="020B0604020202020204" pitchFamily="34" charset="0"/>
              </a:rPr>
              <a:t> </a:t>
            </a:r>
            <a:r>
              <a:rPr lang="tr-TR" sz="3600" dirty="0" err="1" smtClean="0">
                <a:latin typeface="Arial" panose="020B0604020202020204" pitchFamily="34" charset="0"/>
                <a:cs typeface="Arial" panose="020B0604020202020204" pitchFamily="34" charset="0"/>
              </a:rPr>
              <a:t>Inventory</a:t>
            </a:r>
            <a:r>
              <a:rPr lang="tr-TR" sz="3600" dirty="0" smtClean="0">
                <a:latin typeface="Arial" panose="020B0604020202020204" pitchFamily="34" charset="0"/>
                <a:cs typeface="Arial" panose="020B0604020202020204" pitchFamily="34" charset="0"/>
              </a:rPr>
              <a:t> </a:t>
            </a:r>
            <a:r>
              <a:rPr lang="tr-TR" sz="3600" dirty="0" err="1" smtClean="0">
                <a:latin typeface="Arial" panose="020B0604020202020204" pitchFamily="34" charset="0"/>
                <a:cs typeface="Arial" panose="020B0604020202020204" pitchFamily="34" charset="0"/>
              </a:rPr>
              <a:t>for</a:t>
            </a:r>
            <a:r>
              <a:rPr lang="tr-TR" sz="3600" dirty="0" smtClean="0">
                <a:latin typeface="Arial" panose="020B0604020202020204" pitchFamily="34" charset="0"/>
                <a:cs typeface="Arial" panose="020B0604020202020204" pitchFamily="34" charset="0"/>
              </a:rPr>
              <a:t> </a:t>
            </a:r>
            <a:r>
              <a:rPr lang="tr-TR" sz="3600" dirty="0" err="1" smtClean="0">
                <a:latin typeface="Arial" panose="020B0604020202020204" pitchFamily="34" charset="0"/>
                <a:cs typeface="Arial" panose="020B0604020202020204" pitchFamily="34" charset="0"/>
              </a:rPr>
              <a:t>the</a:t>
            </a:r>
            <a:r>
              <a:rPr lang="tr-TR" sz="3600" dirty="0" smtClean="0">
                <a:latin typeface="Arial" panose="020B0604020202020204" pitchFamily="34" charset="0"/>
                <a:cs typeface="Arial" panose="020B0604020202020204" pitchFamily="34" charset="0"/>
              </a:rPr>
              <a:t> </a:t>
            </a:r>
            <a:r>
              <a:rPr lang="tr-TR" sz="3600" dirty="0" err="1" smtClean="0">
                <a:latin typeface="Arial" panose="020B0604020202020204" pitchFamily="34" charset="0"/>
                <a:cs typeface="Arial" panose="020B0604020202020204" pitchFamily="34" charset="0"/>
              </a:rPr>
              <a:t>Elderly</a:t>
            </a:r>
            <a:r>
              <a:rPr lang="tr-TR" sz="3600" dirty="0" smtClean="0">
                <a:latin typeface="Arial" panose="020B0604020202020204" pitchFamily="34" charset="0"/>
                <a:cs typeface="Arial" panose="020B0604020202020204" pitchFamily="34" charset="0"/>
              </a:rPr>
              <a:t>-</a:t>
            </a:r>
            <a:r>
              <a:rPr lang="tr-TR" sz="3600" dirty="0" err="1" smtClean="0">
                <a:latin typeface="Arial" panose="020B0604020202020204" pitchFamily="34" charset="0"/>
                <a:cs typeface="Arial" panose="020B0604020202020204" pitchFamily="34" charset="0"/>
              </a:rPr>
              <a:t>Screening</a:t>
            </a:r>
            <a:r>
              <a:rPr lang="tr-TR" sz="3600" dirty="0" smtClean="0">
                <a:latin typeface="Arial" panose="020B0604020202020204" pitchFamily="34" charset="0"/>
                <a:cs typeface="Arial" panose="020B0604020202020204" pitchFamily="34" charset="0"/>
              </a:rPr>
              <a:t> (HHIE-S)"</a:t>
            </a:r>
            <a:r>
              <a:rPr lang="tr-TR" sz="3600" dirty="0" err="1" smtClean="0">
                <a:latin typeface="Arial" panose="020B0604020202020204" pitchFamily="34" charset="0"/>
                <a:cs typeface="Arial" panose="020B0604020202020204" pitchFamily="34" charset="0"/>
              </a:rPr>
              <a:t>dir</a:t>
            </a:r>
            <a:r>
              <a:rPr lang="tr-TR" sz="3600" dirty="0" smtClean="0">
                <a:latin typeface="Arial" panose="020B0604020202020204" pitchFamily="34" charset="0"/>
                <a:cs typeface="Arial" panose="020B0604020202020204" pitchFamily="34" charset="0"/>
              </a:rPr>
              <a:t> Hastalara 10 soru sorulur ve bunlara evet (4 puan), bazen (2 puan) ve hayır (0 puan) cevaplarından birini vermesi istenir. Sekiz puan ve altı işitme kaybı olmadığını gösterirken, 10-22 puan hafif-orta işitme kaybını, 24-40 puan belirgin işitme kaybını gösterir. İşitme kaybının fonksiyonel durumu nasıl etkilediğinin gösterilmesinde önemlidir.</a:t>
            </a:r>
          </a:p>
          <a:p>
            <a:r>
              <a:rPr lang="tr-TR" sz="3600" dirty="0" smtClean="0">
                <a:latin typeface="Arial" panose="020B0604020202020204" pitchFamily="34" charset="0"/>
                <a:cs typeface="Arial" panose="020B0604020202020204" pitchFamily="34" charset="0"/>
              </a:rPr>
              <a:t> En güvenilir yöntem ise </a:t>
            </a:r>
            <a:r>
              <a:rPr lang="tr-TR" sz="3600" dirty="0" err="1" smtClean="0">
                <a:latin typeface="Arial" panose="020B0604020202020204" pitchFamily="34" charset="0"/>
                <a:cs typeface="Arial" panose="020B0604020202020204" pitchFamily="34" charset="0"/>
              </a:rPr>
              <a:t>otoskop</a:t>
            </a:r>
            <a:r>
              <a:rPr lang="tr-TR" sz="3600" dirty="0" smtClean="0">
                <a:latin typeface="Arial" panose="020B0604020202020204" pitchFamily="34" charset="0"/>
                <a:cs typeface="Arial" panose="020B0604020202020204" pitchFamily="34" charset="0"/>
              </a:rPr>
              <a:t> ve </a:t>
            </a:r>
            <a:r>
              <a:rPr lang="tr-TR" sz="3600" dirty="0" err="1" smtClean="0">
                <a:latin typeface="Arial" panose="020B0604020202020204" pitchFamily="34" charset="0"/>
                <a:cs typeface="Arial" panose="020B0604020202020204" pitchFamily="34" charset="0"/>
              </a:rPr>
              <a:t>odiyometreden</a:t>
            </a:r>
            <a:r>
              <a:rPr lang="tr-TR" sz="3600" dirty="0" smtClean="0">
                <a:latin typeface="Arial" panose="020B0604020202020204" pitchFamily="34" charset="0"/>
                <a:cs typeface="Arial" panose="020B0604020202020204" pitchFamily="34" charset="0"/>
              </a:rPr>
              <a:t> oluşan </a:t>
            </a:r>
            <a:r>
              <a:rPr lang="tr-TR" sz="3600" dirty="0" err="1" smtClean="0">
                <a:latin typeface="Arial" panose="020B0604020202020204" pitchFamily="34" charset="0"/>
                <a:cs typeface="Arial" panose="020B0604020202020204" pitchFamily="34" charset="0"/>
              </a:rPr>
              <a:t>odioskoptur</a:t>
            </a:r>
            <a:r>
              <a:rPr lang="tr-TR" sz="3600" dirty="0" smtClean="0">
                <a:latin typeface="Arial" panose="020B0604020202020204" pitchFamily="34" charset="0"/>
                <a:cs typeface="Arial" panose="020B0604020202020204" pitchFamily="34" charset="0"/>
              </a:rPr>
              <a:t>.</a:t>
            </a:r>
          </a:p>
          <a:p>
            <a:r>
              <a:rPr lang="tr-TR" sz="3600" dirty="0" smtClean="0">
                <a:latin typeface="Arial" panose="020B0604020202020204" pitchFamily="34" charset="0"/>
                <a:cs typeface="Arial" panose="020B0604020202020204" pitchFamily="34" charset="0"/>
              </a:rPr>
              <a:t>İşitme problemi saptanan hastalar bu açıdan değerlendirilmek üzere </a:t>
            </a:r>
            <a:r>
              <a:rPr lang="tr-TR" sz="3600" dirty="0" err="1" smtClean="0">
                <a:latin typeface="Arial" panose="020B0604020202020204" pitchFamily="34" charset="0"/>
                <a:cs typeface="Arial" panose="020B0604020202020204" pitchFamily="34" charset="0"/>
              </a:rPr>
              <a:t>yönlendirilmelidi</a:t>
            </a:r>
            <a:endParaRPr lang="tr-TR" sz="36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tr-TR" dirty="0" smtClean="0"/>
              <a:t>Peki hasta söylediklerinizi anlıyor mu?</a:t>
            </a:r>
          </a:p>
          <a:p>
            <a:r>
              <a:rPr lang="tr-TR" dirty="0" smtClean="0"/>
              <a:t>Gün içi ilaç ve tedavi planını çizebilecek mi?</a:t>
            </a:r>
          </a:p>
          <a:p>
            <a:r>
              <a:rPr lang="tr-TR" dirty="0" smtClean="0"/>
              <a:t>Takibi nasıl yapacağını bilecek mi?</a:t>
            </a:r>
            <a:endParaRPr lang="en-US" dirty="0"/>
          </a:p>
        </p:txBody>
      </p:sp>
    </p:spTree>
    <p:extLst>
      <p:ext uri="{BB962C8B-B14F-4D97-AF65-F5344CB8AC3E}">
        <p14:creationId xmlns:p14="http://schemas.microsoft.com/office/powerpoint/2010/main" val="38784762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1560" y="0"/>
            <a:ext cx="8229600" cy="1417638"/>
          </a:xfrm>
        </p:spPr>
        <p:txBody>
          <a:bodyPr>
            <a:normAutofit fontScale="90000"/>
          </a:bodyPr>
          <a:lstStyle/>
          <a:p>
            <a:pPr algn="l"/>
            <a:r>
              <a:rPr lang="tr-TR" b="1" dirty="0" err="1" smtClean="0">
                <a:solidFill>
                  <a:srgbClr val="FF0000"/>
                </a:solidFill>
              </a:rPr>
              <a:t>Nörokognitif</a:t>
            </a:r>
            <a:r>
              <a:rPr lang="tr-TR" b="1" dirty="0" smtClean="0">
                <a:solidFill>
                  <a:srgbClr val="FF0000"/>
                </a:solidFill>
              </a:rPr>
              <a:t> </a:t>
            </a:r>
            <a:br>
              <a:rPr lang="tr-TR" b="1" dirty="0" smtClean="0">
                <a:solidFill>
                  <a:srgbClr val="FF0000"/>
                </a:solidFill>
              </a:rPr>
            </a:br>
            <a:r>
              <a:rPr lang="tr-TR" b="1" dirty="0" smtClean="0">
                <a:solidFill>
                  <a:srgbClr val="FF0000"/>
                </a:solidFill>
              </a:rPr>
              <a:t>değerlendirme</a:t>
            </a:r>
            <a:endParaRPr lang="tr-TR" b="1" dirty="0">
              <a:solidFill>
                <a:srgbClr val="FF0000"/>
              </a:solidFill>
            </a:endParaRPr>
          </a:p>
        </p:txBody>
      </p:sp>
      <p:sp>
        <p:nvSpPr>
          <p:cNvPr id="3" name="İçerik Yer Tutucusu 2"/>
          <p:cNvSpPr>
            <a:spLocks noGrp="1"/>
          </p:cNvSpPr>
          <p:nvPr>
            <p:ph idx="1"/>
          </p:nvPr>
        </p:nvSpPr>
        <p:spPr>
          <a:xfrm>
            <a:off x="611560" y="2332037"/>
            <a:ext cx="8229600" cy="4525963"/>
          </a:xfrm>
        </p:spPr>
        <p:txBody>
          <a:bodyPr>
            <a:normAutofit/>
          </a:bodyPr>
          <a:lstStyle/>
          <a:p>
            <a:pPr marL="0" indent="0">
              <a:buNone/>
            </a:pPr>
            <a:endParaRPr lang="tr-TR" dirty="0"/>
          </a:p>
          <a:p>
            <a:pPr marL="0" indent="0">
              <a:buNone/>
            </a:pPr>
            <a:r>
              <a:rPr lang="tr-TR" b="1" i="1" dirty="0" smtClean="0">
                <a:solidFill>
                  <a:schemeClr val="tx2">
                    <a:lumMod val="60000"/>
                    <a:lumOff val="40000"/>
                  </a:schemeClr>
                </a:solidFill>
              </a:rPr>
              <a:t>En önemli tanı yöntemi öykü ve skalalar </a:t>
            </a:r>
            <a:endParaRPr lang="tr-TR" b="1" i="1" dirty="0">
              <a:solidFill>
                <a:schemeClr val="tx2">
                  <a:lumMod val="60000"/>
                  <a:lumOff val="40000"/>
                </a:schemeClr>
              </a:solidFill>
            </a:endParaRPr>
          </a:p>
          <a:p>
            <a:r>
              <a:rPr lang="tr-TR" dirty="0" err="1" smtClean="0"/>
              <a:t>Demans</a:t>
            </a:r>
            <a:r>
              <a:rPr lang="tr-TR" dirty="0" smtClean="0"/>
              <a:t> </a:t>
            </a:r>
            <a:endParaRPr lang="tr-TR" dirty="0"/>
          </a:p>
          <a:p>
            <a:r>
              <a:rPr lang="tr-TR" dirty="0" smtClean="0"/>
              <a:t>Depresyon </a:t>
            </a:r>
            <a:endParaRPr lang="tr-TR" dirty="0"/>
          </a:p>
          <a:p>
            <a:r>
              <a:rPr lang="tr-TR" dirty="0" err="1" smtClean="0"/>
              <a:t>Deliryum</a:t>
            </a:r>
            <a:r>
              <a:rPr lang="tr-TR" dirty="0" smtClean="0"/>
              <a:t> </a:t>
            </a:r>
          </a:p>
          <a:p>
            <a:r>
              <a:rPr lang="tr-TR" dirty="0"/>
              <a:t>Uyku bozuklukları </a:t>
            </a:r>
          </a:p>
          <a:p>
            <a:r>
              <a:rPr lang="tr-TR" dirty="0" err="1" smtClean="0"/>
              <a:t>Anksiyete</a:t>
            </a:r>
            <a:r>
              <a:rPr lang="tr-TR" dirty="0" smtClean="0"/>
              <a:t> </a:t>
            </a:r>
            <a:endParaRPr lang="tr-TR" dirty="0"/>
          </a:p>
          <a:p>
            <a:endParaRPr lang="tr-TR" dirty="0"/>
          </a:p>
        </p:txBody>
      </p:sp>
      <p:pic>
        <p:nvPicPr>
          <p:cNvPr id="3078" name="Picture 6" descr="http://www.oyunusitesi.com/resimler/oyun/zihin-okum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0"/>
            <a:ext cx="3145532"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6743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562074"/>
          </a:xfrm>
        </p:spPr>
        <p:txBody>
          <a:bodyPr>
            <a:normAutofit fontScale="90000"/>
          </a:bodyPr>
          <a:lstStyle/>
          <a:p>
            <a:r>
              <a:rPr lang="tr-TR" b="1" dirty="0" smtClean="0">
                <a:solidFill>
                  <a:srgbClr val="FF0000"/>
                </a:solidFill>
              </a:rPr>
              <a:t>Unutkanlık sorgulama</a:t>
            </a:r>
            <a:endParaRPr lang="tr-TR" b="1" dirty="0">
              <a:solidFill>
                <a:srgbClr val="FF0000"/>
              </a:solidFill>
            </a:endParaRPr>
          </a:p>
        </p:txBody>
      </p:sp>
      <p:sp>
        <p:nvSpPr>
          <p:cNvPr id="3" name="İçerik Yer Tutucusu 2"/>
          <p:cNvSpPr>
            <a:spLocks noGrp="1"/>
          </p:cNvSpPr>
          <p:nvPr>
            <p:ph idx="1"/>
          </p:nvPr>
        </p:nvSpPr>
        <p:spPr>
          <a:xfrm>
            <a:off x="0" y="865312"/>
            <a:ext cx="9144000" cy="5992688"/>
          </a:xfrm>
        </p:spPr>
        <p:txBody>
          <a:bodyPr>
            <a:normAutofit lnSpcReduction="10000"/>
          </a:bodyPr>
          <a:lstStyle/>
          <a:p>
            <a:pPr marL="0" indent="0">
              <a:buNone/>
            </a:pPr>
            <a:r>
              <a:rPr lang="tr-TR" dirty="0" smtClean="0">
                <a:solidFill>
                  <a:srgbClr val="FF0000"/>
                </a:solidFill>
              </a:rPr>
              <a:t>      «3D akılda tut(</a:t>
            </a:r>
            <a:r>
              <a:rPr lang="tr-TR" dirty="0" err="1" smtClean="0">
                <a:solidFill>
                  <a:srgbClr val="FF0000"/>
                </a:solidFill>
              </a:rPr>
              <a:t>Demans</a:t>
            </a:r>
            <a:r>
              <a:rPr lang="tr-TR" dirty="0" smtClean="0">
                <a:solidFill>
                  <a:srgbClr val="FF0000"/>
                </a:solidFill>
              </a:rPr>
              <a:t>, Depresyon, </a:t>
            </a:r>
            <a:r>
              <a:rPr lang="tr-TR" dirty="0" err="1" smtClean="0">
                <a:solidFill>
                  <a:srgbClr val="FF0000"/>
                </a:solidFill>
              </a:rPr>
              <a:t>Deliriyum</a:t>
            </a:r>
            <a:r>
              <a:rPr lang="tr-TR" dirty="0" smtClean="0">
                <a:solidFill>
                  <a:srgbClr val="FF0000"/>
                </a:solidFill>
              </a:rPr>
              <a:t>»</a:t>
            </a:r>
          </a:p>
          <a:p>
            <a:pPr marL="0" indent="0">
              <a:buNone/>
            </a:pPr>
            <a:r>
              <a:rPr lang="tr-TR" sz="2800" dirty="0" smtClean="0">
                <a:latin typeface="Arial" panose="020B0604020202020204" pitchFamily="34" charset="0"/>
                <a:cs typeface="Arial" panose="020B0604020202020204" pitchFamily="34" charset="0"/>
              </a:rPr>
              <a:t>Unutkanlık  var mı? </a:t>
            </a:r>
          </a:p>
          <a:p>
            <a:pPr marL="0" indent="0">
              <a:buNone/>
            </a:pPr>
            <a:r>
              <a:rPr lang="tr-TR" sz="2800" dirty="0" smtClean="0">
                <a:latin typeface="Arial" panose="020B0604020202020204" pitchFamily="34" charset="0"/>
                <a:cs typeface="Arial" panose="020B0604020202020204" pitchFamily="34" charset="0"/>
              </a:rPr>
              <a:t>Ne zamandan beri var?(1-2 yıl? , 1-2 hafta!!!)</a:t>
            </a:r>
          </a:p>
          <a:p>
            <a:pPr marL="0" indent="0">
              <a:buNone/>
            </a:pPr>
            <a:r>
              <a:rPr lang="tr-TR" sz="2800" dirty="0" smtClean="0">
                <a:latin typeface="Arial" panose="020B0604020202020204" pitchFamily="34" charset="0"/>
                <a:cs typeface="Arial" panose="020B0604020202020204" pitchFamily="34" charset="0"/>
              </a:rPr>
              <a:t>Neleri unutuyor( isimler, eşyaların yeri, adres  </a:t>
            </a:r>
            <a:r>
              <a:rPr lang="tr-TR" sz="2800" dirty="0" err="1" smtClean="0">
                <a:latin typeface="Arial" panose="020B0604020202020204" pitchFamily="34" charset="0"/>
                <a:cs typeface="Arial" panose="020B0604020202020204" pitchFamily="34" charset="0"/>
              </a:rPr>
              <a:t>vs</a:t>
            </a:r>
            <a:r>
              <a:rPr lang="tr-TR" sz="2800" dirty="0" smtClean="0">
                <a:latin typeface="Arial" panose="020B0604020202020204" pitchFamily="34" charset="0"/>
                <a:cs typeface="Arial" panose="020B0604020202020204" pitchFamily="34" charset="0"/>
              </a:rPr>
              <a:t> )</a:t>
            </a:r>
          </a:p>
          <a:p>
            <a:pPr marL="0" indent="0">
              <a:buNone/>
            </a:pPr>
            <a:r>
              <a:rPr lang="tr-TR" sz="2800" dirty="0" smtClean="0">
                <a:latin typeface="Arial" panose="020B0604020202020204" pitchFamily="34" charset="0"/>
                <a:cs typeface="Arial" panose="020B0604020202020204" pitchFamily="34" charset="0"/>
              </a:rPr>
              <a:t>Zaman için de artıyor mu?</a:t>
            </a:r>
          </a:p>
          <a:p>
            <a:pPr marL="0" indent="0">
              <a:buNone/>
            </a:pPr>
            <a:r>
              <a:rPr lang="tr-TR" sz="2800" dirty="0" smtClean="0">
                <a:latin typeface="Arial" panose="020B0604020202020204" pitchFamily="34" charset="0"/>
                <a:cs typeface="Arial" panose="020B0604020202020204" pitchFamily="34" charset="0"/>
              </a:rPr>
              <a:t>Yakınları da tanıklık ediyor mu(Unutulanlara ek; sık sık aynı soru sorma, konuşma içinde konuyu takip edememe </a:t>
            </a:r>
            <a:r>
              <a:rPr lang="tr-TR" sz="2800" dirty="0" err="1" smtClean="0">
                <a:latin typeface="Arial" panose="020B0604020202020204" pitchFamily="34" charset="0"/>
                <a:cs typeface="Arial" panose="020B0604020202020204" pitchFamily="34" charset="0"/>
              </a:rPr>
              <a:t>vs</a:t>
            </a:r>
            <a:r>
              <a:rPr lang="tr-TR" sz="2800" dirty="0" smtClean="0">
                <a:latin typeface="Arial" panose="020B0604020202020204" pitchFamily="34" charset="0"/>
                <a:cs typeface="Arial" panose="020B0604020202020204" pitchFamily="34" charset="0"/>
              </a:rPr>
              <a:t>)</a:t>
            </a:r>
          </a:p>
          <a:p>
            <a:pPr marL="0" indent="0">
              <a:buNone/>
            </a:pPr>
            <a:r>
              <a:rPr lang="tr-TR" sz="2800" dirty="0" smtClean="0">
                <a:latin typeface="Arial" panose="020B0604020202020204" pitchFamily="34" charset="0"/>
                <a:cs typeface="Arial" panose="020B0604020202020204" pitchFamily="34" charset="0"/>
              </a:rPr>
              <a:t>Bu durum günlük yaşam aktivitelerine yansıyor mu?(Özellikle  namaz  gibi rutin yaptığı işlerde!!!)</a:t>
            </a:r>
          </a:p>
          <a:p>
            <a:pPr marL="0" indent="0">
              <a:buNone/>
            </a:pPr>
            <a:r>
              <a:rPr lang="tr-TR" sz="2800" dirty="0" smtClean="0">
                <a:latin typeface="Arial" panose="020B0604020202020204" pitchFamily="34" charset="0"/>
                <a:cs typeface="Arial" panose="020B0604020202020204" pitchFamily="34" charset="0"/>
              </a:rPr>
              <a:t>Sosyal işlerinde ve ilişkilerinde problem var mı?</a:t>
            </a:r>
          </a:p>
          <a:p>
            <a:pPr marL="0" indent="0">
              <a:buNone/>
            </a:pPr>
            <a:r>
              <a:rPr lang="tr-TR" sz="2800" dirty="0" smtClean="0">
                <a:latin typeface="Arial" panose="020B0604020202020204" pitchFamily="34" charset="0"/>
                <a:cs typeface="Arial" panose="020B0604020202020204" pitchFamily="34" charset="0"/>
              </a:rPr>
              <a:t>Davranış problemleri? Hayal görmeler?</a:t>
            </a:r>
          </a:p>
          <a:p>
            <a:pPr marL="0" indent="0">
              <a:buNone/>
            </a:pPr>
            <a:r>
              <a:rPr lang="tr-TR" dirty="0" smtClean="0"/>
              <a:t>Morali nasıl?</a:t>
            </a:r>
          </a:p>
        </p:txBody>
      </p:sp>
    </p:spTree>
    <p:extLst>
      <p:ext uri="{BB962C8B-B14F-4D97-AF65-F5344CB8AC3E}">
        <p14:creationId xmlns:p14="http://schemas.microsoft.com/office/powerpoint/2010/main" val="40026249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half" idx="1"/>
          </p:nvPr>
        </p:nvSpPr>
        <p:spPr/>
        <p:txBody>
          <a:bodyPr/>
          <a:lstStyle/>
          <a:p>
            <a:endParaRPr lang="tr-TR" dirty="0"/>
          </a:p>
        </p:txBody>
      </p:sp>
      <p:sp>
        <p:nvSpPr>
          <p:cNvPr id="4" name="3 İçerik Yer Tutucusu"/>
          <p:cNvSpPr>
            <a:spLocks noGrp="1"/>
          </p:cNvSpPr>
          <p:nvPr>
            <p:ph sz="half" idx="2"/>
          </p:nvPr>
        </p:nvSpPr>
        <p:spPr/>
        <p:txBody>
          <a:bodyPr/>
          <a:lstStyle/>
          <a:p>
            <a:endParaRPr lang="tr-TR"/>
          </a:p>
        </p:txBody>
      </p:sp>
      <p:pic>
        <p:nvPicPr>
          <p:cNvPr id="1026" name="Picture 2"/>
          <p:cNvPicPr>
            <a:picLocks noChangeAspect="1" noChangeArrowheads="1"/>
          </p:cNvPicPr>
          <p:nvPr/>
        </p:nvPicPr>
        <p:blipFill>
          <a:blip r:embed="rId2" cstate="print"/>
          <a:srcRect/>
          <a:stretch>
            <a:fillRect/>
          </a:stretch>
        </p:blipFill>
        <p:spPr bwMode="auto">
          <a:xfrm>
            <a:off x="0" y="0"/>
            <a:ext cx="9001156" cy="6858001"/>
          </a:xfrm>
          <a:prstGeom prst="rect">
            <a:avLst/>
          </a:prstGeom>
          <a:noFill/>
          <a:ln w="9525">
            <a:noFill/>
            <a:miter lim="800000"/>
            <a:headEnd/>
            <a:tailEnd/>
          </a:ln>
          <a:effectLst/>
        </p:spPr>
      </p:pic>
      <p:sp>
        <p:nvSpPr>
          <p:cNvPr id="6" name="5 Slayt Numarası Yer Tutucusu"/>
          <p:cNvSpPr>
            <a:spLocks noGrp="1"/>
          </p:cNvSpPr>
          <p:nvPr>
            <p:ph type="sldNum" sz="quarter" idx="12"/>
          </p:nvPr>
        </p:nvSpPr>
        <p:spPr/>
        <p:txBody>
          <a:bodyPr/>
          <a:lstStyle/>
          <a:p>
            <a:fld id="{F7DF818E-B363-431D-9A82-1DFE7AB2B9FE}" type="slidenum">
              <a:rPr lang="tr-TR" smtClean="0"/>
              <a:pPr/>
              <a:t>48</a:t>
            </a:fld>
            <a:endParaRPr lang="tr-TR"/>
          </a:p>
        </p:txBody>
      </p:sp>
    </p:spTree>
    <p:extLst>
      <p:ext uri="{BB962C8B-B14F-4D97-AF65-F5344CB8AC3E}">
        <p14:creationId xmlns:p14="http://schemas.microsoft.com/office/powerpoint/2010/main" val="15493874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3074" name="Picture 2" descr="C:\Users\muratv\Desktop\2008-15-1-005-013Tablo1.jpg"/>
          <p:cNvPicPr>
            <a:picLocks noGrp="1" noChangeAspect="1" noChangeArrowheads="1"/>
          </p:cNvPicPr>
          <p:nvPr>
            <p:ph idx="1"/>
          </p:nvPr>
        </p:nvPicPr>
        <p:blipFill>
          <a:blip r:embed="rId2" cstate="print"/>
          <a:srcRect/>
          <a:stretch>
            <a:fillRect/>
          </a:stretch>
        </p:blipFill>
        <p:spPr bwMode="auto">
          <a:xfrm>
            <a:off x="1285852" y="214290"/>
            <a:ext cx="6357982" cy="6643710"/>
          </a:xfrm>
          <a:prstGeom prst="rect">
            <a:avLst/>
          </a:prstGeom>
          <a:noFill/>
        </p:spPr>
      </p:pic>
      <p:sp>
        <p:nvSpPr>
          <p:cNvPr id="4" name="3 Slayt Numarası Yer Tutucusu"/>
          <p:cNvSpPr>
            <a:spLocks noGrp="1"/>
          </p:cNvSpPr>
          <p:nvPr>
            <p:ph type="sldNum" sz="quarter" idx="12"/>
          </p:nvPr>
        </p:nvSpPr>
        <p:spPr/>
        <p:txBody>
          <a:bodyPr/>
          <a:lstStyle/>
          <a:p>
            <a:fld id="{F7DF818E-B363-431D-9A82-1DFE7AB2B9FE}" type="slidenum">
              <a:rPr lang="tr-TR" smtClean="0"/>
              <a:pPr/>
              <a:t>49</a:t>
            </a:fld>
            <a:endParaRPr lang="tr-TR"/>
          </a:p>
        </p:txBody>
      </p:sp>
    </p:spTree>
    <p:extLst>
      <p:ext uri="{BB962C8B-B14F-4D97-AF65-F5344CB8AC3E}">
        <p14:creationId xmlns:p14="http://schemas.microsoft.com/office/powerpoint/2010/main" val="31757794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Slayt Numarası Yer Tutucusu"/>
          <p:cNvSpPr>
            <a:spLocks noGrp="1"/>
          </p:cNvSpPr>
          <p:nvPr>
            <p:ph type="sldNum" sz="quarter" idx="12"/>
          </p:nvPr>
        </p:nvSpPr>
        <p:spPr>
          <a:noFill/>
        </p:spPr>
        <p:txBody>
          <a:bodyPr/>
          <a:lstStyle/>
          <a:p>
            <a:fld id="{4AC7BD13-CDB3-4DC4-9F89-2692969392B7}" type="slidenum">
              <a:rPr lang="tr-TR" smtClean="0"/>
              <a:pPr/>
              <a:t>5</a:t>
            </a:fld>
            <a:endParaRPr lang="tr-TR" smtClean="0"/>
          </a:p>
        </p:txBody>
      </p:sp>
      <p:sp>
        <p:nvSpPr>
          <p:cNvPr id="409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5D2FF0C0-C400-4FD9-BFC0-913D95956FC1}" type="slidenum">
              <a:rPr lang="tr-TR" sz="1400"/>
              <a:pPr algn="r"/>
              <a:t>5</a:t>
            </a:fld>
            <a:endParaRPr lang="tr-TR" sz="1400"/>
          </a:p>
        </p:txBody>
      </p:sp>
      <p:sp>
        <p:nvSpPr>
          <p:cNvPr id="4100" name="Rectangle 2"/>
          <p:cNvSpPr>
            <a:spLocks noGrp="1" noChangeArrowheads="1"/>
          </p:cNvSpPr>
          <p:nvPr>
            <p:ph type="title" idx="4294967295"/>
          </p:nvPr>
        </p:nvSpPr>
        <p:spPr>
          <a:xfrm>
            <a:off x="457200" y="274638"/>
            <a:ext cx="7786688" cy="417512"/>
          </a:xfrm>
        </p:spPr>
        <p:txBody>
          <a:bodyPr>
            <a:normAutofit fontScale="90000"/>
          </a:bodyPr>
          <a:lstStyle/>
          <a:p>
            <a:pPr eaLnBrk="1" hangingPunct="1"/>
            <a:r>
              <a:rPr lang="tr-TR" sz="3600" smtClean="0"/>
              <a:t>Yaşlanma süreci</a:t>
            </a:r>
          </a:p>
        </p:txBody>
      </p:sp>
      <p:sp>
        <p:nvSpPr>
          <p:cNvPr id="4101" name="Rectangle 3"/>
          <p:cNvSpPr>
            <a:spLocks noGrp="1" noChangeArrowheads="1"/>
          </p:cNvSpPr>
          <p:nvPr>
            <p:ph type="body" idx="4294967295"/>
          </p:nvPr>
        </p:nvSpPr>
        <p:spPr>
          <a:xfrm>
            <a:off x="457200" y="836613"/>
            <a:ext cx="8229600" cy="5761037"/>
          </a:xfrm>
        </p:spPr>
        <p:txBody>
          <a:bodyPr/>
          <a:lstStyle/>
          <a:p>
            <a:pPr eaLnBrk="1" hangingPunct="1"/>
            <a:endParaRPr lang="tr-TR" smtClean="0"/>
          </a:p>
        </p:txBody>
      </p:sp>
      <p:sp>
        <p:nvSpPr>
          <p:cNvPr id="4102" name="Oval 4"/>
          <p:cNvSpPr>
            <a:spLocks noChangeArrowheads="1"/>
          </p:cNvSpPr>
          <p:nvPr/>
        </p:nvSpPr>
        <p:spPr bwMode="auto">
          <a:xfrm>
            <a:off x="3419475" y="3429000"/>
            <a:ext cx="1584325" cy="1728788"/>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4103" name="Oval 5"/>
          <p:cNvSpPr>
            <a:spLocks noChangeArrowheads="1"/>
          </p:cNvSpPr>
          <p:nvPr/>
        </p:nvSpPr>
        <p:spPr bwMode="auto">
          <a:xfrm>
            <a:off x="2339975" y="1557338"/>
            <a:ext cx="4176713" cy="4032250"/>
          </a:xfrm>
          <a:prstGeom prst="ellipse">
            <a:avLst/>
          </a:prstGeom>
          <a:solidFill>
            <a:schemeClr val="accent1"/>
          </a:solidFill>
          <a:ln w="9525">
            <a:solidFill>
              <a:schemeClr val="tx1"/>
            </a:solidFill>
            <a:round/>
            <a:headEnd/>
            <a:tailEnd/>
          </a:ln>
        </p:spPr>
        <p:txBody>
          <a:bodyPr wrap="none" anchor="ctr"/>
          <a:lstStyle/>
          <a:p>
            <a:pPr algn="ctr"/>
            <a:endParaRPr lang="tr-TR"/>
          </a:p>
        </p:txBody>
      </p:sp>
      <p:sp>
        <p:nvSpPr>
          <p:cNvPr id="4104" name="Oval 6"/>
          <p:cNvSpPr>
            <a:spLocks noChangeArrowheads="1"/>
          </p:cNvSpPr>
          <p:nvPr/>
        </p:nvSpPr>
        <p:spPr bwMode="auto">
          <a:xfrm>
            <a:off x="3922713" y="3213100"/>
            <a:ext cx="1009650" cy="792163"/>
          </a:xfrm>
          <a:prstGeom prst="ellipse">
            <a:avLst/>
          </a:prstGeom>
          <a:solidFill>
            <a:srgbClr val="EDF4AA"/>
          </a:solidFill>
          <a:ln w="9525">
            <a:solidFill>
              <a:schemeClr val="tx1"/>
            </a:solidFill>
            <a:round/>
            <a:headEnd/>
            <a:tailEnd/>
          </a:ln>
        </p:spPr>
        <p:txBody>
          <a:bodyPr wrap="none" anchor="ctr"/>
          <a:lstStyle/>
          <a:p>
            <a:pPr algn="ctr"/>
            <a:r>
              <a:rPr lang="tr-TR"/>
              <a:t>doğum</a:t>
            </a:r>
          </a:p>
        </p:txBody>
      </p:sp>
      <p:sp>
        <p:nvSpPr>
          <p:cNvPr id="4105" name="Oval 8"/>
          <p:cNvSpPr>
            <a:spLocks noChangeArrowheads="1"/>
          </p:cNvSpPr>
          <p:nvPr/>
        </p:nvSpPr>
        <p:spPr bwMode="auto">
          <a:xfrm>
            <a:off x="2627313" y="3213100"/>
            <a:ext cx="1152525" cy="1152525"/>
          </a:xfrm>
          <a:prstGeom prst="ellipse">
            <a:avLst/>
          </a:prstGeom>
          <a:solidFill>
            <a:srgbClr val="339966"/>
          </a:solidFill>
          <a:ln w="9525">
            <a:solidFill>
              <a:schemeClr val="tx1"/>
            </a:solidFill>
            <a:round/>
            <a:headEnd/>
            <a:tailEnd/>
          </a:ln>
        </p:spPr>
        <p:txBody>
          <a:bodyPr wrap="none" anchor="ctr"/>
          <a:lstStyle/>
          <a:p>
            <a:pPr algn="ctr"/>
            <a:r>
              <a:rPr lang="tr-TR"/>
              <a:t>çocukluk</a:t>
            </a:r>
          </a:p>
        </p:txBody>
      </p:sp>
      <p:sp>
        <p:nvSpPr>
          <p:cNvPr id="4106" name="Oval 9"/>
          <p:cNvSpPr>
            <a:spLocks noChangeArrowheads="1"/>
          </p:cNvSpPr>
          <p:nvPr/>
        </p:nvSpPr>
        <p:spPr bwMode="auto">
          <a:xfrm>
            <a:off x="3779838" y="2060575"/>
            <a:ext cx="1223962" cy="1008063"/>
          </a:xfrm>
          <a:prstGeom prst="ellipse">
            <a:avLst/>
          </a:prstGeom>
          <a:solidFill>
            <a:srgbClr val="FF0000"/>
          </a:solidFill>
          <a:ln w="9525">
            <a:solidFill>
              <a:schemeClr val="tx1"/>
            </a:solidFill>
            <a:round/>
            <a:headEnd/>
            <a:tailEnd/>
          </a:ln>
        </p:spPr>
        <p:txBody>
          <a:bodyPr wrap="none" anchor="ctr"/>
          <a:lstStyle/>
          <a:p>
            <a:pPr algn="ctr"/>
            <a:r>
              <a:rPr lang="tr-TR"/>
              <a:t>gençlik</a:t>
            </a:r>
          </a:p>
        </p:txBody>
      </p:sp>
      <p:sp>
        <p:nvSpPr>
          <p:cNvPr id="4107" name="Oval 10"/>
          <p:cNvSpPr>
            <a:spLocks noChangeArrowheads="1"/>
          </p:cNvSpPr>
          <p:nvPr/>
        </p:nvSpPr>
        <p:spPr bwMode="auto">
          <a:xfrm>
            <a:off x="5148263" y="3141663"/>
            <a:ext cx="1152525" cy="1439862"/>
          </a:xfrm>
          <a:prstGeom prst="ellipse">
            <a:avLst/>
          </a:prstGeom>
          <a:solidFill>
            <a:srgbClr val="CC99FF"/>
          </a:solidFill>
          <a:ln w="9525">
            <a:solidFill>
              <a:schemeClr val="tx1"/>
            </a:solidFill>
            <a:round/>
            <a:headEnd/>
            <a:tailEnd/>
          </a:ln>
        </p:spPr>
        <p:txBody>
          <a:bodyPr wrap="none" anchor="ctr"/>
          <a:lstStyle/>
          <a:p>
            <a:pPr algn="ctr"/>
            <a:r>
              <a:rPr lang="tr-TR"/>
              <a:t>erişkinlik</a:t>
            </a:r>
          </a:p>
        </p:txBody>
      </p:sp>
      <p:sp>
        <p:nvSpPr>
          <p:cNvPr id="4108" name="Oval 11"/>
          <p:cNvSpPr>
            <a:spLocks noChangeArrowheads="1"/>
          </p:cNvSpPr>
          <p:nvPr/>
        </p:nvSpPr>
        <p:spPr bwMode="auto">
          <a:xfrm>
            <a:off x="3924300" y="4149725"/>
            <a:ext cx="1079500" cy="936625"/>
          </a:xfrm>
          <a:prstGeom prst="ellipse">
            <a:avLst/>
          </a:prstGeom>
          <a:solidFill>
            <a:srgbClr val="FFCC00"/>
          </a:solidFill>
          <a:ln w="9525">
            <a:solidFill>
              <a:schemeClr val="tx1"/>
            </a:solidFill>
            <a:round/>
            <a:headEnd/>
            <a:tailEnd/>
          </a:ln>
        </p:spPr>
        <p:txBody>
          <a:bodyPr wrap="none" anchor="ctr"/>
          <a:lstStyle/>
          <a:p>
            <a:pPr algn="ctr"/>
            <a:r>
              <a:rPr lang="tr-TR"/>
              <a:t>yaşlılık</a:t>
            </a:r>
          </a:p>
        </p:txBody>
      </p:sp>
      <p:sp>
        <p:nvSpPr>
          <p:cNvPr id="4109" name="AutoShape 12"/>
          <p:cNvSpPr>
            <a:spLocks noChangeArrowheads="1"/>
          </p:cNvSpPr>
          <p:nvPr/>
        </p:nvSpPr>
        <p:spPr bwMode="auto">
          <a:xfrm>
            <a:off x="3995738" y="5157788"/>
            <a:ext cx="865187" cy="358775"/>
          </a:xfrm>
          <a:prstGeom prst="flowChartProcess">
            <a:avLst/>
          </a:prstGeom>
          <a:solidFill>
            <a:schemeClr val="tx1"/>
          </a:solidFill>
          <a:ln w="9525">
            <a:solidFill>
              <a:srgbClr val="FF0000"/>
            </a:solidFill>
            <a:miter lim="800000"/>
            <a:headEnd/>
            <a:tailEnd/>
          </a:ln>
        </p:spPr>
        <p:txBody>
          <a:bodyPr wrap="none" anchor="ctr"/>
          <a:lstStyle/>
          <a:p>
            <a:pPr algn="ctr"/>
            <a:r>
              <a:rPr lang="tr-TR" b="1">
                <a:solidFill>
                  <a:srgbClr val="FF0000"/>
                </a:solidFill>
              </a:rPr>
              <a:t>ÖLÜM</a:t>
            </a:r>
          </a:p>
        </p:txBody>
      </p:sp>
      <p:sp>
        <p:nvSpPr>
          <p:cNvPr id="4110" name="Rectangle 13"/>
          <p:cNvSpPr>
            <a:spLocks noChangeArrowheads="1"/>
          </p:cNvSpPr>
          <p:nvPr/>
        </p:nvSpPr>
        <p:spPr bwMode="auto">
          <a:xfrm>
            <a:off x="1042988" y="5805488"/>
            <a:ext cx="6769100" cy="647700"/>
          </a:xfrm>
          <a:prstGeom prst="rect">
            <a:avLst/>
          </a:prstGeom>
          <a:solidFill>
            <a:srgbClr val="FF5050"/>
          </a:solidFill>
          <a:ln w="9525">
            <a:solidFill>
              <a:schemeClr val="tx1"/>
            </a:solidFill>
            <a:miter lim="800000"/>
            <a:headEnd/>
            <a:tailEnd/>
          </a:ln>
        </p:spPr>
        <p:txBody>
          <a:bodyPr wrap="none" anchor="ctr"/>
          <a:lstStyle/>
          <a:p>
            <a:pPr algn="ctr"/>
            <a:r>
              <a:rPr lang="tr-TR"/>
              <a:t>YAŞLANMA SÜREKLİDİR VE YAŞAM BOYU DEVAM EDER</a:t>
            </a:r>
          </a:p>
        </p:txBody>
      </p:sp>
    </p:spTree>
    <p:extLst>
      <p:ext uri="{BB962C8B-B14F-4D97-AF65-F5344CB8AC3E}">
        <p14:creationId xmlns:p14="http://schemas.microsoft.com/office/powerpoint/2010/main" val="22567549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Saat çizme testi</a:t>
            </a:r>
            <a:endParaRPr lang="tr-TR" dirty="0"/>
          </a:p>
        </p:txBody>
      </p:sp>
      <p:sp>
        <p:nvSpPr>
          <p:cNvPr id="3" name="2 İçerik Yer Tutucusu"/>
          <p:cNvSpPr>
            <a:spLocks noGrp="1"/>
          </p:cNvSpPr>
          <p:nvPr>
            <p:ph idx="1"/>
          </p:nvPr>
        </p:nvSpPr>
        <p:spPr/>
        <p:txBody>
          <a:bodyPr/>
          <a:lstStyle/>
          <a:p>
            <a:endParaRPr lang="tr-TR" dirty="0"/>
          </a:p>
        </p:txBody>
      </p:sp>
      <p:pic>
        <p:nvPicPr>
          <p:cNvPr id="4" name="Picture 5" descr="C:\Users\muratv\Desktop\untitled.png"/>
          <p:cNvPicPr>
            <a:picLocks noChangeAspect="1" noChangeArrowheads="1"/>
          </p:cNvPicPr>
          <p:nvPr/>
        </p:nvPicPr>
        <p:blipFill>
          <a:blip r:embed="rId2" cstate="print"/>
          <a:srcRect/>
          <a:stretch>
            <a:fillRect/>
          </a:stretch>
        </p:blipFill>
        <p:spPr bwMode="auto">
          <a:xfrm>
            <a:off x="1785918" y="1500174"/>
            <a:ext cx="5715040" cy="5072098"/>
          </a:xfrm>
          <a:prstGeom prst="rect">
            <a:avLst/>
          </a:prstGeom>
          <a:noFill/>
        </p:spPr>
      </p:pic>
      <p:sp>
        <p:nvSpPr>
          <p:cNvPr id="5" name="4 Slayt Numarası Yer Tutucusu"/>
          <p:cNvSpPr>
            <a:spLocks noGrp="1"/>
          </p:cNvSpPr>
          <p:nvPr>
            <p:ph type="sldNum" sz="quarter" idx="12"/>
          </p:nvPr>
        </p:nvSpPr>
        <p:spPr/>
        <p:txBody>
          <a:bodyPr/>
          <a:lstStyle/>
          <a:p>
            <a:fld id="{F7DF818E-B363-431D-9A82-1DFE7AB2B9FE}" type="slidenum">
              <a:rPr lang="tr-TR" smtClean="0"/>
              <a:pPr/>
              <a:t>50</a:t>
            </a:fld>
            <a:endParaRPr lang="tr-TR"/>
          </a:p>
        </p:txBody>
      </p:sp>
    </p:spTree>
    <p:extLst>
      <p:ext uri="{BB962C8B-B14F-4D97-AF65-F5344CB8AC3E}">
        <p14:creationId xmlns:p14="http://schemas.microsoft.com/office/powerpoint/2010/main" val="37496635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tr-TR" dirty="0" smtClean="0"/>
              <a:t>Kaloriyi nasıl ayarlayacaksınız?</a:t>
            </a:r>
            <a:endParaRPr lang="en-US" dirty="0"/>
          </a:p>
        </p:txBody>
      </p:sp>
    </p:spTree>
    <p:extLst>
      <p:ext uri="{BB962C8B-B14F-4D97-AF65-F5344CB8AC3E}">
        <p14:creationId xmlns:p14="http://schemas.microsoft.com/office/powerpoint/2010/main" val="2509877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1560" y="2276872"/>
            <a:ext cx="8229600" cy="1143000"/>
          </a:xfrm>
        </p:spPr>
        <p:txBody>
          <a:bodyPr>
            <a:normAutofit fontScale="90000"/>
          </a:bodyPr>
          <a:lstStyle/>
          <a:p>
            <a:r>
              <a:rPr lang="tr-TR" b="1" dirty="0" smtClean="0">
                <a:solidFill>
                  <a:srgbClr val="FF0000"/>
                </a:solidFill>
              </a:rPr>
              <a:t>Yaşlıda  beslenmenin değerlendirilmesi</a:t>
            </a:r>
            <a:endParaRPr lang="tr-TR" b="1" dirty="0">
              <a:solidFill>
                <a:srgbClr val="FF0000"/>
              </a:solidFill>
            </a:endParaRPr>
          </a:p>
        </p:txBody>
      </p:sp>
    </p:spTree>
    <p:extLst>
      <p:ext uri="{BB962C8B-B14F-4D97-AF65-F5344CB8AC3E}">
        <p14:creationId xmlns:p14="http://schemas.microsoft.com/office/powerpoint/2010/main" val="22287177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ichastaliklaridergisi.org/managete/fu_folder/2010-04/images/2010-17-4-223-232-Tabl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98"/>
            <a:ext cx="9144000"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171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ichastaliklaridergisi.org/managete/fu_folder/2010-04/images/2010-17-4-223-232-Tablo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7960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tr-TR" dirty="0" smtClean="0"/>
              <a:t>Erkek hastadan koku geliyor</a:t>
            </a:r>
          </a:p>
          <a:p>
            <a:r>
              <a:rPr lang="tr-TR" dirty="0" smtClean="0"/>
              <a:t>Kadın hastadan koku geliyor</a:t>
            </a:r>
            <a:endParaRPr lang="en-US" dirty="0"/>
          </a:p>
        </p:txBody>
      </p:sp>
    </p:spTree>
    <p:extLst>
      <p:ext uri="{BB962C8B-B14F-4D97-AF65-F5344CB8AC3E}">
        <p14:creationId xmlns:p14="http://schemas.microsoft.com/office/powerpoint/2010/main" val="37872983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7544" y="1916832"/>
            <a:ext cx="8229600" cy="1143000"/>
          </a:xfrm>
        </p:spPr>
        <p:txBody>
          <a:bodyPr>
            <a:normAutofit fontScale="90000"/>
          </a:bodyPr>
          <a:lstStyle/>
          <a:p>
            <a:r>
              <a:rPr lang="tr-TR" b="1" dirty="0" smtClean="0">
                <a:solidFill>
                  <a:srgbClr val="FF0000"/>
                </a:solidFill>
              </a:rPr>
              <a:t>Yaşlıda </a:t>
            </a:r>
            <a:r>
              <a:rPr lang="tr-TR" b="1" dirty="0" err="1" smtClean="0">
                <a:solidFill>
                  <a:srgbClr val="FF0000"/>
                </a:solidFill>
              </a:rPr>
              <a:t>inkontinansın</a:t>
            </a:r>
            <a:r>
              <a:rPr lang="tr-TR" b="1" dirty="0" smtClean="0">
                <a:solidFill>
                  <a:srgbClr val="FF0000"/>
                </a:solidFill>
              </a:rPr>
              <a:t> değerlendirilmesi</a:t>
            </a:r>
            <a:endParaRPr lang="tr-TR" b="1" dirty="0">
              <a:solidFill>
                <a:srgbClr val="FF0000"/>
              </a:solidFill>
            </a:endParaRPr>
          </a:p>
        </p:txBody>
      </p:sp>
    </p:spTree>
    <p:extLst>
      <p:ext uri="{BB962C8B-B14F-4D97-AF65-F5344CB8AC3E}">
        <p14:creationId xmlns:p14="http://schemas.microsoft.com/office/powerpoint/2010/main" val="16907650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solidFill>
                  <a:srgbClr val="FF0000"/>
                </a:solidFill>
              </a:rPr>
              <a:t>İnkontinansta</a:t>
            </a:r>
            <a:r>
              <a:rPr lang="tr-TR" b="1" dirty="0" smtClean="0">
                <a:solidFill>
                  <a:srgbClr val="FF0000"/>
                </a:solidFill>
              </a:rPr>
              <a:t> sorgulama</a:t>
            </a:r>
            <a:endParaRPr lang="tr-TR" b="1" dirty="0">
              <a:solidFill>
                <a:srgbClr val="FF0000"/>
              </a:solidFill>
            </a:endParaRPr>
          </a:p>
        </p:txBody>
      </p:sp>
      <p:sp>
        <p:nvSpPr>
          <p:cNvPr id="3" name="İçerik Yer Tutucusu 2"/>
          <p:cNvSpPr>
            <a:spLocks noGrp="1"/>
          </p:cNvSpPr>
          <p:nvPr>
            <p:ph idx="1"/>
          </p:nvPr>
        </p:nvSpPr>
        <p:spPr/>
        <p:txBody>
          <a:bodyPr/>
          <a:lstStyle/>
          <a:p>
            <a:r>
              <a:rPr lang="tr-TR" dirty="0" smtClean="0"/>
              <a:t>İstemsiz  idrar kaçırıyor musunuz?</a:t>
            </a:r>
          </a:p>
          <a:p>
            <a:r>
              <a:rPr lang="tr-TR" dirty="0" smtClean="0"/>
              <a:t>Ne zaman başladı?</a:t>
            </a:r>
          </a:p>
          <a:p>
            <a:r>
              <a:rPr lang="tr-TR" dirty="0" smtClean="0"/>
              <a:t>Haftada kaç kere? …Günde kaç kere?</a:t>
            </a:r>
          </a:p>
          <a:p>
            <a:r>
              <a:rPr lang="tr-TR" dirty="0" smtClean="0"/>
              <a:t>Bez kullanıyor musunuz?</a:t>
            </a:r>
          </a:p>
          <a:p>
            <a:r>
              <a:rPr lang="tr-TR" dirty="0" smtClean="0"/>
              <a:t>İdrar kaçırma şekli(Tuvalete yetişememe? …Damla – damla? …Gülerken , öksürürken? Ağırlık kaldırırken?... </a:t>
            </a:r>
            <a:r>
              <a:rPr lang="tr-TR" dirty="0"/>
              <a:t>  </a:t>
            </a:r>
            <a:r>
              <a:rPr lang="tr-TR" dirty="0" smtClean="0"/>
              <a:t>İdrarı geldiğini hissetmeme??... Hepsinin karışımı?)</a:t>
            </a:r>
            <a:endParaRPr lang="tr-TR" dirty="0"/>
          </a:p>
        </p:txBody>
      </p:sp>
    </p:spTree>
    <p:extLst>
      <p:ext uri="{BB962C8B-B14F-4D97-AF65-F5344CB8AC3E}">
        <p14:creationId xmlns:p14="http://schemas.microsoft.com/office/powerpoint/2010/main" val="31317588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3" name="Resim 2"/>
          <p:cNvPicPr>
            <a:picLocks noChangeAspect="1"/>
          </p:cNvPicPr>
          <p:nvPr/>
        </p:nvPicPr>
        <p:blipFill>
          <a:blip r:embed="rId2" cstate="print"/>
          <a:stretch>
            <a:fillRect/>
          </a:stretch>
        </p:blipFill>
        <p:spPr>
          <a:xfrm>
            <a:off x="-684584" y="-315416"/>
            <a:ext cx="10456236" cy="7675032"/>
          </a:xfrm>
          <a:prstGeom prst="rect">
            <a:avLst/>
          </a:prstGeom>
        </p:spPr>
      </p:pic>
    </p:spTree>
    <p:extLst>
      <p:ext uri="{BB962C8B-B14F-4D97-AF65-F5344CB8AC3E}">
        <p14:creationId xmlns:p14="http://schemas.microsoft.com/office/powerpoint/2010/main" val="10629369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tr-TR" dirty="0" smtClean="0"/>
              <a:t>Tedavi planı çizmeden son olarak neyi bilelim?</a:t>
            </a:r>
            <a:endParaRPr lang="en-US" dirty="0"/>
          </a:p>
        </p:txBody>
      </p:sp>
    </p:spTree>
    <p:extLst>
      <p:ext uri="{BB962C8B-B14F-4D97-AF65-F5344CB8AC3E}">
        <p14:creationId xmlns:p14="http://schemas.microsoft.com/office/powerpoint/2010/main" val="1870248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3 Slayt Numarası Yer Tutucusu"/>
          <p:cNvSpPr>
            <a:spLocks noGrp="1"/>
          </p:cNvSpPr>
          <p:nvPr>
            <p:ph type="sldNum" sz="quarter" idx="12"/>
          </p:nvPr>
        </p:nvSpPr>
        <p:spPr>
          <a:noFill/>
        </p:spPr>
        <p:txBody>
          <a:bodyPr/>
          <a:lstStyle/>
          <a:p>
            <a:fld id="{ADE65A22-7F23-4927-9C32-ABF5FFC00751}" type="slidenum">
              <a:rPr lang="tr-TR" smtClean="0"/>
              <a:pPr/>
              <a:t>6</a:t>
            </a:fld>
            <a:endParaRPr lang="tr-TR" smtClean="0"/>
          </a:p>
        </p:txBody>
      </p:sp>
      <p:sp>
        <p:nvSpPr>
          <p:cNvPr id="5123" name="Rectangle 2"/>
          <p:cNvSpPr>
            <a:spLocks noGrp="1" noChangeArrowheads="1"/>
          </p:cNvSpPr>
          <p:nvPr>
            <p:ph type="title" idx="4294967295"/>
          </p:nvPr>
        </p:nvSpPr>
        <p:spPr/>
        <p:txBody>
          <a:bodyPr/>
          <a:lstStyle/>
          <a:p>
            <a:pPr eaLnBrk="1" hangingPunct="1"/>
            <a:r>
              <a:rPr lang="tr-TR" sz="3600" dirty="0" smtClean="0">
                <a:solidFill>
                  <a:srgbClr val="FF0000"/>
                </a:solidFill>
              </a:rPr>
              <a:t>Yaşlanma (Biyolojik)</a:t>
            </a:r>
          </a:p>
        </p:txBody>
      </p:sp>
      <p:sp>
        <p:nvSpPr>
          <p:cNvPr id="5124" name="Rectangle 3"/>
          <p:cNvSpPr>
            <a:spLocks noGrp="1" noChangeArrowheads="1"/>
          </p:cNvSpPr>
          <p:nvPr>
            <p:ph type="body" idx="4294967295"/>
          </p:nvPr>
        </p:nvSpPr>
        <p:spPr>
          <a:xfrm>
            <a:off x="1116013" y="1772817"/>
            <a:ext cx="7570787" cy="4570834"/>
          </a:xfrm>
        </p:spPr>
        <p:style>
          <a:lnRef idx="2">
            <a:schemeClr val="dk1"/>
          </a:lnRef>
          <a:fillRef idx="1">
            <a:schemeClr val="lt1"/>
          </a:fillRef>
          <a:effectRef idx="0">
            <a:schemeClr val="dk1"/>
          </a:effectRef>
          <a:fontRef idx="minor">
            <a:schemeClr val="dk1"/>
          </a:fontRef>
        </p:style>
        <p:txBody>
          <a:bodyPr/>
          <a:lstStyle/>
          <a:p>
            <a:pPr eaLnBrk="1" hangingPunct="1">
              <a:buFontTx/>
              <a:buNone/>
            </a:pPr>
            <a:r>
              <a:rPr lang="tr-TR" sz="2400" dirty="0" smtClean="0"/>
              <a:t>	</a:t>
            </a:r>
          </a:p>
          <a:p>
            <a:r>
              <a:rPr lang="tr-TR" sz="2400" b="1" dirty="0" smtClean="0">
                <a:solidFill>
                  <a:srgbClr val="000000"/>
                </a:solidFill>
              </a:rPr>
              <a:t>Fizyolojik</a:t>
            </a:r>
          </a:p>
          <a:p>
            <a:r>
              <a:rPr lang="tr-TR" sz="2400" b="1" dirty="0" smtClean="0">
                <a:solidFill>
                  <a:srgbClr val="000000"/>
                </a:solidFill>
              </a:rPr>
              <a:t>Döllenmeyi takiben doğum ile başlar ve hayat boyu devam eder</a:t>
            </a:r>
          </a:p>
          <a:p>
            <a:pPr lvl="1"/>
            <a:r>
              <a:rPr lang="tr-TR" sz="2000" b="1" i="1" dirty="0" smtClean="0">
                <a:solidFill>
                  <a:srgbClr val="000000"/>
                </a:solidFill>
              </a:rPr>
              <a:t>	Hücre-doku ve organlarda ortaya çıkan</a:t>
            </a:r>
          </a:p>
          <a:p>
            <a:pPr lvl="1"/>
            <a:r>
              <a:rPr lang="tr-TR" sz="2000" b="1" i="1" dirty="0" smtClean="0">
                <a:solidFill>
                  <a:srgbClr val="000000"/>
                </a:solidFill>
              </a:rPr>
              <a:t>	Geri dönüşü olmayan</a:t>
            </a:r>
          </a:p>
          <a:p>
            <a:pPr lvl="1"/>
            <a:r>
              <a:rPr lang="tr-TR" sz="2000" b="1" i="1" dirty="0" smtClean="0">
                <a:solidFill>
                  <a:srgbClr val="000000"/>
                </a:solidFill>
              </a:rPr>
              <a:t>	Yapısal ve fonksiyonel değişiklikler </a:t>
            </a:r>
          </a:p>
          <a:p>
            <a:pPr marL="0" indent="0">
              <a:buNone/>
            </a:pPr>
            <a:endParaRPr lang="tr-TR" sz="2400" b="1" dirty="0" smtClean="0">
              <a:solidFill>
                <a:srgbClr val="000000"/>
              </a:solidFill>
            </a:endParaRPr>
          </a:p>
        </p:txBody>
      </p:sp>
    </p:spTree>
    <p:extLst>
      <p:ext uri="{BB962C8B-B14F-4D97-AF65-F5344CB8AC3E}">
        <p14:creationId xmlns:p14="http://schemas.microsoft.com/office/powerpoint/2010/main" val="18667217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solidFill>
                  <a:srgbClr val="FF0000"/>
                </a:solidFill>
              </a:rPr>
              <a:t>Polifarmasi</a:t>
            </a:r>
            <a:endParaRPr lang="tr-TR" b="1" dirty="0">
              <a:solidFill>
                <a:srgbClr val="FF0000"/>
              </a:solidFill>
            </a:endParaRPr>
          </a:p>
        </p:txBody>
      </p:sp>
      <p:sp>
        <p:nvSpPr>
          <p:cNvPr id="3" name="2 İçerik Yer Tutucusu"/>
          <p:cNvSpPr>
            <a:spLocks noGrp="1"/>
          </p:cNvSpPr>
          <p:nvPr>
            <p:ph idx="1"/>
          </p:nvPr>
        </p:nvSpPr>
        <p:spPr/>
        <p:txBody>
          <a:bodyPr>
            <a:normAutofit lnSpcReduction="10000"/>
          </a:bodyPr>
          <a:lstStyle/>
          <a:p>
            <a:pPr>
              <a:buNone/>
            </a:pPr>
            <a:r>
              <a:rPr lang="tr-TR" dirty="0"/>
              <a:t> </a:t>
            </a:r>
            <a:r>
              <a:rPr lang="tr-TR" dirty="0" smtClean="0"/>
              <a:t>     </a:t>
            </a:r>
            <a:r>
              <a:rPr lang="tr-TR" b="1" dirty="0" smtClean="0">
                <a:solidFill>
                  <a:srgbClr val="0070C0"/>
                </a:solidFill>
              </a:rPr>
              <a:t>Gereğinden fazla çeşit ilaç kullanımı.</a:t>
            </a:r>
            <a:endParaRPr lang="tr-TR" b="1" dirty="0">
              <a:solidFill>
                <a:srgbClr val="0070C0"/>
              </a:solidFill>
            </a:endParaRPr>
          </a:p>
          <a:p>
            <a:r>
              <a:rPr lang="tr-TR" dirty="0" smtClean="0"/>
              <a:t>İlaç çeşidinin 5-10 arasında değişen sayılarda tanımlamaları var.</a:t>
            </a:r>
          </a:p>
          <a:p>
            <a:r>
              <a:rPr lang="tr-TR" dirty="0" err="1" smtClean="0"/>
              <a:t>Polifarmasi</a:t>
            </a:r>
            <a:r>
              <a:rPr lang="tr-TR" dirty="0" smtClean="0"/>
              <a:t> değerlendirmesi reçeteli ilaçlar üzerinden yapılıyor, fakat reçetesiz ve bitkisel ilaçlar da önemli.</a:t>
            </a:r>
          </a:p>
          <a:p>
            <a:r>
              <a:rPr lang="tr-TR" dirty="0" err="1" smtClean="0"/>
              <a:t>USA’da</a:t>
            </a:r>
            <a:r>
              <a:rPr lang="tr-TR" dirty="0" smtClean="0"/>
              <a:t>  </a:t>
            </a:r>
            <a:r>
              <a:rPr lang="tr-TR" dirty="0" err="1" smtClean="0"/>
              <a:t>Medicare’den</a:t>
            </a:r>
            <a:r>
              <a:rPr lang="tr-TR" dirty="0" smtClean="0"/>
              <a:t> faydalananların %20 sinde 5 veya daha  fazla hastalık var, %50’si 5 veya daha fazla ilaç alıyor</a:t>
            </a:r>
          </a:p>
        </p:txBody>
      </p:sp>
    </p:spTree>
    <p:extLst>
      <p:ext uri="{BB962C8B-B14F-4D97-AF65-F5344CB8AC3E}">
        <p14:creationId xmlns:p14="http://schemas.microsoft.com/office/powerpoint/2010/main" val="6666824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solidFill>
                  <a:srgbClr val="FF0000"/>
                </a:solidFill>
              </a:rPr>
              <a:t>Polifarmasinin</a:t>
            </a:r>
            <a:r>
              <a:rPr lang="tr-TR" b="1" dirty="0" smtClean="0">
                <a:solidFill>
                  <a:srgbClr val="FF0000"/>
                </a:solidFill>
              </a:rPr>
              <a:t> sonuçları</a:t>
            </a:r>
            <a:endParaRPr lang="tr-TR" b="1" dirty="0">
              <a:solidFill>
                <a:srgbClr val="FF0000"/>
              </a:solidFill>
            </a:endParaRPr>
          </a:p>
        </p:txBody>
      </p:sp>
      <p:sp>
        <p:nvSpPr>
          <p:cNvPr id="3" name="2 Metin Yer Tutucusu"/>
          <p:cNvSpPr>
            <a:spLocks noGrp="1"/>
          </p:cNvSpPr>
          <p:nvPr>
            <p:ph type="body" idx="1"/>
          </p:nvPr>
        </p:nvSpPr>
        <p:spPr/>
        <p:txBody>
          <a:bodyPr/>
          <a:lstStyle/>
          <a:p>
            <a:endParaRPr lang="tr-TR" dirty="0"/>
          </a:p>
        </p:txBody>
      </p:sp>
      <p:sp>
        <p:nvSpPr>
          <p:cNvPr id="4" name="3 İçerik Yer Tutucusu"/>
          <p:cNvSpPr>
            <a:spLocks noGrp="1"/>
          </p:cNvSpPr>
          <p:nvPr>
            <p:ph sz="half" idx="2"/>
          </p:nvPr>
        </p:nvSpPr>
        <p:spPr/>
        <p:txBody>
          <a:bodyPr/>
          <a:lstStyle/>
          <a:p>
            <a:r>
              <a:rPr lang="tr-TR" sz="2800" dirty="0" smtClean="0"/>
              <a:t>İlaç yan etkileri</a:t>
            </a:r>
          </a:p>
          <a:p>
            <a:r>
              <a:rPr lang="tr-TR" sz="2800" dirty="0" smtClean="0"/>
              <a:t>İlaç –ilaç-hastalık etkileşimi</a:t>
            </a:r>
          </a:p>
          <a:p>
            <a:r>
              <a:rPr lang="tr-TR" sz="2800" dirty="0" smtClean="0"/>
              <a:t>Tedaviye uyumsuzluk</a:t>
            </a:r>
          </a:p>
          <a:p>
            <a:r>
              <a:rPr lang="tr-TR" sz="2800" dirty="0" smtClean="0"/>
              <a:t>Maliyette artış</a:t>
            </a:r>
          </a:p>
          <a:p>
            <a:r>
              <a:rPr lang="tr-TR" sz="2800" dirty="0" smtClean="0"/>
              <a:t>Hastaneye yatışta artma</a:t>
            </a:r>
          </a:p>
          <a:p>
            <a:r>
              <a:rPr lang="tr-TR" sz="2800" dirty="0" smtClean="0"/>
              <a:t>Bakımevine yatışta artış</a:t>
            </a:r>
            <a:endParaRPr lang="tr-TR" sz="2800" dirty="0"/>
          </a:p>
        </p:txBody>
      </p:sp>
      <p:sp>
        <p:nvSpPr>
          <p:cNvPr id="5" name="4 Metin Yer Tutucusu"/>
          <p:cNvSpPr>
            <a:spLocks noGrp="1"/>
          </p:cNvSpPr>
          <p:nvPr>
            <p:ph type="body" sz="quarter" idx="3"/>
          </p:nvPr>
        </p:nvSpPr>
        <p:spPr/>
        <p:txBody>
          <a:bodyPr/>
          <a:lstStyle/>
          <a:p>
            <a:endParaRPr lang="tr-TR"/>
          </a:p>
        </p:txBody>
      </p:sp>
      <p:sp>
        <p:nvSpPr>
          <p:cNvPr id="6" name="5 İçerik Yer Tutucusu"/>
          <p:cNvSpPr>
            <a:spLocks noGrp="1"/>
          </p:cNvSpPr>
          <p:nvPr>
            <p:ph sz="quarter" idx="4"/>
          </p:nvPr>
        </p:nvSpPr>
        <p:spPr/>
        <p:txBody>
          <a:bodyPr/>
          <a:lstStyle/>
          <a:p>
            <a:r>
              <a:rPr lang="tr-TR" sz="2800" dirty="0" err="1" smtClean="0"/>
              <a:t>Kognitif</a:t>
            </a:r>
            <a:r>
              <a:rPr lang="tr-TR" sz="2800" dirty="0" smtClean="0"/>
              <a:t> </a:t>
            </a:r>
            <a:r>
              <a:rPr lang="tr-TR" sz="2800" dirty="0" err="1" smtClean="0"/>
              <a:t>disfonksiyon</a:t>
            </a:r>
            <a:r>
              <a:rPr lang="tr-TR" sz="2800" dirty="0" smtClean="0"/>
              <a:t>, </a:t>
            </a:r>
            <a:r>
              <a:rPr lang="tr-TR" sz="2800" dirty="0" err="1" smtClean="0"/>
              <a:t>sedasyon</a:t>
            </a:r>
            <a:endParaRPr lang="tr-TR" sz="2800" dirty="0" smtClean="0"/>
          </a:p>
          <a:p>
            <a:r>
              <a:rPr lang="tr-TR" sz="2800" dirty="0" smtClean="0"/>
              <a:t>Düşme</a:t>
            </a:r>
          </a:p>
          <a:p>
            <a:r>
              <a:rPr lang="tr-TR" sz="2800" dirty="0" smtClean="0"/>
              <a:t>Kalça kırığı</a:t>
            </a:r>
          </a:p>
          <a:p>
            <a:r>
              <a:rPr lang="tr-TR" sz="2800" dirty="0" smtClean="0"/>
              <a:t>Kilo kaybı</a:t>
            </a:r>
          </a:p>
          <a:p>
            <a:r>
              <a:rPr lang="tr-TR" sz="2800" dirty="0" smtClean="0"/>
              <a:t>Ölüm</a:t>
            </a:r>
          </a:p>
        </p:txBody>
      </p:sp>
    </p:spTree>
    <p:extLst>
      <p:ext uri="{BB962C8B-B14F-4D97-AF65-F5344CB8AC3E}">
        <p14:creationId xmlns:p14="http://schemas.microsoft.com/office/powerpoint/2010/main" val="35456187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260648"/>
            <a:ext cx="8229600" cy="1143000"/>
          </a:xfrm>
        </p:spPr>
        <p:txBody>
          <a:bodyPr/>
          <a:lstStyle/>
          <a:p>
            <a:pPr algn="l"/>
            <a:r>
              <a:rPr lang="tr-TR" b="1" dirty="0" smtClean="0">
                <a:solidFill>
                  <a:srgbClr val="FF0000"/>
                </a:solidFill>
              </a:rPr>
              <a:t> </a:t>
            </a:r>
            <a:r>
              <a:rPr lang="tr-TR" b="1" dirty="0" err="1" smtClean="0">
                <a:solidFill>
                  <a:srgbClr val="FF0000"/>
                </a:solidFill>
              </a:rPr>
              <a:t>ÇYGD’nin</a:t>
            </a:r>
            <a:r>
              <a:rPr lang="tr-TR" b="1" dirty="0" smtClean="0">
                <a:solidFill>
                  <a:srgbClr val="FF0000"/>
                </a:solidFill>
              </a:rPr>
              <a:t>  Yararları Özetle</a:t>
            </a:r>
            <a:endParaRPr lang="tr-TR" b="1" dirty="0">
              <a:solidFill>
                <a:srgbClr val="FF0000"/>
              </a:solidFill>
            </a:endParaRPr>
          </a:p>
        </p:txBody>
      </p:sp>
      <p:sp>
        <p:nvSpPr>
          <p:cNvPr id="3" name="İçerik Yer Tutucusu 2"/>
          <p:cNvSpPr>
            <a:spLocks noGrp="1"/>
          </p:cNvSpPr>
          <p:nvPr>
            <p:ph idx="1"/>
          </p:nvPr>
        </p:nvSpPr>
        <p:spPr>
          <a:xfrm>
            <a:off x="251520" y="2204864"/>
            <a:ext cx="8229600" cy="4525963"/>
          </a:xfrm>
        </p:spPr>
        <p:txBody>
          <a:bodyPr>
            <a:normAutofit lnSpcReduction="10000"/>
          </a:bodyPr>
          <a:lstStyle/>
          <a:p>
            <a:r>
              <a:rPr lang="tr-TR" dirty="0" err="1" smtClean="0"/>
              <a:t>Hospitalizasyonda</a:t>
            </a:r>
            <a:r>
              <a:rPr lang="tr-TR" dirty="0" smtClean="0"/>
              <a:t> </a:t>
            </a:r>
            <a:r>
              <a:rPr lang="tr-TR" dirty="0"/>
              <a:t>azalma </a:t>
            </a:r>
          </a:p>
          <a:p>
            <a:r>
              <a:rPr lang="tr-TR" dirty="0" err="1" smtClean="0"/>
              <a:t>Mortalitede</a:t>
            </a:r>
            <a:r>
              <a:rPr lang="tr-TR" dirty="0" smtClean="0"/>
              <a:t> </a:t>
            </a:r>
            <a:r>
              <a:rPr lang="tr-TR" dirty="0"/>
              <a:t>azalma </a:t>
            </a:r>
          </a:p>
          <a:p>
            <a:r>
              <a:rPr lang="es-ES" dirty="0" smtClean="0"/>
              <a:t>GYA </a:t>
            </a:r>
            <a:r>
              <a:rPr lang="es-ES" dirty="0"/>
              <a:t>ve EGYA bağımlı olmada azalma </a:t>
            </a:r>
          </a:p>
          <a:p>
            <a:r>
              <a:rPr lang="tr-TR" dirty="0" smtClean="0"/>
              <a:t>Kazalarda </a:t>
            </a:r>
            <a:r>
              <a:rPr lang="tr-TR" dirty="0"/>
              <a:t>azalma </a:t>
            </a:r>
          </a:p>
          <a:p>
            <a:r>
              <a:rPr lang="tr-TR" dirty="0" smtClean="0"/>
              <a:t>Hastane </a:t>
            </a:r>
            <a:r>
              <a:rPr lang="tr-TR" dirty="0"/>
              <a:t>ve bakımevlerine </a:t>
            </a:r>
            <a:r>
              <a:rPr lang="tr-TR" dirty="0" err="1"/>
              <a:t>müracatın</a:t>
            </a:r>
            <a:r>
              <a:rPr lang="tr-TR" dirty="0"/>
              <a:t> azalması </a:t>
            </a:r>
          </a:p>
          <a:p>
            <a:r>
              <a:rPr lang="tr-TR" dirty="0" smtClean="0"/>
              <a:t>Medikal </a:t>
            </a:r>
            <a:r>
              <a:rPr lang="tr-TR" dirty="0"/>
              <a:t>bakım masraflarının azalması </a:t>
            </a:r>
            <a:endParaRPr lang="tr-TR" dirty="0" smtClean="0"/>
          </a:p>
          <a:p>
            <a:r>
              <a:rPr lang="tr-TR" dirty="0"/>
              <a:t>Hayat kalitesinde düzelme </a:t>
            </a:r>
          </a:p>
          <a:p>
            <a:r>
              <a:rPr lang="tr-TR" dirty="0" smtClean="0"/>
              <a:t>Yaşam </a:t>
            </a:r>
            <a:r>
              <a:rPr lang="tr-TR" dirty="0"/>
              <a:t>süresinin uzaması </a:t>
            </a:r>
          </a:p>
          <a:p>
            <a:endParaRPr lang="tr-TR" dirty="0"/>
          </a:p>
        </p:txBody>
      </p:sp>
    </p:spTree>
    <p:extLst>
      <p:ext uri="{BB962C8B-B14F-4D97-AF65-F5344CB8AC3E}">
        <p14:creationId xmlns:p14="http://schemas.microsoft.com/office/powerpoint/2010/main" val="32798754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p:nvPr>
        </p:nvSpPr>
        <p:spPr/>
        <p:txBody>
          <a:bodyPr anchor="ctr">
            <a:normAutofit/>
          </a:bodyPr>
          <a:lstStyle/>
          <a:p>
            <a:pPr marL="1371600" lvl="3" indent="0" algn="just">
              <a:buNone/>
            </a:pPr>
            <a:r>
              <a:rPr lang="tr-TR" sz="6800" dirty="0" smtClean="0"/>
              <a:t>    Teşekkürler</a:t>
            </a:r>
            <a:endParaRPr lang="en-US" sz="6800" dirty="0"/>
          </a:p>
        </p:txBody>
      </p:sp>
    </p:spTree>
    <p:extLst>
      <p:ext uri="{BB962C8B-B14F-4D97-AF65-F5344CB8AC3E}">
        <p14:creationId xmlns:p14="http://schemas.microsoft.com/office/powerpoint/2010/main" val="828601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3 Slayt Numarası Yer Tutucusu"/>
          <p:cNvSpPr>
            <a:spLocks noGrp="1"/>
          </p:cNvSpPr>
          <p:nvPr>
            <p:ph type="sldNum" sz="quarter" idx="12"/>
          </p:nvPr>
        </p:nvSpPr>
        <p:spPr>
          <a:noFill/>
        </p:spPr>
        <p:txBody>
          <a:bodyPr/>
          <a:lstStyle/>
          <a:p>
            <a:fld id="{9F665C19-B04A-47C2-A6B1-DB1535AB1D34}" type="slidenum">
              <a:rPr lang="tr-TR" smtClean="0"/>
              <a:pPr/>
              <a:t>7</a:t>
            </a:fld>
            <a:endParaRPr lang="tr-TR" smtClean="0"/>
          </a:p>
        </p:txBody>
      </p:sp>
      <p:sp>
        <p:nvSpPr>
          <p:cNvPr id="7171" name="2 İçerik Yer Tutucusu"/>
          <p:cNvSpPr>
            <a:spLocks noGrp="1"/>
          </p:cNvSpPr>
          <p:nvPr>
            <p:ph idx="4294967295"/>
          </p:nvPr>
        </p:nvSpPr>
        <p:spPr>
          <a:xfrm>
            <a:off x="457200" y="620713"/>
            <a:ext cx="8362950" cy="5832475"/>
          </a:xfrm>
        </p:spPr>
        <p:style>
          <a:lnRef idx="2">
            <a:schemeClr val="dk1"/>
          </a:lnRef>
          <a:fillRef idx="1">
            <a:schemeClr val="lt1"/>
          </a:fillRef>
          <a:effectRef idx="0">
            <a:schemeClr val="dk1"/>
          </a:effectRef>
          <a:fontRef idx="minor">
            <a:schemeClr val="dk1"/>
          </a:fontRef>
        </p:style>
        <p:txBody>
          <a:bodyPr/>
          <a:lstStyle/>
          <a:p>
            <a:pPr algn="just" eaLnBrk="1" hangingPunct="1">
              <a:lnSpc>
                <a:spcPct val="60000"/>
              </a:lnSpc>
              <a:buFontTx/>
              <a:buNone/>
            </a:pPr>
            <a:r>
              <a:rPr lang="tr-TR" sz="2000" b="1" dirty="0" smtClean="0">
                <a:solidFill>
                  <a:srgbClr val="000066"/>
                </a:solidFill>
              </a:rPr>
              <a:t>	</a:t>
            </a:r>
            <a:endParaRPr lang="tr-TR" sz="2000" b="1" dirty="0" smtClean="0"/>
          </a:p>
          <a:p>
            <a:pPr algn="just" eaLnBrk="1" hangingPunct="1">
              <a:lnSpc>
                <a:spcPct val="60000"/>
              </a:lnSpc>
              <a:buFontTx/>
              <a:buNone/>
            </a:pPr>
            <a:endParaRPr lang="tr-TR" sz="2000" b="1" dirty="0" smtClean="0">
              <a:solidFill>
                <a:srgbClr val="000066"/>
              </a:solidFill>
            </a:endParaRPr>
          </a:p>
          <a:p>
            <a:pPr algn="just" eaLnBrk="1" hangingPunct="1">
              <a:lnSpc>
                <a:spcPct val="150000"/>
              </a:lnSpc>
              <a:buFontTx/>
              <a:buNone/>
            </a:pPr>
            <a:r>
              <a:rPr lang="tr-TR" sz="2000" b="1" dirty="0" smtClean="0"/>
              <a:t>	</a:t>
            </a:r>
            <a:r>
              <a:rPr lang="tr-TR" sz="2500" b="1" dirty="0" smtClean="0"/>
              <a:t>Dünya Sağlık Örgütü (DSÖ) ise yaşlılık için kronolojik bir tanımlamayı tercih etmektedir.</a:t>
            </a:r>
            <a:r>
              <a:rPr lang="tr-TR" sz="2500" b="1" dirty="0" smtClean="0">
                <a:solidFill>
                  <a:srgbClr val="000066"/>
                </a:solidFill>
              </a:rPr>
              <a:t> </a:t>
            </a:r>
          </a:p>
          <a:p>
            <a:pPr algn="just" eaLnBrk="1" hangingPunct="1">
              <a:lnSpc>
                <a:spcPct val="60000"/>
              </a:lnSpc>
              <a:buFontTx/>
              <a:buNone/>
            </a:pPr>
            <a:r>
              <a:rPr lang="tr-TR" sz="2500" b="1" dirty="0" smtClean="0">
                <a:solidFill>
                  <a:srgbClr val="FF0000"/>
                </a:solidFill>
              </a:rPr>
              <a:t>	</a:t>
            </a:r>
          </a:p>
          <a:p>
            <a:pPr algn="just" eaLnBrk="1" hangingPunct="1">
              <a:lnSpc>
                <a:spcPct val="60000"/>
              </a:lnSpc>
              <a:buFontTx/>
              <a:buNone/>
            </a:pPr>
            <a:r>
              <a:rPr lang="tr-TR" sz="2500" b="1" dirty="0" smtClean="0">
                <a:solidFill>
                  <a:srgbClr val="FF0000"/>
                </a:solidFill>
              </a:rPr>
              <a:t>	Yaşlılığın başlangıcı:</a:t>
            </a:r>
            <a:r>
              <a:rPr lang="tr-TR" sz="2500" b="1" dirty="0" smtClean="0">
                <a:solidFill>
                  <a:srgbClr val="000066"/>
                </a:solidFill>
              </a:rPr>
              <a:t> </a:t>
            </a:r>
            <a:r>
              <a:rPr lang="tr-TR" sz="2500" b="1" dirty="0" smtClean="0"/>
              <a:t>65 yaş</a:t>
            </a:r>
            <a:endParaRPr lang="tr-TR" sz="2100" b="1" dirty="0" smtClean="0"/>
          </a:p>
          <a:p>
            <a:pPr algn="just" eaLnBrk="1" hangingPunct="1">
              <a:lnSpc>
                <a:spcPct val="60000"/>
              </a:lnSpc>
              <a:buFontTx/>
              <a:buNone/>
            </a:pPr>
            <a:r>
              <a:rPr lang="tr-TR" sz="2100" b="1" dirty="0" smtClean="0">
                <a:solidFill>
                  <a:srgbClr val="000066"/>
                </a:solidFill>
              </a:rPr>
              <a:t>    </a:t>
            </a:r>
          </a:p>
          <a:p>
            <a:pPr algn="just" eaLnBrk="1" hangingPunct="1">
              <a:lnSpc>
                <a:spcPct val="60000"/>
              </a:lnSpc>
              <a:buFontTx/>
              <a:buNone/>
            </a:pPr>
            <a:r>
              <a:rPr lang="tr-TR" sz="2500" b="1" dirty="0" smtClean="0">
                <a:solidFill>
                  <a:srgbClr val="FF0000"/>
                </a:solidFill>
              </a:rPr>
              <a:t>	Yaşlılık dönemi:</a:t>
            </a:r>
            <a:r>
              <a:rPr lang="tr-TR" sz="2500" b="1" dirty="0" smtClean="0">
                <a:solidFill>
                  <a:srgbClr val="000066"/>
                </a:solidFill>
              </a:rPr>
              <a:t> </a:t>
            </a:r>
            <a:r>
              <a:rPr lang="tr-TR" sz="2500" b="1" dirty="0" smtClean="0"/>
              <a:t>65  yaş ve üzeri.</a:t>
            </a:r>
          </a:p>
          <a:p>
            <a:pPr eaLnBrk="1" hangingPunct="1">
              <a:lnSpc>
                <a:spcPct val="80000"/>
              </a:lnSpc>
              <a:buFontTx/>
              <a:buNone/>
            </a:pPr>
            <a:endParaRPr lang="tr-TR" sz="2500" b="1" dirty="0" smtClean="0"/>
          </a:p>
          <a:p>
            <a:pPr eaLnBrk="1" hangingPunct="1">
              <a:lnSpc>
                <a:spcPct val="80000"/>
              </a:lnSpc>
              <a:buFontTx/>
              <a:buNone/>
            </a:pPr>
            <a:r>
              <a:rPr lang="tr-TR" sz="2500" b="1" dirty="0" smtClean="0"/>
              <a:t>	Genç yaşlı: </a:t>
            </a:r>
            <a:r>
              <a:rPr lang="tr-TR" sz="2500" dirty="0" smtClean="0"/>
              <a:t>65-74 yaş arası</a:t>
            </a:r>
          </a:p>
          <a:p>
            <a:pPr eaLnBrk="1" hangingPunct="1">
              <a:lnSpc>
                <a:spcPct val="80000"/>
              </a:lnSpc>
              <a:buFontTx/>
              <a:buNone/>
            </a:pPr>
            <a:endParaRPr lang="tr-TR" sz="2500" b="1" dirty="0" smtClean="0"/>
          </a:p>
          <a:p>
            <a:pPr eaLnBrk="1" hangingPunct="1">
              <a:lnSpc>
                <a:spcPct val="80000"/>
              </a:lnSpc>
              <a:buFontTx/>
              <a:buNone/>
            </a:pPr>
            <a:r>
              <a:rPr lang="tr-TR" sz="2500" b="1" dirty="0" smtClean="0"/>
              <a:t>	 Orta yaşlı:  </a:t>
            </a:r>
            <a:r>
              <a:rPr lang="tr-TR" sz="2500" dirty="0" smtClean="0"/>
              <a:t>75-84 yaş arası</a:t>
            </a:r>
          </a:p>
          <a:p>
            <a:pPr eaLnBrk="1" hangingPunct="1">
              <a:lnSpc>
                <a:spcPct val="80000"/>
              </a:lnSpc>
              <a:buFontTx/>
              <a:buNone/>
            </a:pPr>
            <a:endParaRPr lang="tr-TR" sz="2500" b="1" dirty="0" smtClean="0"/>
          </a:p>
          <a:p>
            <a:pPr eaLnBrk="1" hangingPunct="1">
              <a:lnSpc>
                <a:spcPct val="80000"/>
              </a:lnSpc>
              <a:buFontTx/>
              <a:buNone/>
            </a:pPr>
            <a:r>
              <a:rPr lang="tr-TR" sz="2500" b="1" dirty="0" smtClean="0"/>
              <a:t>	 Çok yaşlı:   </a:t>
            </a:r>
            <a:r>
              <a:rPr lang="tr-TR" sz="2500" dirty="0" smtClean="0"/>
              <a:t>85 yaş ve üstü</a:t>
            </a:r>
          </a:p>
        </p:txBody>
      </p:sp>
    </p:spTree>
    <p:extLst>
      <p:ext uri="{BB962C8B-B14F-4D97-AF65-F5344CB8AC3E}">
        <p14:creationId xmlns:p14="http://schemas.microsoft.com/office/powerpoint/2010/main" val="3418375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3 Slayt Numarası Yer Tutucusu"/>
          <p:cNvSpPr>
            <a:spLocks noGrp="1"/>
          </p:cNvSpPr>
          <p:nvPr>
            <p:ph type="sldNum" sz="quarter" idx="12"/>
          </p:nvPr>
        </p:nvSpPr>
        <p:spPr>
          <a:noFill/>
        </p:spPr>
        <p:txBody>
          <a:bodyPr/>
          <a:lstStyle/>
          <a:p>
            <a:fld id="{9AD8D4A9-65C3-40A5-ADCB-CD66DC040EC4}" type="slidenum">
              <a:rPr lang="tr-TR" smtClean="0"/>
              <a:pPr/>
              <a:t>8</a:t>
            </a:fld>
            <a:endParaRPr lang="tr-TR" smtClean="0"/>
          </a:p>
        </p:txBody>
      </p:sp>
      <p:sp>
        <p:nvSpPr>
          <p:cNvPr id="5" name="Rectangle 4"/>
          <p:cNvSpPr txBox="1">
            <a:spLocks noChangeArrowheads="1"/>
          </p:cNvSpPr>
          <p:nvPr/>
        </p:nvSpPr>
        <p:spPr>
          <a:xfrm>
            <a:off x="0" y="0"/>
            <a:ext cx="9144000" cy="620713"/>
          </a:xfrm>
          <a:prstGeom prst="rect">
            <a:avLst/>
          </a:prstGeom>
        </p:spPr>
        <p:txBody>
          <a:bodyPr anchor="ctr">
            <a:normAutofit fontScale="92500" lnSpcReduction="10000"/>
          </a:bodyPr>
          <a:lstStyle/>
          <a:p>
            <a:pPr algn="ctr" fontAlgn="auto">
              <a:spcBef>
                <a:spcPts val="0"/>
              </a:spcBef>
              <a:spcAft>
                <a:spcPts val="0"/>
              </a:spcAft>
              <a:defRPr/>
            </a:pPr>
            <a:r>
              <a:rPr lang="tr-TR" sz="4000" b="1">
                <a:solidFill>
                  <a:srgbClr val="FF0000"/>
                </a:solidFill>
                <a:latin typeface="+mj-lt"/>
                <a:ea typeface="+mj-ea"/>
                <a:cs typeface="+mj-cs"/>
              </a:rPr>
              <a:t>“Yaşlanan dünya”</a:t>
            </a:r>
            <a:endParaRPr lang="tr-TR" sz="4000" b="1" dirty="0">
              <a:solidFill>
                <a:srgbClr val="FF0000"/>
              </a:solidFill>
              <a:latin typeface="+mj-lt"/>
              <a:ea typeface="+mj-ea"/>
              <a:cs typeface="+mj-cs"/>
            </a:endParaRPr>
          </a:p>
        </p:txBody>
      </p:sp>
      <p:pic>
        <p:nvPicPr>
          <p:cNvPr id="3" name="Resim 2"/>
          <p:cNvPicPr>
            <a:picLocks noChangeAspect="1"/>
          </p:cNvPicPr>
          <p:nvPr/>
        </p:nvPicPr>
        <p:blipFill>
          <a:blip r:embed="rId2"/>
          <a:stretch>
            <a:fillRect/>
          </a:stretch>
        </p:blipFill>
        <p:spPr>
          <a:xfrm>
            <a:off x="683568" y="570539"/>
            <a:ext cx="7708646" cy="5666773"/>
          </a:xfrm>
          <a:prstGeom prst="rect">
            <a:avLst/>
          </a:prstGeom>
        </p:spPr>
      </p:pic>
    </p:spTree>
    <p:extLst>
      <p:ext uri="{BB962C8B-B14F-4D97-AF65-F5344CB8AC3E}">
        <p14:creationId xmlns:p14="http://schemas.microsoft.com/office/powerpoint/2010/main" val="1240007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3 Slayt Numarası Yer Tutucusu"/>
          <p:cNvSpPr>
            <a:spLocks noGrp="1"/>
          </p:cNvSpPr>
          <p:nvPr>
            <p:ph type="sldNum" sz="quarter" idx="12"/>
          </p:nvPr>
        </p:nvSpPr>
        <p:spPr>
          <a:noFill/>
        </p:spPr>
        <p:txBody>
          <a:bodyPr/>
          <a:lstStyle/>
          <a:p>
            <a:r>
              <a:rPr lang="tr-TR"/>
              <a:t>https://www.visualcapitalist.com/world-population-pyramid-1950-2100/</a:t>
            </a:r>
            <a:endParaRPr lang="tr-TR" smtClean="0"/>
          </a:p>
        </p:txBody>
      </p:sp>
      <p:sp>
        <p:nvSpPr>
          <p:cNvPr id="9219" name="Rectangle 4"/>
          <p:cNvSpPr>
            <a:spLocks noGrp="1" noChangeArrowheads="1"/>
          </p:cNvSpPr>
          <p:nvPr>
            <p:ph type="title" idx="4294967295"/>
          </p:nvPr>
        </p:nvSpPr>
        <p:spPr>
          <a:xfrm>
            <a:off x="0" y="0"/>
            <a:ext cx="9144000" cy="1052513"/>
          </a:xfrm>
        </p:spPr>
        <p:txBody>
          <a:bodyPr/>
          <a:lstStyle/>
          <a:p>
            <a:pPr eaLnBrk="1" hangingPunct="1"/>
            <a:r>
              <a:rPr lang="tr-TR" sz="4000" b="1" smtClean="0">
                <a:solidFill>
                  <a:srgbClr val="FF0000"/>
                </a:solidFill>
              </a:rPr>
              <a:t>“Yaşlanan dünya”</a:t>
            </a:r>
          </a:p>
        </p:txBody>
      </p:sp>
      <p:pic>
        <p:nvPicPr>
          <p:cNvPr id="2" name="Resim 1"/>
          <p:cNvPicPr>
            <a:picLocks noChangeAspect="1"/>
          </p:cNvPicPr>
          <p:nvPr/>
        </p:nvPicPr>
        <p:blipFill>
          <a:blip r:embed="rId3"/>
          <a:stretch>
            <a:fillRect/>
          </a:stretch>
        </p:blipFill>
        <p:spPr>
          <a:xfrm>
            <a:off x="467544" y="1052513"/>
            <a:ext cx="7920879" cy="5208801"/>
          </a:xfrm>
          <a:prstGeom prst="rect">
            <a:avLst/>
          </a:prstGeom>
        </p:spPr>
      </p:pic>
    </p:spTree>
    <p:extLst>
      <p:ext uri="{BB962C8B-B14F-4D97-AF65-F5344CB8AC3E}">
        <p14:creationId xmlns:p14="http://schemas.microsoft.com/office/powerpoint/2010/main" val="418317174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7529</TotalTime>
  <Words>2063</Words>
  <Application>Microsoft Office PowerPoint</Application>
  <PresentationFormat>Ekran Gösterisi (4:3)</PresentationFormat>
  <Paragraphs>332</Paragraphs>
  <Slides>63</Slides>
  <Notes>8</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63</vt:i4>
      </vt:variant>
    </vt:vector>
  </HeadingPairs>
  <TitlesOfParts>
    <vt:vector size="69" baseType="lpstr">
      <vt:lpstr>Arial</vt:lpstr>
      <vt:lpstr>Calibri</vt:lpstr>
      <vt:lpstr>Comic Sans MS</vt:lpstr>
      <vt:lpstr>Times New Roman</vt:lpstr>
      <vt:lpstr>Wingdings</vt:lpstr>
      <vt:lpstr>Ofis Teması</vt:lpstr>
      <vt:lpstr>ÇOK YÖNLÜ GERİATRİK DEĞERLENDİRME</vt:lpstr>
      <vt:lpstr>Amaç ve kapsam</vt:lpstr>
      <vt:lpstr>Geriatri</vt:lpstr>
      <vt:lpstr>Yaşlı nüfus oranı artıyor</vt:lpstr>
      <vt:lpstr>Yaşlanma süreci</vt:lpstr>
      <vt:lpstr>Yaşlanma (Biyolojik)</vt:lpstr>
      <vt:lpstr>PowerPoint Sunusu</vt:lpstr>
      <vt:lpstr>PowerPoint Sunusu</vt:lpstr>
      <vt:lpstr>“Yaşlanan dünya”</vt:lpstr>
      <vt:lpstr> </vt:lpstr>
      <vt:lpstr>Nüfusun büyüklüğü ve artış hızındaki değişimler: TÜRKİYE</vt:lpstr>
      <vt:lpstr>PowerPoint Sunusu</vt:lpstr>
      <vt:lpstr>2017 TÜİK verilerine göre</vt:lpstr>
      <vt:lpstr>Doğuşta yaşam beklentisindeki değişimler 1935-2023</vt:lpstr>
      <vt:lpstr>Toplumsal Yaşlanma</vt:lpstr>
      <vt:lpstr>Türkiye’nin yaş yapısındaki değişimler</vt:lpstr>
      <vt:lpstr>İllere göre yaşlı nüfusunun dağılım haritası</vt:lpstr>
      <vt:lpstr>Yaşlıda kronik hastalıklar fazla görülür:</vt:lpstr>
      <vt:lpstr>PowerPoint Sunusu</vt:lpstr>
      <vt:lpstr>Geriatrinin ilgi alanları</vt:lpstr>
      <vt:lpstr>Geriatri Ekibi</vt:lpstr>
      <vt:lpstr>Neden  çok yönlü geriatrik değerlendirme?</vt:lpstr>
      <vt:lpstr>ÇYGD’de amaç</vt:lpstr>
      <vt:lpstr>PowerPoint Sunusu</vt:lpstr>
      <vt:lpstr>ÇYGD’  de neler var?</vt:lpstr>
      <vt:lpstr>Hikaye</vt:lpstr>
      <vt:lpstr>PowerPoint Sunusu</vt:lpstr>
      <vt:lpstr>PowerPoint Sunusu</vt:lpstr>
      <vt:lpstr>Fizik muayene</vt:lpstr>
      <vt:lpstr>PowerPoint Sunusu</vt:lpstr>
      <vt:lpstr>Yaşlıda  muayenede göz önünde bulundurun!!!!</vt:lpstr>
      <vt:lpstr>PowerPoint Sunusu</vt:lpstr>
      <vt:lpstr>PowerPoint Sunusu</vt:lpstr>
      <vt:lpstr>PowerPoint Sunusu</vt:lpstr>
      <vt:lpstr>PowerPoint Sunusu</vt:lpstr>
      <vt:lpstr>PowerPoint Sunusu</vt:lpstr>
      <vt:lpstr>PowerPoint Sunusu</vt:lpstr>
      <vt:lpstr>Sarkopeni</vt:lpstr>
      <vt:lpstr>PowerPoint Sunusu</vt:lpstr>
      <vt:lpstr>PowerPoint Sunusu</vt:lpstr>
      <vt:lpstr>Yaşlıda görmenin değerlendirmesi</vt:lpstr>
      <vt:lpstr>Görme  için kartlar</vt:lpstr>
      <vt:lpstr>Makula dejenarasyonu</vt:lpstr>
      <vt:lpstr>Yaşlıda işitmenin  değerlendirilmesi </vt:lpstr>
      <vt:lpstr>PowerPoint Sunusu</vt:lpstr>
      <vt:lpstr>Nörokognitif  değerlendirme</vt:lpstr>
      <vt:lpstr>Unutkanlık sorgulama</vt:lpstr>
      <vt:lpstr>PowerPoint Sunusu</vt:lpstr>
      <vt:lpstr>PowerPoint Sunusu</vt:lpstr>
      <vt:lpstr>Saat çizme testi</vt:lpstr>
      <vt:lpstr>PowerPoint Sunusu</vt:lpstr>
      <vt:lpstr>Yaşlıda  beslenmenin değerlendirilmesi</vt:lpstr>
      <vt:lpstr>PowerPoint Sunusu</vt:lpstr>
      <vt:lpstr>PowerPoint Sunusu</vt:lpstr>
      <vt:lpstr>PowerPoint Sunusu</vt:lpstr>
      <vt:lpstr>Yaşlıda inkontinansın değerlendirilmesi</vt:lpstr>
      <vt:lpstr>İnkontinansta sorgulama</vt:lpstr>
      <vt:lpstr>PowerPoint Sunusu</vt:lpstr>
      <vt:lpstr>PowerPoint Sunusu</vt:lpstr>
      <vt:lpstr>Polifarmasi</vt:lpstr>
      <vt:lpstr>Polifarmasinin sonuçları</vt:lpstr>
      <vt:lpstr> ÇYGD’nin  Yararları Özetle</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ÇOK YÖNLÜ GERİATRİK DEĞERLENDİRME</dc:title>
  <dc:creator>hp</dc:creator>
  <cp:lastModifiedBy>Windows Kullanıcısı</cp:lastModifiedBy>
  <cp:revision>101</cp:revision>
  <dcterms:created xsi:type="dcterms:W3CDTF">2014-11-30T11:59:29Z</dcterms:created>
  <dcterms:modified xsi:type="dcterms:W3CDTF">2020-09-06T18:36:40Z</dcterms:modified>
</cp:coreProperties>
</file>