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notesMasterIdLst>
    <p:notesMasterId r:id="rId29"/>
  </p:notesMasterIdLst>
  <p:sldIdLst>
    <p:sldId id="256" r:id="rId2"/>
    <p:sldId id="404" r:id="rId3"/>
    <p:sldId id="341" r:id="rId4"/>
    <p:sldId id="342" r:id="rId5"/>
    <p:sldId id="344" r:id="rId6"/>
    <p:sldId id="345" r:id="rId7"/>
    <p:sldId id="346" r:id="rId8"/>
    <p:sldId id="347" r:id="rId9"/>
    <p:sldId id="348" r:id="rId10"/>
    <p:sldId id="343" r:id="rId11"/>
    <p:sldId id="350" r:id="rId12"/>
    <p:sldId id="291" r:id="rId13"/>
    <p:sldId id="292" r:id="rId14"/>
    <p:sldId id="334" r:id="rId15"/>
    <p:sldId id="293" r:id="rId16"/>
    <p:sldId id="335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5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75" d="100"/>
          <a:sy n="75" d="100"/>
        </p:scale>
        <p:origin x="-123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6A5CC-01DB-F64E-9E90-D996A924A9A3}" type="datetimeFigureOut">
              <a:rPr lang="tr-TR" smtClean="0"/>
              <a:pPr/>
              <a:t>05.11.2021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1784C-429D-CE4B-ABC7-24CBAD9B87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7700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CFA02-5955-7B4D-81B9-EC9BAFB5EBE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4940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9CFA02-5955-7B4D-81B9-EC9BAFB5EBE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7280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1million people died of hunger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9CFA02-5955-7B4D-81B9-EC9BAFB5EBE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2891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7046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12337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92841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40836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1924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33679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68873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3415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05374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1208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2655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79554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3465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18C79C5D-2A6F-F04D-97DA-BEF2467B64E4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80168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11/5/2021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24572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B04DC7-A347-5C48-8016-8FEBC619B9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Temel Genetik Kavramlar III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084D322-E3B5-2F4F-B1D4-9521205D40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Öğrt</a:t>
            </a:r>
            <a:r>
              <a:rPr lang="tr-TR" dirty="0"/>
              <a:t>. Üyesi </a:t>
            </a:r>
            <a:r>
              <a:rPr lang="tr-TR"/>
              <a:t>Nüket Bilgen</a:t>
            </a:r>
          </a:p>
        </p:txBody>
      </p:sp>
    </p:spTree>
    <p:extLst>
      <p:ext uri="{BB962C8B-B14F-4D97-AF65-F5344CB8AC3E}">
        <p14:creationId xmlns="" xmlns:p14="http://schemas.microsoft.com/office/powerpoint/2010/main" val="155855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98625" y="1192641"/>
            <a:ext cx="5946749" cy="72783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Doğal</a:t>
            </a:r>
            <a:r>
              <a:rPr lang="en-US" dirty="0"/>
              <a:t> </a:t>
            </a:r>
            <a:r>
              <a:rPr lang="en-US" dirty="0" err="1"/>
              <a:t>seleksiyon</a:t>
            </a:r>
            <a:r>
              <a:rPr lang="en-US" dirty="0"/>
              <a:t>, Darwin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652" y="2698552"/>
            <a:ext cx="4867897" cy="3105348"/>
          </a:xfrm>
        </p:spPr>
        <p:txBody>
          <a:bodyPr>
            <a:normAutofit/>
          </a:bodyPr>
          <a:lstStyle/>
          <a:p>
            <a:r>
              <a:rPr lang="en-US" sz="2000" dirty="0"/>
              <a:t>Darwin </a:t>
            </a:r>
            <a:r>
              <a:rPr lang="en-US" sz="2000" dirty="0" err="1"/>
              <a:t>ispinoz</a:t>
            </a:r>
            <a:r>
              <a:rPr lang="en-US" sz="2000" dirty="0"/>
              <a:t> </a:t>
            </a:r>
            <a:r>
              <a:rPr lang="en-US" sz="2000" dirty="0" err="1"/>
              <a:t>kuşlarının</a:t>
            </a:r>
            <a:r>
              <a:rPr lang="en-US" sz="2000" dirty="0"/>
              <a:t> </a:t>
            </a:r>
            <a:r>
              <a:rPr lang="en-US" sz="2000" dirty="0" err="1"/>
              <a:t>farklı</a:t>
            </a:r>
            <a:r>
              <a:rPr lang="en-US" sz="2000" dirty="0"/>
              <a:t> </a:t>
            </a:r>
            <a:r>
              <a:rPr lang="en-US" sz="2000" dirty="0" err="1"/>
              <a:t>çevre</a:t>
            </a:r>
            <a:r>
              <a:rPr lang="en-US" sz="2000" dirty="0"/>
              <a:t> </a:t>
            </a:r>
            <a:r>
              <a:rPr lang="en-US" sz="2000" dirty="0" err="1"/>
              <a:t>koşullarına</a:t>
            </a:r>
            <a:r>
              <a:rPr lang="en-US" sz="2000" dirty="0"/>
              <a:t> </a:t>
            </a:r>
            <a:r>
              <a:rPr lang="en-US" sz="2000" dirty="0" err="1"/>
              <a:t>uyum</a:t>
            </a:r>
            <a:r>
              <a:rPr lang="en-US" sz="2000" dirty="0"/>
              <a:t> </a:t>
            </a:r>
            <a:r>
              <a:rPr lang="en-US" sz="2000" dirty="0" err="1"/>
              <a:t>sağladığını</a:t>
            </a:r>
            <a:r>
              <a:rPr lang="en-US" sz="2000" dirty="0"/>
              <a:t> </a:t>
            </a:r>
            <a:r>
              <a:rPr lang="en-US" sz="2000" dirty="0" err="1"/>
              <a:t>ortaya</a:t>
            </a:r>
            <a:r>
              <a:rPr lang="en-US" sz="2000" dirty="0"/>
              <a:t> </a:t>
            </a:r>
            <a:r>
              <a:rPr lang="en-US" sz="2000" dirty="0" err="1"/>
              <a:t>koydu</a:t>
            </a:r>
            <a:r>
              <a:rPr lang="en-US" sz="2000" dirty="0"/>
              <a:t>. </a:t>
            </a:r>
          </a:p>
          <a:p>
            <a:endParaRPr lang="tr-TR" sz="2000" dirty="0" smtClean="0"/>
          </a:p>
          <a:p>
            <a:r>
              <a:rPr lang="en-US" sz="2000" dirty="0" smtClean="0"/>
              <a:t>Bu </a:t>
            </a:r>
            <a:r>
              <a:rPr lang="en-US" sz="2000" dirty="0" err="1"/>
              <a:t>kuşlar</a:t>
            </a:r>
            <a:r>
              <a:rPr lang="en-US" sz="2000" dirty="0"/>
              <a:t> </a:t>
            </a:r>
            <a:r>
              <a:rPr lang="en-US" sz="2000" dirty="0" err="1"/>
              <a:t>aynı</a:t>
            </a:r>
            <a:r>
              <a:rPr lang="en-US" sz="2000" dirty="0"/>
              <a:t> </a:t>
            </a:r>
            <a:r>
              <a:rPr lang="en-US" sz="2000" dirty="0" err="1"/>
              <a:t>zamanda</a:t>
            </a:r>
            <a:r>
              <a:rPr lang="en-US" sz="2000" dirty="0"/>
              <a:t> </a:t>
            </a:r>
            <a:r>
              <a:rPr lang="en-US" sz="2000" b="1" dirty="0"/>
              <a:t>gaga </a:t>
            </a:r>
            <a:r>
              <a:rPr lang="en-US" sz="2000" b="1" dirty="0" err="1"/>
              <a:t>şekli</a:t>
            </a:r>
            <a:r>
              <a:rPr lang="en-US" sz="2000" b="1" dirty="0"/>
              <a:t>, </a:t>
            </a:r>
            <a:r>
              <a:rPr lang="en-US" sz="2000" b="1" dirty="0" err="1"/>
              <a:t>besin</a:t>
            </a:r>
            <a:r>
              <a:rPr lang="en-US" sz="2000" b="1" dirty="0"/>
              <a:t> </a:t>
            </a:r>
            <a:r>
              <a:rPr lang="en-US" sz="2000" b="1" dirty="0" err="1"/>
              <a:t>kaynağ</a:t>
            </a:r>
            <a:r>
              <a:rPr lang="tr-TR" sz="2000" b="1" dirty="0"/>
              <a:t>ı</a:t>
            </a:r>
            <a:r>
              <a:rPr lang="en-US" sz="2000" b="1" dirty="0"/>
              <a:t> </a:t>
            </a:r>
            <a:r>
              <a:rPr lang="en-US" sz="2000" b="1" dirty="0" err="1"/>
              <a:t>ve</a:t>
            </a:r>
            <a:r>
              <a:rPr lang="en-US" sz="2000" b="1" dirty="0"/>
              <a:t> </a:t>
            </a:r>
            <a:r>
              <a:rPr lang="en-US" sz="2000" b="1" dirty="0" err="1"/>
              <a:t>besinin</a:t>
            </a:r>
            <a:r>
              <a:rPr lang="en-US" sz="2000" b="1" dirty="0"/>
              <a:t> </a:t>
            </a:r>
            <a:r>
              <a:rPr lang="en-US" sz="2000" b="1" dirty="0" err="1"/>
              <a:t>yakalan</a:t>
            </a:r>
            <a:r>
              <a:rPr lang="en-US" sz="2000" dirty="0" err="1"/>
              <a:t>ması</a:t>
            </a:r>
            <a:r>
              <a:rPr lang="en-US" sz="2000" dirty="0"/>
              <a:t> </a:t>
            </a:r>
            <a:r>
              <a:rPr lang="en-US" sz="2000" dirty="0" err="1"/>
              <a:t>konularında</a:t>
            </a:r>
            <a:r>
              <a:rPr lang="en-US" sz="2000" dirty="0"/>
              <a:t> da </a:t>
            </a:r>
            <a:r>
              <a:rPr lang="en-US" sz="2000" dirty="0" err="1"/>
              <a:t>farklılık</a:t>
            </a:r>
            <a:r>
              <a:rPr lang="en-US" sz="2000" dirty="0"/>
              <a:t> </a:t>
            </a:r>
            <a:r>
              <a:rPr lang="en-US" sz="2000" dirty="0" err="1"/>
              <a:t>gösteriyorlardı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68659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814" y="2065308"/>
            <a:ext cx="4139324" cy="4537572"/>
          </a:xfrm>
        </p:spPr>
        <p:txBody>
          <a:bodyPr>
            <a:normAutofit/>
          </a:bodyPr>
          <a:lstStyle/>
          <a:p>
            <a:r>
              <a:rPr lang="en-US" sz="2000" dirty="0"/>
              <a:t>Darwin </a:t>
            </a:r>
            <a:r>
              <a:rPr lang="en-US" sz="2000" dirty="0" err="1"/>
              <a:t>ve</a:t>
            </a:r>
            <a:r>
              <a:rPr lang="en-US" sz="2000" dirty="0"/>
              <a:t> Wallace </a:t>
            </a:r>
            <a:r>
              <a:rPr lang="en-US" sz="2000" dirty="0" err="1"/>
              <a:t>doğal</a:t>
            </a:r>
            <a:r>
              <a:rPr lang="en-US" sz="2000" dirty="0"/>
              <a:t> </a:t>
            </a:r>
            <a:r>
              <a:rPr lang="en-US" sz="2000" dirty="0" err="1"/>
              <a:t>seleksiyon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benzer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ortaya</a:t>
            </a:r>
            <a:r>
              <a:rPr lang="en-US" sz="2000" dirty="0"/>
              <a:t> </a:t>
            </a:r>
            <a:r>
              <a:rPr lang="en-US" sz="2000" dirty="0" err="1"/>
              <a:t>attılar</a:t>
            </a:r>
            <a:r>
              <a:rPr lang="en-US" sz="2000" dirty="0"/>
              <a:t>. </a:t>
            </a:r>
          </a:p>
          <a:p>
            <a:r>
              <a:rPr lang="en-US" sz="2000" dirty="0"/>
              <a:t>Linnaean Society (1858)’de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teorilerini</a:t>
            </a:r>
            <a:r>
              <a:rPr lang="en-US" sz="2000" dirty="0"/>
              <a:t> </a:t>
            </a:r>
            <a:r>
              <a:rPr lang="en-US" sz="2000" dirty="0" err="1"/>
              <a:t>sundular</a:t>
            </a:r>
            <a:r>
              <a:rPr lang="en-US" sz="2000" dirty="0"/>
              <a:t>.</a:t>
            </a:r>
          </a:p>
          <a:p>
            <a:r>
              <a:rPr lang="en-US" sz="2000" dirty="0"/>
              <a:t>Darwin </a:t>
            </a:r>
            <a:r>
              <a:rPr lang="en-US" sz="2000" dirty="0" err="1"/>
              <a:t>türlerin</a:t>
            </a:r>
            <a:r>
              <a:rPr lang="en-US" sz="2000" dirty="0"/>
              <a:t> </a:t>
            </a:r>
            <a:r>
              <a:rPr lang="en-US" sz="2000" dirty="0" err="1"/>
              <a:t>kökeni</a:t>
            </a:r>
            <a:r>
              <a:rPr lang="en-US" sz="2000" dirty="0"/>
              <a:t> </a:t>
            </a:r>
            <a:r>
              <a:rPr lang="en-US" sz="2000" dirty="0" err="1"/>
              <a:t>kitabını</a:t>
            </a:r>
            <a:r>
              <a:rPr lang="en-US" sz="2000" dirty="0"/>
              <a:t> </a:t>
            </a:r>
            <a:r>
              <a:rPr lang="en-US" sz="2000" dirty="0" err="1"/>
              <a:t>yayımlarken</a:t>
            </a:r>
            <a:r>
              <a:rPr lang="en-US" sz="2000" dirty="0"/>
              <a:t> Wallace </a:t>
            </a:r>
            <a:r>
              <a:rPr lang="en-US" sz="2000" dirty="0" err="1"/>
              <a:t>biyocoğrafya</a:t>
            </a:r>
            <a:r>
              <a:rPr lang="en-US" sz="2000" dirty="0"/>
              <a:t> </a:t>
            </a:r>
            <a:r>
              <a:rPr lang="en-US" sz="2000" dirty="0" err="1"/>
              <a:t>üzerine</a:t>
            </a:r>
            <a:r>
              <a:rPr lang="en-US" sz="2000" dirty="0"/>
              <a:t> </a:t>
            </a:r>
            <a:r>
              <a:rPr lang="en-US" sz="2000" dirty="0" err="1"/>
              <a:t>araştırmalarına</a:t>
            </a:r>
            <a:r>
              <a:rPr lang="en-US" sz="2000" dirty="0"/>
              <a:t> </a:t>
            </a:r>
            <a:r>
              <a:rPr lang="en-US" sz="2000" dirty="0" err="1"/>
              <a:t>geri</a:t>
            </a:r>
            <a:r>
              <a:rPr lang="en-US" sz="2000" dirty="0"/>
              <a:t> </a:t>
            </a:r>
            <a:r>
              <a:rPr lang="en-US" sz="2000" dirty="0" err="1"/>
              <a:t>döndü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61031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="" xmlns:a16="http://schemas.microsoft.com/office/drawing/2014/main" id="{C446AE82-407A-FE4B-ABF2-9941928085D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90048" y="1114286"/>
            <a:ext cx="7929563" cy="727075"/>
          </a:xfrm>
        </p:spPr>
        <p:txBody>
          <a:bodyPr/>
          <a:lstStyle/>
          <a:p>
            <a:r>
              <a:rPr lang="en-US" altLang="en-US" dirty="0" err="1"/>
              <a:t>Kalıtımın</a:t>
            </a:r>
            <a:r>
              <a:rPr lang="en-US" altLang="en-US" dirty="0"/>
              <a:t> </a:t>
            </a:r>
            <a:r>
              <a:rPr lang="en-US" altLang="en-US" dirty="0" err="1"/>
              <a:t>Kromozomal</a:t>
            </a:r>
            <a:r>
              <a:rPr lang="en-US" altLang="en-US" dirty="0"/>
              <a:t> </a:t>
            </a:r>
            <a:r>
              <a:rPr lang="en-US" altLang="en-US" dirty="0" err="1"/>
              <a:t>Esası</a:t>
            </a:r>
            <a:endParaRPr lang="en-US" altLang="en-US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="" xmlns:a16="http://schemas.microsoft.com/office/drawing/2014/main" id="{FB53EBE7-B2DD-3D4F-900B-6E9D216BAF2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352275" y="2489200"/>
            <a:ext cx="6178825" cy="19176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tr-TR" altLang="en-US" sz="2400" dirty="0" smtClean="0"/>
          </a:p>
          <a:p>
            <a:pPr>
              <a:buNone/>
            </a:pPr>
            <a:r>
              <a:rPr lang="en-US" altLang="en-US" sz="2400" dirty="0" err="1" smtClean="0"/>
              <a:t>Kromozomlar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hakkında</a:t>
            </a:r>
            <a:r>
              <a:rPr lang="en-US" altLang="en-US" sz="2400" dirty="0"/>
              <a:t> ne </a:t>
            </a:r>
            <a:r>
              <a:rPr lang="en-US" altLang="en-US" sz="2400" dirty="0" err="1"/>
              <a:t>biliyorsunuz</a:t>
            </a:r>
            <a:r>
              <a:rPr lang="en-US" altLang="en-US" sz="2400" dirty="0" smtClean="0"/>
              <a:t>?</a:t>
            </a:r>
            <a:r>
              <a:rPr lang="tr-TR" altLang="en-US" sz="2400" dirty="0" smtClean="0"/>
              <a:t>?</a:t>
            </a:r>
            <a:endParaRPr lang="en-US" altLang="en-US" sz="2400" dirty="0"/>
          </a:p>
          <a:p>
            <a:pPr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9701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>
            <a:extLst>
              <a:ext uri="{FF2B5EF4-FFF2-40B4-BE49-F238E27FC236}">
                <a16:creationId xmlns="" xmlns:a16="http://schemas.microsoft.com/office/drawing/2014/main" id="{0B0C9E1F-179E-5442-8E7B-F4F1CFB5069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3400" y="461962"/>
            <a:ext cx="6977270" cy="857250"/>
          </a:xfrm>
        </p:spPr>
        <p:txBody>
          <a:bodyPr/>
          <a:lstStyle/>
          <a:p>
            <a:pPr algn="l"/>
            <a:r>
              <a:rPr lang="en-US" altLang="en-US" dirty="0" err="1"/>
              <a:t>Kalıtımın</a:t>
            </a:r>
            <a:r>
              <a:rPr lang="en-US" altLang="en-US" dirty="0"/>
              <a:t> </a:t>
            </a:r>
            <a:r>
              <a:rPr lang="en-US" altLang="en-US" dirty="0" err="1"/>
              <a:t>Kromozomal</a:t>
            </a:r>
            <a:r>
              <a:rPr lang="en-US" altLang="en-US" dirty="0"/>
              <a:t> </a:t>
            </a:r>
            <a:r>
              <a:rPr lang="en-US" altLang="en-US" dirty="0" err="1"/>
              <a:t>Esası</a:t>
            </a:r>
            <a:endParaRPr lang="en-US" altLang="en-US" dirty="0"/>
          </a:p>
        </p:txBody>
      </p:sp>
      <p:sp>
        <p:nvSpPr>
          <p:cNvPr id="6148" name="Content Placeholder 2">
            <a:extLst>
              <a:ext uri="{FF2B5EF4-FFF2-40B4-BE49-F238E27FC236}">
                <a16:creationId xmlns="" xmlns:a16="http://schemas.microsoft.com/office/drawing/2014/main" id="{33C8BCDD-8DF6-A34B-86B9-5F9D23625C1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4801" y="1986506"/>
            <a:ext cx="5676899" cy="381317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en-US" sz="2000" dirty="0"/>
              <a:t>Hofmeister </a:t>
            </a:r>
            <a:r>
              <a:rPr lang="en-US" altLang="en-US" sz="2000" dirty="0" err="1"/>
              <a:t>tarafından</a:t>
            </a:r>
            <a:r>
              <a:rPr lang="en-US" altLang="en-US" sz="2000" dirty="0"/>
              <a:t> tradescantia </a:t>
            </a:r>
            <a:r>
              <a:rPr lang="en-US" altLang="en-US" sz="2000" dirty="0" err="1"/>
              <a:t>bitkisinde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görülmüştür</a:t>
            </a:r>
            <a:r>
              <a:rPr lang="en-US" altLang="en-US" sz="2000" dirty="0"/>
              <a:t>, </a:t>
            </a:r>
          </a:p>
          <a:p>
            <a:pPr>
              <a:buFontTx/>
              <a:buNone/>
            </a:pPr>
            <a:endParaRPr lang="en-US" altLang="en-US" sz="2000" dirty="0"/>
          </a:p>
          <a:p>
            <a:r>
              <a:rPr lang="en-US" altLang="en-US" sz="2000" dirty="0" err="1"/>
              <a:t>Waldeyer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tarafından</a:t>
            </a:r>
            <a:r>
              <a:rPr lang="en-US" altLang="en-US" sz="2000" dirty="0"/>
              <a:t> </a:t>
            </a:r>
            <a:r>
              <a:rPr lang="en-US" altLang="en-US" sz="2000" b="1" dirty="0" err="1"/>
              <a:t>Kromozom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adı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verilmiştir</a:t>
            </a:r>
            <a:r>
              <a:rPr lang="en-US" altLang="en-US" sz="20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61956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="" xmlns:a16="http://schemas.microsoft.com/office/drawing/2014/main" id="{7F53D7E5-BC3D-9440-9291-B56ACED94B0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6713" y="466724"/>
            <a:ext cx="7929563" cy="727075"/>
          </a:xfrm>
        </p:spPr>
        <p:txBody>
          <a:bodyPr/>
          <a:lstStyle/>
          <a:p>
            <a:r>
              <a:rPr lang="en-US" altLang="en-US" dirty="0" err="1"/>
              <a:t>Kalıtımın</a:t>
            </a:r>
            <a:r>
              <a:rPr lang="en-US" altLang="en-US" dirty="0"/>
              <a:t> </a:t>
            </a:r>
            <a:r>
              <a:rPr lang="en-US" altLang="en-US" dirty="0" err="1"/>
              <a:t>Kromozomal</a:t>
            </a:r>
            <a:r>
              <a:rPr lang="en-US" altLang="en-US" dirty="0"/>
              <a:t> </a:t>
            </a:r>
            <a:r>
              <a:rPr lang="en-US" altLang="en-US" dirty="0" err="1"/>
              <a:t>Esası</a:t>
            </a:r>
            <a:endParaRPr lang="en-US" altLang="en-US" dirty="0"/>
          </a:p>
        </p:txBody>
      </p:sp>
      <p:sp>
        <p:nvSpPr>
          <p:cNvPr id="20483" name="Content Placeholder 2">
            <a:extLst>
              <a:ext uri="{FF2B5EF4-FFF2-40B4-BE49-F238E27FC236}">
                <a16:creationId xmlns="" xmlns:a16="http://schemas.microsoft.com/office/drawing/2014/main" id="{B64767BB-5F5F-5D44-BD99-87294087976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36713" y="1892300"/>
            <a:ext cx="7929563" cy="39243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en-US" sz="2000" b="1" u="sng" dirty="0" smtClean="0"/>
              <a:t>Walter </a:t>
            </a:r>
            <a:r>
              <a:rPr lang="en-US" altLang="en-US" sz="2000" b="1" u="sng" dirty="0"/>
              <a:t>Sutton </a:t>
            </a:r>
            <a:r>
              <a:rPr lang="en-US" altLang="en-US" sz="2000" b="1" u="sng" dirty="0" err="1"/>
              <a:t>ve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Thedore</a:t>
            </a:r>
            <a:r>
              <a:rPr lang="en-US" altLang="en-US" sz="2000" b="1" u="sng" dirty="0"/>
              <a:t> </a:t>
            </a:r>
            <a:r>
              <a:rPr lang="en-US" altLang="en-US" sz="2000" b="1" u="sng" dirty="0" err="1"/>
              <a:t>Boveri</a:t>
            </a:r>
            <a:r>
              <a:rPr lang="en-US" altLang="en-US" sz="2000" u="sng" dirty="0"/>
              <a:t>;</a:t>
            </a:r>
          </a:p>
          <a:p>
            <a:pPr>
              <a:buNone/>
            </a:pPr>
            <a:r>
              <a:rPr lang="tr-TR" altLang="en-US" sz="2000" dirty="0" smtClean="0"/>
              <a:t>     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000" dirty="0" err="1" smtClean="0"/>
              <a:t>Genler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ve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kromozomların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ortak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özellikleri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olduğunu</a:t>
            </a:r>
            <a:r>
              <a:rPr lang="en-US" altLang="en-US" sz="2000" dirty="0" smtClean="0"/>
              <a:t>,</a:t>
            </a:r>
          </a:p>
          <a:p>
            <a:pPr>
              <a:buNone/>
            </a:pPr>
            <a:r>
              <a:rPr lang="tr-TR" altLang="en-US" sz="2000" dirty="0" smtClean="0"/>
              <a:t>     </a:t>
            </a:r>
          </a:p>
          <a:p>
            <a:pPr>
              <a:buFont typeface="Wingdings" pitchFamily="2" charset="2"/>
              <a:buChar char="q"/>
            </a:pPr>
            <a:r>
              <a:rPr lang="en-US" altLang="en-US" sz="2000" dirty="0" err="1" smtClean="0"/>
              <a:t>Kromozomların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mayoz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bölünme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sırasındaki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davranışları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ile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genlerin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davranışının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benzer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olduğunu</a:t>
            </a:r>
            <a:r>
              <a:rPr lang="en-US" altLang="en-US" sz="2000" dirty="0" smtClean="0"/>
              <a:t> (</a:t>
            </a:r>
            <a:r>
              <a:rPr lang="tr-TR" altLang="en-US" sz="2000" dirty="0" smtClean="0"/>
              <a:t>örneğin;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ikisinin</a:t>
            </a:r>
            <a:r>
              <a:rPr lang="en-US" altLang="en-US" sz="2000" dirty="0" smtClean="0"/>
              <a:t> de </a:t>
            </a:r>
            <a:r>
              <a:rPr lang="en-US" altLang="en-US" sz="2000" dirty="0" err="1" smtClean="0"/>
              <a:t>çiftler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halinde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bulunması</a:t>
            </a:r>
            <a:r>
              <a:rPr lang="en-US" altLang="en-US" sz="2000" dirty="0" smtClean="0"/>
              <a:t>),</a:t>
            </a:r>
          </a:p>
          <a:p>
            <a:pPr>
              <a:buNone/>
            </a:pPr>
            <a:r>
              <a:rPr lang="tr-TR" altLang="en-US" sz="2000" dirty="0" smtClean="0"/>
              <a:t>     </a:t>
            </a:r>
          </a:p>
          <a:p>
            <a:pPr>
              <a:buNone/>
            </a:pPr>
            <a:r>
              <a:rPr lang="tr-TR" altLang="en-US" sz="2000" dirty="0" smtClean="0"/>
              <a:t>     </a:t>
            </a:r>
            <a:r>
              <a:rPr lang="en-US" altLang="en-US" sz="2000" dirty="0" smtClean="0"/>
              <a:t>Bu </a:t>
            </a:r>
            <a:r>
              <a:rPr lang="en-US" altLang="en-US" sz="2000" dirty="0" err="1" smtClean="0"/>
              <a:t>verilerden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yola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çıkarak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genlerin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kromozomlarla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taşındığını</a:t>
            </a:r>
            <a:r>
              <a:rPr lang="tr-TR" altLang="en-US" sz="2000" dirty="0" smtClean="0"/>
              <a:t> </a:t>
            </a:r>
            <a:r>
              <a:rPr lang="en-US" altLang="en-US" sz="2000" dirty="0" err="1" smtClean="0"/>
              <a:t>söylemişlerdir</a:t>
            </a:r>
            <a:r>
              <a:rPr lang="en-US" altLang="en-US" sz="2000" dirty="0" smtClean="0"/>
              <a:t>.  </a:t>
            </a:r>
            <a:endParaRPr lang="en-US" alt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06859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="" xmlns:a16="http://schemas.microsoft.com/office/drawing/2014/main" id="{D1EFA0D1-6078-9D47-90CA-D2FA36B85E9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4703" y="635000"/>
            <a:ext cx="7752522" cy="857250"/>
          </a:xfrm>
        </p:spPr>
        <p:txBody>
          <a:bodyPr/>
          <a:lstStyle/>
          <a:p>
            <a:r>
              <a:rPr lang="en-US" altLang="en-US" dirty="0" err="1"/>
              <a:t>Kalıtımın</a:t>
            </a:r>
            <a:r>
              <a:rPr lang="en-US" altLang="en-US" dirty="0"/>
              <a:t> </a:t>
            </a:r>
            <a:r>
              <a:rPr lang="en-US" altLang="en-US" dirty="0" err="1"/>
              <a:t>Kromozomal</a:t>
            </a:r>
            <a:r>
              <a:rPr lang="en-US" altLang="en-US" dirty="0"/>
              <a:t> </a:t>
            </a:r>
            <a:r>
              <a:rPr lang="en-US" altLang="en-US" dirty="0" err="1"/>
              <a:t>Esası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="" xmlns:a16="http://schemas.microsoft.com/office/drawing/2014/main" id="{F85B4CBF-7FCA-704F-A899-02E88A8BED0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64703" y="2391879"/>
            <a:ext cx="7752522" cy="33940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en-US" sz="2000" dirty="0"/>
              <a:t>“I would like to permit myself to suggest that the specific technical term chromosomes is attributed to those things which </a:t>
            </a:r>
            <a:r>
              <a:rPr lang="en-US" altLang="en-US" sz="2000" dirty="0" err="1"/>
              <a:t>Boveri</a:t>
            </a:r>
            <a:r>
              <a:rPr lang="en-US" altLang="en-US" sz="2000" dirty="0"/>
              <a:t> titled </a:t>
            </a:r>
            <a:r>
              <a:rPr lang="en-US" altLang="en-US" sz="2000" b="1" i="1" dirty="0"/>
              <a:t>chromatic elements</a:t>
            </a:r>
            <a:r>
              <a:rPr lang="en-US" altLang="en-US" sz="2000" dirty="0"/>
              <a:t>, on which one of the most important parts of </a:t>
            </a:r>
            <a:r>
              <a:rPr lang="en-US" altLang="en-US" sz="2000" dirty="0" err="1"/>
              <a:t>caryogenesis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Flemming’s</a:t>
            </a:r>
            <a:r>
              <a:rPr lang="en-US" altLang="en-US" sz="2000" dirty="0"/>
              <a:t> longitudinal splitting, is performed. </a:t>
            </a:r>
            <a:br>
              <a:rPr lang="en-US" altLang="en-US" sz="2000" dirty="0"/>
            </a:br>
            <a:r>
              <a:rPr lang="en-US" altLang="en-US" sz="2000" dirty="0"/>
              <a:t>They are of such importance that a particularly short name appears desirable. If the term which I suggested can be practicably used, then it will become established; if not, it will vanish into oblivion”</a:t>
            </a:r>
          </a:p>
        </p:txBody>
      </p:sp>
    </p:spTree>
    <p:extLst>
      <p:ext uri="{BB962C8B-B14F-4D97-AF65-F5344CB8AC3E}">
        <p14:creationId xmlns="" xmlns:p14="http://schemas.microsoft.com/office/powerpoint/2010/main" val="179496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="" xmlns:a16="http://schemas.microsoft.com/office/drawing/2014/main" id="{329EDF43-7C53-FF49-B959-B167815F58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5693569"/>
            <a:ext cx="6172200" cy="652462"/>
          </a:xfrm>
        </p:spPr>
        <p:txBody>
          <a:bodyPr/>
          <a:lstStyle/>
          <a:p>
            <a:r>
              <a:rPr lang="en-US" altLang="x-none" sz="1350" dirty="0"/>
              <a:t>https://visualsunlimited.photoshelter.com/image/I0000ZvQYm12tAbI</a:t>
            </a:r>
          </a:p>
        </p:txBody>
      </p:sp>
    </p:spTree>
    <p:extLst>
      <p:ext uri="{BB962C8B-B14F-4D97-AF65-F5344CB8AC3E}">
        <p14:creationId xmlns="" xmlns:p14="http://schemas.microsoft.com/office/powerpoint/2010/main" val="15384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="" xmlns:a16="http://schemas.microsoft.com/office/drawing/2014/main" id="{3AE8E347-9BDF-8A46-A09A-636569E8901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84200" y="1028700"/>
            <a:ext cx="7929563" cy="727075"/>
          </a:xfrm>
        </p:spPr>
        <p:txBody>
          <a:bodyPr/>
          <a:lstStyle/>
          <a:p>
            <a:r>
              <a:rPr lang="en-US" altLang="en-US"/>
              <a:t>Kalıtımın Kromozomal Esası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="" xmlns:a16="http://schemas.microsoft.com/office/drawing/2014/main" id="{018D39A1-F72B-EC4C-B57A-596742E2A87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84200" y="1917700"/>
            <a:ext cx="8295171" cy="4013200"/>
          </a:xfrm>
        </p:spPr>
        <p:txBody>
          <a:bodyPr>
            <a:normAutofit/>
          </a:bodyPr>
          <a:lstStyle/>
          <a:p>
            <a:r>
              <a:rPr lang="en-US" altLang="en-US" sz="2000" dirty="0" err="1"/>
              <a:t>Yaşamın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sürekliliği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kromozomların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devamlılığına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dayanır</a:t>
            </a:r>
            <a:r>
              <a:rPr lang="en-US" altLang="en-US" sz="2000" dirty="0"/>
              <a:t>. </a:t>
            </a:r>
          </a:p>
          <a:p>
            <a:endParaRPr lang="tr-TR" altLang="en-US" sz="2000" dirty="0" smtClean="0"/>
          </a:p>
          <a:p>
            <a:r>
              <a:rPr lang="tr-TR" altLang="en-US" sz="2000" dirty="0" smtClean="0"/>
              <a:t>Ş</a:t>
            </a:r>
            <a:r>
              <a:rPr lang="en-US" altLang="en-US" sz="2000" dirty="0" err="1"/>
              <a:t>ekilleri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tüm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canlılarda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farklı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olabilir</a:t>
            </a:r>
            <a:r>
              <a:rPr lang="en-US" altLang="en-US" sz="2000" dirty="0"/>
              <a:t> ama </a:t>
            </a:r>
            <a:r>
              <a:rPr lang="en-US" altLang="en-US" sz="2000" dirty="0" err="1"/>
              <a:t>aynı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tür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içinde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aynı</a:t>
            </a:r>
            <a:r>
              <a:rPr lang="en-US" altLang="en-US" sz="2000" dirty="0"/>
              <a:t> kromozomlar </a:t>
            </a:r>
            <a:r>
              <a:rPr lang="en-US" altLang="en-US" sz="2000" dirty="0" err="1"/>
              <a:t>benzerdir</a:t>
            </a:r>
            <a:r>
              <a:rPr lang="en-US" altLang="en-US" sz="2000" dirty="0"/>
              <a:t>.</a:t>
            </a:r>
          </a:p>
          <a:p>
            <a:endParaRPr lang="tr-TR" altLang="en-US" sz="2000" dirty="0" smtClean="0"/>
          </a:p>
          <a:p>
            <a:r>
              <a:rPr lang="en-US" altLang="en-US" sz="2000" dirty="0" err="1" smtClean="0"/>
              <a:t>Örneğin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5. </a:t>
            </a:r>
            <a:r>
              <a:rPr lang="en-US" altLang="en-US" sz="2000" dirty="0" err="1"/>
              <a:t>kromozom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tüm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insanlarda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aynıdır</a:t>
            </a:r>
            <a:r>
              <a:rPr lang="en-US" altLang="en-US" sz="2000" dirty="0"/>
              <a:t> ama </a:t>
            </a:r>
            <a:r>
              <a:rPr lang="en-US" altLang="en-US" sz="2000" dirty="0" err="1"/>
              <a:t>insanlarda</a:t>
            </a:r>
            <a:r>
              <a:rPr lang="en-US" altLang="en-US" sz="2000" dirty="0"/>
              <a:t> 5 </a:t>
            </a:r>
            <a:r>
              <a:rPr lang="en-US" altLang="en-US" sz="2000" dirty="0" err="1"/>
              <a:t>ve</a:t>
            </a:r>
            <a:r>
              <a:rPr lang="en-US" altLang="en-US" sz="2000" dirty="0"/>
              <a:t> 22. kromozomlar </a:t>
            </a:r>
            <a:r>
              <a:rPr lang="en-US" altLang="en-US" sz="2000" dirty="0" err="1"/>
              <a:t>farklıdır</a:t>
            </a:r>
            <a:r>
              <a:rPr lang="en-US" altLang="en-US" sz="20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77599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="" xmlns:a16="http://schemas.microsoft.com/office/drawing/2014/main" id="{00C8B90D-40A2-904C-9FA3-5642219F4DA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94578" y="812800"/>
            <a:ext cx="8044622" cy="857250"/>
          </a:xfrm>
        </p:spPr>
        <p:txBody>
          <a:bodyPr/>
          <a:lstStyle/>
          <a:p>
            <a:r>
              <a:rPr lang="en-US" altLang="en-US" dirty="0" err="1"/>
              <a:t>Kalıtımın</a:t>
            </a:r>
            <a:r>
              <a:rPr lang="en-US" altLang="en-US" dirty="0"/>
              <a:t> </a:t>
            </a:r>
            <a:r>
              <a:rPr lang="en-US" altLang="en-US" dirty="0" err="1"/>
              <a:t>Kromozomal</a:t>
            </a:r>
            <a:r>
              <a:rPr lang="en-US" altLang="en-US" dirty="0"/>
              <a:t> </a:t>
            </a:r>
            <a:r>
              <a:rPr lang="en-US" altLang="en-US" dirty="0" err="1"/>
              <a:t>Esası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936ED48-410F-1E42-8593-F52489A00E4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53278" y="2159001"/>
            <a:ext cx="7879522" cy="41402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en-US" sz="2000" b="1" dirty="0" err="1"/>
              <a:t>Kromozom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çoksa</a:t>
            </a:r>
            <a:r>
              <a:rPr lang="en-US" altLang="en-US" sz="2000" b="1" dirty="0"/>
              <a:t> gen de </a:t>
            </a:r>
            <a:r>
              <a:rPr lang="en-US" altLang="en-US" sz="2000" b="1" dirty="0" err="1"/>
              <a:t>çoktur</a:t>
            </a:r>
            <a:r>
              <a:rPr lang="en-US" altLang="en-US" sz="2000" b="1" dirty="0" smtClean="0"/>
              <a:t>?</a:t>
            </a:r>
            <a:endParaRPr lang="tr-TR" altLang="en-US" sz="2000" b="1" dirty="0" smtClean="0"/>
          </a:p>
          <a:p>
            <a:pPr>
              <a:buNone/>
            </a:pPr>
            <a:r>
              <a:rPr lang="tr-TR" altLang="en-US" sz="2000" b="1" dirty="0" smtClean="0"/>
              <a:t>     </a:t>
            </a:r>
            <a:r>
              <a:rPr lang="en-US" altLang="en-US" sz="2000" dirty="0" err="1" smtClean="0"/>
              <a:t>Kromozom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sayısı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ile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gelişmişlik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düzeyi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arasında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bir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ilişki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yoktur</a:t>
            </a:r>
            <a:r>
              <a:rPr lang="en-US" altLang="en-US" sz="2000" dirty="0" smtClean="0"/>
              <a:t>.</a:t>
            </a:r>
            <a:endParaRPr lang="tr-TR" altLang="en-US" sz="2000" dirty="0" smtClean="0"/>
          </a:p>
          <a:p>
            <a:pPr>
              <a:buNone/>
            </a:pPr>
            <a:endParaRPr lang="en-US" altLang="en-US" sz="2000" dirty="0"/>
          </a:p>
          <a:p>
            <a:r>
              <a:rPr lang="en-US" altLang="en-US" sz="2000" b="1" dirty="0" err="1"/>
              <a:t>Kromozom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büyükse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çok</a:t>
            </a:r>
            <a:r>
              <a:rPr lang="en-US" altLang="en-US" sz="2000" b="1" dirty="0"/>
              <a:t> gen </a:t>
            </a:r>
            <a:r>
              <a:rPr lang="en-US" altLang="en-US" sz="2000" b="1" dirty="0" err="1"/>
              <a:t>vardır</a:t>
            </a:r>
            <a:endParaRPr lang="en-US" altLang="en-US" sz="2000" b="1" dirty="0"/>
          </a:p>
          <a:p>
            <a:pPr>
              <a:buNone/>
            </a:pPr>
            <a:r>
              <a:rPr lang="tr-TR" altLang="en-US" sz="2000" dirty="0" smtClean="0"/>
              <a:t>     </a:t>
            </a:r>
            <a:r>
              <a:rPr lang="en-US" altLang="en-US" sz="2000" dirty="0" err="1" smtClean="0"/>
              <a:t>Kromozomun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büyüklüğü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ile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taşıdığı</a:t>
            </a:r>
            <a:r>
              <a:rPr lang="en-US" altLang="en-US" sz="2000" dirty="0"/>
              <a:t> gen </a:t>
            </a:r>
            <a:r>
              <a:rPr lang="en-US" altLang="en-US" sz="2000" dirty="0" err="1"/>
              <a:t>sayısı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arasında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bir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ilişki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yoktur</a:t>
            </a:r>
            <a:r>
              <a:rPr lang="en-US" altLang="en-US" sz="2000" dirty="0"/>
              <a:t>.</a:t>
            </a:r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73303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="" xmlns:a16="http://schemas.microsoft.com/office/drawing/2014/main" id="{E4C8DBFE-9613-1341-ADEB-5E6CFAFC3F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55374" y="780567"/>
            <a:ext cx="7929563" cy="727075"/>
          </a:xfrm>
        </p:spPr>
        <p:txBody>
          <a:bodyPr/>
          <a:lstStyle/>
          <a:p>
            <a:r>
              <a:rPr lang="en-US" altLang="en-US" dirty="0" err="1"/>
              <a:t>Kalıtımın</a:t>
            </a:r>
            <a:r>
              <a:rPr lang="en-US" altLang="en-US" dirty="0"/>
              <a:t> </a:t>
            </a:r>
            <a:r>
              <a:rPr lang="en-US" altLang="en-US" dirty="0" err="1"/>
              <a:t>Kromozomal</a:t>
            </a:r>
            <a:r>
              <a:rPr lang="en-US" altLang="en-US" dirty="0"/>
              <a:t> </a:t>
            </a:r>
            <a:r>
              <a:rPr lang="en-US" altLang="en-US" dirty="0" err="1"/>
              <a:t>Esası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="" xmlns:a16="http://schemas.microsoft.com/office/drawing/2014/main" id="{C3EDA825-AEC7-5F4E-B4B8-11E5144A5D7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5100" y="1739900"/>
            <a:ext cx="5751237" cy="48640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en-US" dirty="0" err="1"/>
              <a:t>Ascaris</a:t>
            </a:r>
            <a:r>
              <a:rPr lang="en-US" altLang="en-US" dirty="0"/>
              <a:t> </a:t>
            </a:r>
            <a:r>
              <a:rPr lang="en-US" altLang="en-US" dirty="0" err="1"/>
              <a:t>megalocephala</a:t>
            </a:r>
            <a:r>
              <a:rPr lang="en-US" altLang="en-US" dirty="0"/>
              <a:t> en </a:t>
            </a:r>
            <a:r>
              <a:rPr lang="en-US" altLang="en-US" dirty="0" err="1"/>
              <a:t>az</a:t>
            </a:r>
            <a:r>
              <a:rPr lang="en-US" altLang="en-US" dirty="0"/>
              <a:t> </a:t>
            </a:r>
            <a:r>
              <a:rPr lang="en-US" altLang="en-US" dirty="0" err="1"/>
              <a:t>kromozoma</a:t>
            </a:r>
            <a:r>
              <a:rPr lang="en-US" altLang="en-US" dirty="0"/>
              <a:t> </a:t>
            </a:r>
            <a:r>
              <a:rPr lang="en-US" altLang="en-US" dirty="0" err="1"/>
              <a:t>sahip</a:t>
            </a:r>
            <a:r>
              <a:rPr lang="en-US" altLang="en-US" dirty="0"/>
              <a:t> </a:t>
            </a:r>
            <a:r>
              <a:rPr lang="en-US" altLang="en-US" dirty="0" err="1"/>
              <a:t>canlı</a:t>
            </a:r>
            <a:r>
              <a:rPr lang="en-US" altLang="en-US" dirty="0"/>
              <a:t>. </a:t>
            </a:r>
            <a:r>
              <a:rPr lang="en-US" altLang="en-US" dirty="0" smtClean="0"/>
              <a:t>2n=2</a:t>
            </a:r>
            <a:endParaRPr lang="tr-TR" altLang="en-US" dirty="0" smtClean="0"/>
          </a:p>
          <a:p>
            <a:pPr>
              <a:buNone/>
            </a:pPr>
            <a:endParaRPr lang="en-US" altLang="en-US" dirty="0"/>
          </a:p>
          <a:p>
            <a:r>
              <a:rPr lang="en-US" altLang="en-US" dirty="0"/>
              <a:t>Drosophila </a:t>
            </a:r>
            <a:r>
              <a:rPr lang="en-US" altLang="en-US" dirty="0" err="1"/>
              <a:t>melanogaster</a:t>
            </a:r>
            <a:r>
              <a:rPr lang="en-US" altLang="en-US" dirty="0"/>
              <a:t>: </a:t>
            </a:r>
            <a:r>
              <a:rPr lang="en-US" altLang="en-US" dirty="0" smtClean="0"/>
              <a:t>2n=8</a:t>
            </a:r>
            <a:endParaRPr lang="tr-TR" altLang="en-US" dirty="0" smtClean="0"/>
          </a:p>
          <a:p>
            <a:pPr>
              <a:buNone/>
            </a:pPr>
            <a:endParaRPr lang="en-US" altLang="en-US" dirty="0"/>
          </a:p>
          <a:p>
            <a:r>
              <a:rPr lang="en-US" altLang="en-US" dirty="0" err="1"/>
              <a:t>İnsan</a:t>
            </a:r>
            <a:r>
              <a:rPr lang="en-US" altLang="en-US" dirty="0"/>
              <a:t>: 2n=</a:t>
            </a:r>
            <a:r>
              <a:rPr lang="tr-TR" altLang="en-US" dirty="0"/>
              <a:t>4</a:t>
            </a:r>
            <a:r>
              <a:rPr lang="en-US" altLang="en-US" dirty="0" smtClean="0"/>
              <a:t>6</a:t>
            </a:r>
            <a:endParaRPr lang="tr-TR" altLang="en-US" dirty="0" smtClean="0"/>
          </a:p>
          <a:p>
            <a:pPr>
              <a:buNone/>
            </a:pPr>
            <a:endParaRPr lang="en-US" altLang="en-US" dirty="0"/>
          </a:p>
          <a:p>
            <a:r>
              <a:rPr lang="en-US" altLang="en-US" dirty="0" err="1"/>
              <a:t>Keçi</a:t>
            </a:r>
            <a:r>
              <a:rPr lang="en-US" altLang="en-US" dirty="0"/>
              <a:t>: </a:t>
            </a:r>
            <a:r>
              <a:rPr lang="en-US" altLang="en-US" dirty="0" smtClean="0"/>
              <a:t>2n=60</a:t>
            </a:r>
            <a:endParaRPr lang="tr-TR" altLang="en-US" dirty="0" smtClean="0"/>
          </a:p>
          <a:p>
            <a:pPr>
              <a:buNone/>
            </a:pPr>
            <a:endParaRPr lang="en-US" altLang="en-US" dirty="0"/>
          </a:p>
          <a:p>
            <a:r>
              <a:rPr lang="en-US" altLang="en-US" dirty="0" err="1"/>
              <a:t>Eğrelti</a:t>
            </a:r>
            <a:r>
              <a:rPr lang="en-US" altLang="en-US" dirty="0"/>
              <a:t> </a:t>
            </a:r>
            <a:r>
              <a:rPr lang="en-US" altLang="en-US" dirty="0" err="1"/>
              <a:t>otu</a:t>
            </a:r>
            <a:r>
              <a:rPr lang="en-US" altLang="en-US" dirty="0"/>
              <a:t>: 2n=500</a:t>
            </a:r>
          </a:p>
        </p:txBody>
      </p:sp>
    </p:spTree>
    <p:extLst>
      <p:ext uri="{BB962C8B-B14F-4D97-AF65-F5344CB8AC3E}">
        <p14:creationId xmlns="" xmlns:p14="http://schemas.microsoft.com/office/powerpoint/2010/main" val="188615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C8CD17-6726-DD4E-8F99-203515FD1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Tarihten </a:t>
            </a:r>
            <a:r>
              <a:rPr lang="tr-TR" dirty="0"/>
              <a:t>bir soru…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06AD9C-AB8E-5845-ABCF-2EFEAFD79BCB}"/>
              </a:ext>
            </a:extLst>
          </p:cNvPr>
          <p:cNvSpPr/>
          <p:nvPr/>
        </p:nvSpPr>
        <p:spPr>
          <a:xfrm>
            <a:off x="942904" y="1789923"/>
            <a:ext cx="77096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1859 Charles Darwin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Doğal</a:t>
            </a:r>
            <a:r>
              <a:rPr lang="en-US" sz="2000" dirty="0"/>
              <a:t> </a:t>
            </a:r>
            <a:r>
              <a:rPr lang="en-US" sz="2000" dirty="0" err="1"/>
              <a:t>Seleksiyonun</a:t>
            </a:r>
            <a:r>
              <a:rPr lang="en-US" sz="2000" dirty="0"/>
              <a:t> </a:t>
            </a:r>
            <a:r>
              <a:rPr lang="en-US" sz="2000" dirty="0" err="1"/>
              <a:t>Keşfi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dirty="0"/>
              <a:t>1865 Gregor Mendel </a:t>
            </a:r>
            <a:r>
              <a:rPr lang="en-US" sz="2000" dirty="0" err="1"/>
              <a:t>tarafından</a:t>
            </a:r>
            <a:r>
              <a:rPr lang="en-US" sz="2000" dirty="0"/>
              <a:t> </a:t>
            </a:r>
            <a:r>
              <a:rPr lang="en-US" sz="2000" dirty="0" err="1"/>
              <a:t>birimler</a:t>
            </a:r>
            <a:r>
              <a:rPr lang="en-US" sz="2000" dirty="0"/>
              <a:t> </a:t>
            </a:r>
            <a:r>
              <a:rPr lang="en-US" sz="2000" dirty="0" err="1"/>
              <a:t>halinde</a:t>
            </a:r>
            <a:r>
              <a:rPr lang="en-US" sz="2000" dirty="0"/>
              <a:t> </a:t>
            </a:r>
            <a:r>
              <a:rPr lang="en-US" sz="2000" dirty="0" err="1"/>
              <a:t>aktarılan</a:t>
            </a:r>
            <a:r>
              <a:rPr lang="en-US" sz="2000" dirty="0"/>
              <a:t> </a:t>
            </a:r>
            <a:r>
              <a:rPr lang="en-US" sz="2000" dirty="0" err="1"/>
              <a:t>kalıtsalın</a:t>
            </a:r>
            <a:r>
              <a:rPr lang="en-US" sz="2000" dirty="0"/>
              <a:t> </a:t>
            </a:r>
            <a:r>
              <a:rPr lang="en-US" sz="2000" dirty="0" err="1" smtClean="0"/>
              <a:t>keşfi</a:t>
            </a:r>
            <a:r>
              <a:rPr lang="tr-TR" sz="2000" dirty="0" smtClean="0"/>
              <a:t>.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217AE02-8FFC-1444-BA51-10B91E2CC0C9}"/>
              </a:ext>
            </a:extLst>
          </p:cNvPr>
          <p:cNvSpPr txBox="1"/>
          <p:nvPr/>
        </p:nvSpPr>
        <p:spPr>
          <a:xfrm>
            <a:off x="6277679" y="3997581"/>
            <a:ext cx="1672647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13" dirty="0">
                <a:solidFill>
                  <a:schemeClr val="bg1"/>
                </a:solidFill>
              </a:rPr>
              <a:t>Tanıştılar mı?</a:t>
            </a:r>
          </a:p>
        </p:txBody>
      </p:sp>
    </p:spTree>
    <p:extLst>
      <p:ext uri="{BB962C8B-B14F-4D97-AF65-F5344CB8AC3E}">
        <p14:creationId xmlns="" xmlns:p14="http://schemas.microsoft.com/office/powerpoint/2010/main" val="159530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="" xmlns:a16="http://schemas.microsoft.com/office/drawing/2014/main" id="{267001AA-CC3E-D04C-BCC5-D21CEEE1814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58801" y="830262"/>
            <a:ext cx="7929563" cy="727075"/>
          </a:xfrm>
        </p:spPr>
        <p:txBody>
          <a:bodyPr/>
          <a:lstStyle/>
          <a:p>
            <a:r>
              <a:rPr lang="en-US" altLang="en-US" dirty="0" err="1"/>
              <a:t>Kalıtımın</a:t>
            </a:r>
            <a:r>
              <a:rPr lang="en-US" altLang="en-US" dirty="0"/>
              <a:t> </a:t>
            </a:r>
            <a:r>
              <a:rPr lang="en-US" altLang="en-US" dirty="0" err="1"/>
              <a:t>Kromozomal</a:t>
            </a:r>
            <a:r>
              <a:rPr lang="en-US" altLang="en-US" dirty="0"/>
              <a:t> </a:t>
            </a:r>
            <a:r>
              <a:rPr lang="en-US" altLang="en-US" dirty="0" err="1"/>
              <a:t>Esası</a:t>
            </a:r>
            <a:endParaRPr lang="en-US" altLang="en-US" dirty="0"/>
          </a:p>
        </p:txBody>
      </p:sp>
      <p:sp>
        <p:nvSpPr>
          <p:cNvPr id="12291" name="Content Placeholder 2">
            <a:extLst>
              <a:ext uri="{FF2B5EF4-FFF2-40B4-BE49-F238E27FC236}">
                <a16:creationId xmlns="" xmlns:a16="http://schemas.microsoft.com/office/drawing/2014/main" id="{E000869D-2BC0-4F41-BBB0-C2456135139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58801" y="1892300"/>
            <a:ext cx="8318499" cy="4457700"/>
          </a:xfrm>
        </p:spPr>
        <p:txBody>
          <a:bodyPr>
            <a:normAutofit/>
          </a:bodyPr>
          <a:lstStyle/>
          <a:p>
            <a:r>
              <a:rPr lang="en-US" altLang="en-US" sz="2000" b="1" dirty="0" err="1"/>
              <a:t>Somatik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hücre</a:t>
            </a:r>
            <a:r>
              <a:rPr lang="en-US" altLang="en-US" sz="2000" b="1" dirty="0"/>
              <a:t>: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bir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çift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kromozom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setini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bulunduran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vücut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hücreleri</a:t>
            </a:r>
            <a:r>
              <a:rPr lang="en-US" altLang="en-US" sz="2000" dirty="0"/>
              <a:t>. </a:t>
            </a:r>
            <a:r>
              <a:rPr lang="en-US" altLang="en-US" sz="2000" b="1" i="1" dirty="0" err="1" smtClean="0"/>
              <a:t>Diploit</a:t>
            </a:r>
            <a:endParaRPr lang="tr-TR" altLang="en-US" sz="2000" b="1" i="1" dirty="0" smtClean="0"/>
          </a:p>
          <a:p>
            <a:endParaRPr lang="en-US" altLang="en-US" sz="2000" b="1" i="1" dirty="0"/>
          </a:p>
          <a:p>
            <a:r>
              <a:rPr lang="en-US" altLang="en-US" sz="2000" b="1" dirty="0" err="1"/>
              <a:t>Germinatif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hücre</a:t>
            </a:r>
            <a:r>
              <a:rPr lang="en-US" altLang="en-US" sz="2000" b="1" dirty="0"/>
              <a:t>: </a:t>
            </a:r>
            <a:r>
              <a:rPr lang="en-US" altLang="en-US" sz="2000" dirty="0" err="1"/>
              <a:t>eşey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hücreleri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ergin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gametlerde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kromozomların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eşleri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yoktur</a:t>
            </a:r>
            <a:r>
              <a:rPr lang="en-US" altLang="en-US" sz="2000" dirty="0"/>
              <a:t>. </a:t>
            </a:r>
            <a:r>
              <a:rPr lang="en-US" altLang="en-US" sz="2000" b="1" i="1" dirty="0" err="1" smtClean="0"/>
              <a:t>Haploit</a:t>
            </a:r>
            <a:endParaRPr lang="tr-TR" altLang="en-US" sz="2000" b="1" i="1" dirty="0" smtClean="0"/>
          </a:p>
          <a:p>
            <a:endParaRPr lang="en-US" altLang="en-US" sz="2000" b="1" i="1" dirty="0"/>
          </a:p>
          <a:p>
            <a:r>
              <a:rPr lang="en-US" altLang="en-US" sz="2000" dirty="0" err="1"/>
              <a:t>Partenogenetik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çoğalan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hayvanlarda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kromozom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sayısı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v</a:t>
            </a:r>
            <a:r>
              <a:rPr lang="tr-TR" altLang="en-US" sz="2000" dirty="0" smtClean="0"/>
              <a:t>ü</a:t>
            </a:r>
            <a:r>
              <a:rPr lang="en-US" altLang="en-US" sz="2000" dirty="0" smtClean="0"/>
              <a:t>cut </a:t>
            </a:r>
            <a:r>
              <a:rPr lang="en-US" altLang="en-US" sz="2000" dirty="0" err="1"/>
              <a:t>hücrelerinin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kromozom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sayısı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erkek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bireylerde</a:t>
            </a:r>
            <a:r>
              <a:rPr lang="en-US" altLang="en-US" sz="2000" dirty="0"/>
              <a:t> n, </a:t>
            </a:r>
            <a:r>
              <a:rPr lang="en-US" altLang="en-US" sz="2000" dirty="0" err="1"/>
              <a:t>dişilerde</a:t>
            </a:r>
            <a:r>
              <a:rPr lang="en-US" altLang="en-US" sz="2000" dirty="0"/>
              <a:t> 2n’dir</a:t>
            </a:r>
            <a:r>
              <a:rPr lang="en-US" altLang="en-US" sz="2000" dirty="0" smtClean="0"/>
              <a:t>.</a:t>
            </a:r>
            <a:endParaRPr lang="tr-TR" altLang="en-US" sz="2000" dirty="0" smtClean="0"/>
          </a:p>
          <a:p>
            <a:endParaRPr lang="en-US" altLang="en-US" sz="2000" dirty="0"/>
          </a:p>
          <a:p>
            <a:r>
              <a:rPr lang="en-US" altLang="en-US" sz="2000" b="1" dirty="0" err="1"/>
              <a:t>Endomitozis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nedir</a:t>
            </a:r>
            <a:r>
              <a:rPr lang="en-US" altLang="en-US" sz="2000" dirty="0" smtClean="0"/>
              <a:t>?</a:t>
            </a:r>
            <a:endParaRPr lang="en-US" alt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169936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="" xmlns:a16="http://schemas.microsoft.com/office/drawing/2014/main" id="{7C0D1CE4-9CA9-BF4B-8103-D58F9C7F1D0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1500" y="830262"/>
            <a:ext cx="7929563" cy="727075"/>
          </a:xfrm>
        </p:spPr>
        <p:txBody>
          <a:bodyPr/>
          <a:lstStyle/>
          <a:p>
            <a:r>
              <a:rPr lang="en-US" altLang="en-US" dirty="0" err="1"/>
              <a:t>Kalıtımın</a:t>
            </a:r>
            <a:r>
              <a:rPr lang="en-US" altLang="en-US" dirty="0"/>
              <a:t> </a:t>
            </a:r>
            <a:r>
              <a:rPr lang="en-US" altLang="en-US" dirty="0" err="1"/>
              <a:t>Kromozomal</a:t>
            </a:r>
            <a:r>
              <a:rPr lang="en-US" altLang="en-US" dirty="0"/>
              <a:t> </a:t>
            </a:r>
            <a:r>
              <a:rPr lang="en-US" altLang="en-US" dirty="0" err="1"/>
              <a:t>Esası</a:t>
            </a:r>
            <a:endParaRPr lang="en-US" altLang="en-US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="" xmlns:a16="http://schemas.microsoft.com/office/drawing/2014/main" id="{C3ADEB2D-6CC3-B845-971B-8B071A8D2F0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1500" y="2781300"/>
            <a:ext cx="3208061" cy="216742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en-US" sz="2000" dirty="0" err="1"/>
              <a:t>Kromatin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kromozom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farklılıkları</a:t>
            </a:r>
            <a:endParaRPr lang="en-US" alt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5932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="" xmlns:a16="http://schemas.microsoft.com/office/drawing/2014/main" id="{A3399F92-6C6B-A04F-931A-140EC11222A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71537" y="466723"/>
            <a:ext cx="7281863" cy="727075"/>
          </a:xfrm>
        </p:spPr>
        <p:txBody>
          <a:bodyPr/>
          <a:lstStyle/>
          <a:p>
            <a:pPr algn="ctr"/>
            <a:r>
              <a:rPr lang="en-US" altLang="en-US" dirty="0" err="1"/>
              <a:t>Kromozom</a:t>
            </a:r>
            <a:r>
              <a:rPr lang="en-US" altLang="en-US" dirty="0"/>
              <a:t> </a:t>
            </a:r>
            <a:r>
              <a:rPr lang="en-US" altLang="en-US" dirty="0" err="1"/>
              <a:t>yapısı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302092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>
            <a:extLst>
              <a:ext uri="{FF2B5EF4-FFF2-40B4-BE49-F238E27FC236}">
                <a16:creationId xmlns="" xmlns:a16="http://schemas.microsoft.com/office/drawing/2014/main" id="{A1E35F7C-1B02-674D-A6A1-71CAC938600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5001" y="1435101"/>
            <a:ext cx="8095284" cy="4267200"/>
          </a:xfrm>
        </p:spPr>
        <p:txBody>
          <a:bodyPr>
            <a:noAutofit/>
          </a:bodyPr>
          <a:lstStyle/>
          <a:p>
            <a:r>
              <a:rPr lang="tr-TR" altLang="en-US" sz="2000" dirty="0"/>
              <a:t>İnsan kromozomları tipik </a:t>
            </a:r>
            <a:r>
              <a:rPr lang="tr-TR" altLang="en-US" sz="2000" dirty="0" err="1"/>
              <a:t>ökaryot</a:t>
            </a:r>
            <a:r>
              <a:rPr lang="tr-TR" altLang="en-US" sz="2000" dirty="0"/>
              <a:t> kromozomlarıdır. </a:t>
            </a:r>
            <a:endParaRPr lang="tr-TR" altLang="en-US" sz="2000" dirty="0" smtClean="0"/>
          </a:p>
          <a:p>
            <a:endParaRPr lang="tr-TR" altLang="en-US" sz="2000" dirty="0"/>
          </a:p>
          <a:p>
            <a:r>
              <a:rPr lang="tr-TR" altLang="en-US" sz="2000" dirty="0"/>
              <a:t>Bazı organizmalarda olağan dışı kromozom yapıları görülebilmektedir.</a:t>
            </a:r>
          </a:p>
          <a:p>
            <a:pPr lvl="1">
              <a:buFont typeface="Wingdings" pitchFamily="2" charset="2"/>
              <a:buChar char="q"/>
            </a:pPr>
            <a:r>
              <a:rPr lang="tr-TR" altLang="en-US" sz="2000" dirty="0">
                <a:ea typeface="Arial" panose="020B0604020202020204" pitchFamily="34" charset="0"/>
              </a:rPr>
              <a:t>Mini-kromozomlar, </a:t>
            </a:r>
          </a:p>
          <a:p>
            <a:pPr lvl="1">
              <a:buFont typeface="Wingdings" pitchFamily="2" charset="2"/>
              <a:buChar char="q"/>
            </a:pPr>
            <a:r>
              <a:rPr lang="tr-TR" altLang="en-US" sz="2000" dirty="0">
                <a:ea typeface="Arial" panose="020B0604020202020204" pitchFamily="34" charset="0"/>
              </a:rPr>
              <a:t>Dev kromozomlar, </a:t>
            </a:r>
          </a:p>
          <a:p>
            <a:pPr lvl="1">
              <a:buFont typeface="Wingdings" pitchFamily="2" charset="2"/>
              <a:buChar char="q"/>
            </a:pPr>
            <a:r>
              <a:rPr lang="tr-TR" altLang="en-US" sz="2000" dirty="0" err="1">
                <a:ea typeface="Arial" panose="020B0604020202020204" pitchFamily="34" charset="0"/>
              </a:rPr>
              <a:t>Holosentrik</a:t>
            </a:r>
            <a:r>
              <a:rPr lang="tr-TR" altLang="en-US" sz="2000" dirty="0">
                <a:ea typeface="Arial" panose="020B0604020202020204" pitchFamily="34" charset="0"/>
              </a:rPr>
              <a:t> kromozomlar</a:t>
            </a:r>
            <a:endParaRPr lang="en-US" altLang="en-US" sz="2000" dirty="0">
              <a:ea typeface="Arial" panose="020B0604020202020204" pitchFamily="34" charset="0"/>
            </a:endParaRPr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52014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="" xmlns:a16="http://schemas.microsoft.com/office/drawing/2014/main" id="{BED561F0-596B-434F-A583-DB97D3ABCF3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49457" y="1117600"/>
            <a:ext cx="6172200" cy="440293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q"/>
            </a:pPr>
            <a:r>
              <a:rPr lang="tr-TR" altLang="en-US" sz="2000" dirty="0" err="1"/>
              <a:t>Minikromozomlar</a:t>
            </a:r>
            <a:r>
              <a:rPr lang="tr-TR" altLang="en-US" sz="2000" dirty="0"/>
              <a:t>: kısa fakat fazla sayıda gen içeren kromozomlardır. </a:t>
            </a:r>
            <a:br>
              <a:rPr lang="tr-TR" altLang="en-US" sz="2000" dirty="0"/>
            </a:br>
            <a:r>
              <a:rPr lang="tr-TR" altLang="en-US" sz="2000" dirty="0"/>
              <a:t>Tavuk genomu; 6 </a:t>
            </a:r>
            <a:r>
              <a:rPr lang="tr-TR" altLang="en-US" sz="2000" dirty="0" err="1"/>
              <a:t>makrokromozom</a:t>
            </a:r>
            <a:r>
              <a:rPr lang="tr-TR" altLang="en-US" sz="2000" dirty="0"/>
              <a:t> (%25 gen), 33 </a:t>
            </a:r>
            <a:r>
              <a:rPr lang="tr-TR" altLang="en-US" sz="2000" dirty="0" err="1"/>
              <a:t>minikromozom</a:t>
            </a:r>
            <a:r>
              <a:rPr lang="tr-TR" altLang="en-US" sz="2000" dirty="0"/>
              <a:t> (%75 gen</a:t>
            </a:r>
            <a:r>
              <a:rPr lang="tr-TR" altLang="en-US" sz="2000" dirty="0" smtClean="0"/>
              <a:t>)</a:t>
            </a:r>
          </a:p>
          <a:p>
            <a:pPr>
              <a:buFont typeface="Wingdings" pitchFamily="2" charset="2"/>
              <a:buChar char="q"/>
            </a:pPr>
            <a:endParaRPr lang="tr-TR" altLang="en-US" sz="2000" dirty="0"/>
          </a:p>
          <a:p>
            <a:pPr>
              <a:buFont typeface="Wingdings" pitchFamily="2" charset="2"/>
              <a:buChar char="q"/>
            </a:pPr>
            <a:r>
              <a:rPr lang="tr-TR" altLang="en-US" sz="2000" dirty="0"/>
              <a:t>Dev kromozomlar: sinek </a:t>
            </a:r>
            <a:r>
              <a:rPr lang="tr-TR" altLang="en-US" sz="2000" dirty="0" err="1"/>
              <a:t>tükrük</a:t>
            </a:r>
            <a:r>
              <a:rPr lang="tr-TR" altLang="en-US" sz="2000" dirty="0"/>
              <a:t> bezleri, bazı yağ dokularında bulunur. </a:t>
            </a:r>
            <a:r>
              <a:rPr lang="en-US" altLang="en-US" sz="2000" dirty="0"/>
              <a:t>K</a:t>
            </a:r>
            <a:r>
              <a:rPr lang="tr-TR" altLang="en-US" sz="2000" dirty="0" err="1"/>
              <a:t>romozomların</a:t>
            </a:r>
            <a:r>
              <a:rPr lang="tr-TR" altLang="en-US" sz="2000" dirty="0"/>
              <a:t> </a:t>
            </a:r>
            <a:r>
              <a:rPr lang="tr-TR" altLang="en-US" sz="2000" dirty="0" err="1"/>
              <a:t>uçuca</a:t>
            </a:r>
            <a:r>
              <a:rPr lang="tr-TR" altLang="en-US" sz="2000" dirty="0"/>
              <a:t> eklenmesi sonucu oluşur. </a:t>
            </a:r>
            <a:endParaRPr lang="tr-TR" altLang="en-US" sz="2000" dirty="0" smtClean="0"/>
          </a:p>
          <a:p>
            <a:pPr>
              <a:buNone/>
            </a:pPr>
            <a:r>
              <a:rPr lang="tr-TR" altLang="en-US" sz="2000" dirty="0" smtClean="0"/>
              <a:t> </a:t>
            </a:r>
            <a:endParaRPr lang="tr-TR" altLang="en-US" sz="2000" dirty="0"/>
          </a:p>
          <a:p>
            <a:pPr>
              <a:buFont typeface="Wingdings" pitchFamily="2" charset="2"/>
              <a:buChar char="q"/>
            </a:pPr>
            <a:r>
              <a:rPr lang="tr-TR" altLang="en-US" sz="2000" dirty="0" err="1"/>
              <a:t>Holosentrik</a:t>
            </a:r>
            <a:r>
              <a:rPr lang="tr-TR" altLang="en-US" sz="2000" dirty="0"/>
              <a:t> kromozomlar: çoklu </a:t>
            </a:r>
            <a:r>
              <a:rPr lang="tr-TR" altLang="en-US" sz="2000" dirty="0" err="1"/>
              <a:t>sentromeri</a:t>
            </a:r>
            <a:r>
              <a:rPr lang="tr-TR" altLang="en-US" sz="2000" dirty="0"/>
              <a:t> vardır. </a:t>
            </a:r>
            <a:r>
              <a:rPr lang="tr-TR" altLang="en-US" sz="2000" i="1" dirty="0"/>
              <a:t>C. </a:t>
            </a:r>
            <a:r>
              <a:rPr lang="tr-TR" altLang="en-US" sz="2000" i="1" dirty="0" err="1"/>
              <a:t>elegans</a:t>
            </a:r>
            <a:r>
              <a:rPr lang="tr-TR" altLang="en-US" sz="2000" dirty="0"/>
              <a:t>.</a:t>
            </a:r>
            <a:endParaRPr lang="en-US" altLang="en-US" sz="2000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235094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18524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>
            <a:extLst>
              <a:ext uri="{FF2B5EF4-FFF2-40B4-BE49-F238E27FC236}">
                <a16:creationId xmlns="" xmlns:a16="http://schemas.microsoft.com/office/drawing/2014/main" id="{2303CCAE-2087-6440-9B5E-65A3DE1557A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15617" y="1728995"/>
            <a:ext cx="7915275" cy="3363705"/>
          </a:xfrm>
        </p:spPr>
        <p:txBody>
          <a:bodyPr>
            <a:normAutofit/>
          </a:bodyPr>
          <a:lstStyle/>
          <a:p>
            <a:r>
              <a:rPr lang="en-US" altLang="en-US" sz="2000" b="1" dirty="0" err="1"/>
              <a:t>Sentromeri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olmayan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bir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kromozom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hücre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bölünmesine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katılamaz</a:t>
            </a:r>
            <a:r>
              <a:rPr lang="en-US" altLang="en-US" sz="2000" dirty="0" smtClean="0"/>
              <a:t>.</a:t>
            </a:r>
            <a:endParaRPr lang="tr-TR" altLang="en-US" sz="2000" dirty="0" smtClean="0"/>
          </a:p>
          <a:p>
            <a:endParaRPr lang="en-US" altLang="en-US" sz="2000" dirty="0"/>
          </a:p>
          <a:p>
            <a:r>
              <a:rPr lang="en-US" altLang="en-US" sz="2000" b="1" dirty="0" err="1"/>
              <a:t>Telomerler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kromozomların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uç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kısımlarında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bulunur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ve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lineer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kromozomların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uçlarının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yapışmasını</a:t>
            </a:r>
            <a:r>
              <a:rPr lang="en-US" altLang="en-US" sz="2000" dirty="0"/>
              <a:t> </a:t>
            </a:r>
            <a:r>
              <a:rPr lang="en-US" altLang="en-US" sz="2000" dirty="0" err="1"/>
              <a:t>engeller</a:t>
            </a:r>
            <a:r>
              <a:rPr lang="en-US" altLang="en-US" sz="2000" dirty="0" smtClean="0"/>
              <a:t>.</a:t>
            </a:r>
            <a:endParaRPr lang="tr-TR" altLang="en-US" sz="2000" dirty="0" smtClean="0"/>
          </a:p>
          <a:p>
            <a:endParaRPr lang="en-US" altLang="en-US" sz="2000" dirty="0"/>
          </a:p>
          <a:p>
            <a:r>
              <a:rPr lang="en-US" altLang="en-US" sz="2000" dirty="0"/>
              <a:t>DNA </a:t>
            </a:r>
            <a:r>
              <a:rPr lang="en-US" altLang="en-US" sz="2000" dirty="0" err="1"/>
              <a:t>hücre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bölünmesi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sırasında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bölgelerden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kısalır</a:t>
            </a:r>
            <a:r>
              <a:rPr lang="en-US" altLang="en-US" sz="20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24809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="" xmlns:a16="http://schemas.microsoft.com/office/drawing/2014/main" id="{56D33F17-B3B3-E94C-A169-53ECC21691C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9870" y="4626320"/>
            <a:ext cx="4051300" cy="857250"/>
          </a:xfrm>
        </p:spPr>
        <p:txBody>
          <a:bodyPr/>
          <a:lstStyle/>
          <a:p>
            <a:r>
              <a:rPr lang="en-US" altLang="x-none" dirty="0" err="1"/>
              <a:t>Telomerler</a:t>
            </a:r>
            <a:r>
              <a:rPr lang="en-US" altLang="x-none" dirty="0"/>
              <a:t>, </a:t>
            </a:r>
            <a:br>
              <a:rPr lang="en-US" altLang="x-none" dirty="0"/>
            </a:br>
            <a:r>
              <a:rPr lang="en-US" altLang="x-none" dirty="0"/>
              <a:t>2009 Nobel</a:t>
            </a:r>
          </a:p>
        </p:txBody>
      </p:sp>
    </p:spTree>
    <p:extLst>
      <p:ext uri="{BB962C8B-B14F-4D97-AF65-F5344CB8AC3E}">
        <p14:creationId xmlns="" xmlns:p14="http://schemas.microsoft.com/office/powerpoint/2010/main" val="123900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1" y="828722"/>
            <a:ext cx="6618274" cy="727838"/>
          </a:xfrm>
        </p:spPr>
        <p:txBody>
          <a:bodyPr>
            <a:noAutofit/>
          </a:bodyPr>
          <a:lstStyle/>
          <a:p>
            <a:r>
              <a:rPr lang="en-US" dirty="0" err="1"/>
              <a:t>Doğal</a:t>
            </a:r>
            <a:r>
              <a:rPr lang="en-US" dirty="0"/>
              <a:t> </a:t>
            </a:r>
            <a:r>
              <a:rPr lang="en-US" dirty="0" err="1"/>
              <a:t>Seleksiyon</a:t>
            </a:r>
            <a:r>
              <a:rPr lang="en-US" dirty="0"/>
              <a:t>, Darwin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939" y="2213372"/>
            <a:ext cx="4049561" cy="2724150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2000" dirty="0" err="1"/>
              <a:t>Evrimin</a:t>
            </a:r>
            <a:r>
              <a:rPr lang="en-US" sz="2000" dirty="0"/>
              <a:t> </a:t>
            </a:r>
            <a:r>
              <a:rPr lang="en-US" sz="2000" dirty="0" err="1"/>
              <a:t>temeli</a:t>
            </a:r>
            <a:r>
              <a:rPr lang="en-US" sz="2000" dirty="0"/>
              <a:t> </a:t>
            </a:r>
            <a:r>
              <a:rPr lang="en-US" sz="2000" dirty="0" err="1" smtClean="0"/>
              <a:t>nedir</a:t>
            </a:r>
            <a:r>
              <a:rPr lang="tr-TR" sz="2000" dirty="0" smtClean="0"/>
              <a:t> ?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51954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914401" y="990600"/>
            <a:ext cx="7011974" cy="72783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342900">
              <a:spcAft>
                <a:spcPts val="450"/>
              </a:spcAft>
            </a:pPr>
            <a:r>
              <a:rPr lang="en-US" sz="4000" b="1" dirty="0" err="1">
                <a:solidFill>
                  <a:srgbClr val="FEFEFE"/>
                </a:solidFill>
              </a:rPr>
              <a:t>Doğal</a:t>
            </a:r>
            <a:r>
              <a:rPr lang="en-US" sz="4000" b="1" dirty="0">
                <a:solidFill>
                  <a:srgbClr val="FEFEFE"/>
                </a:solidFill>
              </a:rPr>
              <a:t> </a:t>
            </a:r>
            <a:r>
              <a:rPr lang="en-US" sz="4000" b="1" dirty="0" err="1">
                <a:solidFill>
                  <a:srgbClr val="FEFEFE"/>
                </a:solidFill>
              </a:rPr>
              <a:t>Seleksiyon</a:t>
            </a:r>
            <a:r>
              <a:rPr lang="en-US" sz="4000" b="1" dirty="0">
                <a:solidFill>
                  <a:srgbClr val="FEFEFE"/>
                </a:solidFill>
              </a:rPr>
              <a:t>, Darwin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713" y="2667000"/>
            <a:ext cx="5368787" cy="3519992"/>
          </a:xfr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sz="2000" dirty="0" err="1"/>
              <a:t>Aslında</a:t>
            </a:r>
            <a:r>
              <a:rPr lang="en-US" sz="2000" dirty="0"/>
              <a:t> </a:t>
            </a:r>
            <a:r>
              <a:rPr lang="en-US" sz="2000" dirty="0" err="1"/>
              <a:t>oldukça</a:t>
            </a:r>
            <a:r>
              <a:rPr lang="en-US" sz="2000" dirty="0"/>
              <a:t> </a:t>
            </a:r>
            <a:r>
              <a:rPr lang="en-US" sz="2000" dirty="0" err="1"/>
              <a:t>basit</a:t>
            </a:r>
            <a:r>
              <a:rPr lang="en-US" sz="2000" dirty="0"/>
              <a:t>; </a:t>
            </a:r>
          </a:p>
          <a:p>
            <a:pPr lvl="1"/>
            <a:r>
              <a:rPr lang="en-US" sz="2000" b="1" dirty="0" err="1"/>
              <a:t>Hayatta</a:t>
            </a:r>
            <a:r>
              <a:rPr lang="en-US" sz="2000" b="1" dirty="0"/>
              <a:t> </a:t>
            </a:r>
            <a:r>
              <a:rPr lang="en-US" sz="2000" b="1" dirty="0" err="1"/>
              <a:t>kalmak</a:t>
            </a:r>
            <a:r>
              <a:rPr lang="en-US" sz="2000" b="1" dirty="0"/>
              <a:t> </a:t>
            </a:r>
            <a:r>
              <a:rPr lang="en-US" sz="2000" b="1" dirty="0" err="1"/>
              <a:t>ve</a:t>
            </a:r>
            <a:r>
              <a:rPr lang="en-US" sz="2000" b="1" dirty="0"/>
              <a:t> </a:t>
            </a:r>
            <a:r>
              <a:rPr lang="en-US" sz="2000" b="1" dirty="0" err="1"/>
              <a:t>üremek</a:t>
            </a:r>
            <a:r>
              <a:rPr lang="en-US" sz="2000" b="1" dirty="0"/>
              <a:t>.</a:t>
            </a:r>
          </a:p>
          <a:p>
            <a:endParaRPr lang="tr-TR" sz="2000" dirty="0" smtClean="0"/>
          </a:p>
          <a:p>
            <a:endParaRPr lang="tr-TR" sz="2000" dirty="0" smtClean="0"/>
          </a:p>
          <a:p>
            <a:r>
              <a:rPr lang="en-US" sz="2000" dirty="0" err="1" smtClean="0"/>
              <a:t>Nasıl</a:t>
            </a:r>
            <a:r>
              <a:rPr lang="en-US" sz="2000" dirty="0" smtClean="0"/>
              <a:t> </a:t>
            </a:r>
            <a:r>
              <a:rPr lang="en-US" sz="2000" dirty="0" err="1"/>
              <a:t>hayatta</a:t>
            </a:r>
            <a:r>
              <a:rPr lang="en-US" sz="2000" dirty="0"/>
              <a:t> </a:t>
            </a:r>
            <a:r>
              <a:rPr lang="en-US" sz="2000" dirty="0" err="1"/>
              <a:t>kalıyoruz</a:t>
            </a:r>
            <a:r>
              <a:rPr lang="en-US" sz="2000" dirty="0"/>
              <a:t>, </a:t>
            </a:r>
            <a:r>
              <a:rPr lang="en-US" sz="2000" dirty="0" err="1"/>
              <a:t>nasıl</a:t>
            </a:r>
            <a:r>
              <a:rPr lang="en-US" sz="2000" dirty="0"/>
              <a:t> </a:t>
            </a:r>
            <a:r>
              <a:rPr lang="en-US" sz="2000" dirty="0" err="1"/>
              <a:t>adapte</a:t>
            </a:r>
            <a:r>
              <a:rPr lang="en-US" sz="2000" dirty="0"/>
              <a:t> </a:t>
            </a:r>
            <a:r>
              <a:rPr lang="en-US" sz="2000" dirty="0" err="1"/>
              <a:t>oluyoruz</a:t>
            </a:r>
            <a:r>
              <a:rPr lang="en-US" sz="2000" dirty="0"/>
              <a:t>…</a:t>
            </a:r>
          </a:p>
          <a:p>
            <a:pPr lvl="1"/>
            <a:r>
              <a:rPr lang="en-US" sz="2000" b="1" dirty="0" err="1"/>
              <a:t>Tüm</a:t>
            </a:r>
            <a:r>
              <a:rPr lang="en-US" sz="2000" b="1" dirty="0"/>
              <a:t> </a:t>
            </a:r>
            <a:r>
              <a:rPr lang="en-US" sz="2000" b="1" dirty="0" err="1"/>
              <a:t>bunlar</a:t>
            </a:r>
            <a:r>
              <a:rPr lang="en-US" sz="2000" b="1" dirty="0"/>
              <a:t> </a:t>
            </a:r>
            <a:r>
              <a:rPr lang="en-US" sz="2000" b="1" dirty="0" err="1"/>
              <a:t>yapılabilirliği</a:t>
            </a:r>
            <a:r>
              <a:rPr lang="en-US" sz="2000" b="1" dirty="0"/>
              <a:t> </a:t>
            </a:r>
            <a:r>
              <a:rPr lang="en-US" sz="2000" b="1" dirty="0" err="1"/>
              <a:t>genetik</a:t>
            </a:r>
            <a:r>
              <a:rPr lang="en-US" sz="2000" b="1" dirty="0"/>
              <a:t> </a:t>
            </a:r>
            <a:r>
              <a:rPr lang="en-US" sz="2000" b="1" dirty="0" err="1"/>
              <a:t>çeşitlilikten</a:t>
            </a:r>
            <a:r>
              <a:rPr lang="en-US" sz="2000" b="1" dirty="0"/>
              <a:t> </a:t>
            </a:r>
            <a:r>
              <a:rPr lang="en-US" sz="2000" b="1" dirty="0" err="1"/>
              <a:t>temel</a:t>
            </a:r>
            <a:r>
              <a:rPr lang="en-US" sz="2000" b="1" dirty="0"/>
              <a:t> </a:t>
            </a:r>
            <a:r>
              <a:rPr lang="en-US" sz="2000" b="1" dirty="0" err="1"/>
              <a:t>alıyor</a:t>
            </a:r>
            <a:r>
              <a:rPr lang="en-US" sz="2000" b="1" dirty="0"/>
              <a:t>.</a:t>
            </a:r>
          </a:p>
          <a:p>
            <a:endParaRPr lang="en-US" sz="2000" dirty="0"/>
          </a:p>
          <a:p>
            <a:pPr lvl="1"/>
            <a:endParaRPr lang="en-US" sz="2000" b="1" dirty="0"/>
          </a:p>
        </p:txBody>
      </p:sp>
    </p:spTree>
    <p:extLst>
      <p:ext uri="{BB962C8B-B14F-4D97-AF65-F5344CB8AC3E}">
        <p14:creationId xmlns="" xmlns:p14="http://schemas.microsoft.com/office/powerpoint/2010/main" val="110536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52900" y="2829270"/>
            <a:ext cx="4122738" cy="34448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92D050"/>
                </a:solidFill>
              </a:rPr>
              <a:t/>
            </a:r>
            <a:br>
              <a:rPr lang="en-US" dirty="0">
                <a:solidFill>
                  <a:srgbClr val="92D050"/>
                </a:solidFill>
              </a:rPr>
            </a:b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Hadi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düşünelim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Genetik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çeşitlilik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olmasa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ne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olurdu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="" xmlns:p14="http://schemas.microsoft.com/office/powerpoint/2010/main" val="129592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Kıtlık</a:t>
            </a:r>
            <a:r>
              <a:rPr lang="en-US" sz="2000" dirty="0"/>
              <a:t>	</a:t>
            </a:r>
            <a:r>
              <a:rPr lang="tr-TR" sz="2000" dirty="0" smtClean="0"/>
              <a:t>      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    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    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b="1" dirty="0" err="1">
                <a:sym typeface="Wingdings"/>
              </a:rPr>
              <a:t>soyun</a:t>
            </a:r>
            <a:r>
              <a:rPr lang="en-US" sz="2000" b="1" dirty="0">
                <a:sym typeface="Wingdings"/>
              </a:rPr>
              <a:t> </a:t>
            </a:r>
            <a:r>
              <a:rPr lang="en-US" sz="2000" b="1" dirty="0" err="1">
                <a:sym typeface="Wingdings"/>
              </a:rPr>
              <a:t>tükenmesi</a:t>
            </a:r>
            <a:endParaRPr lang="en-US" sz="2000" b="1" dirty="0">
              <a:sym typeface="Wingdings"/>
            </a:endParaRPr>
          </a:p>
          <a:p>
            <a:endParaRPr lang="en-US" sz="2000" dirty="0">
              <a:sym typeface="Wingdings"/>
            </a:endParaRPr>
          </a:p>
          <a:p>
            <a:endParaRPr lang="tr-TR" sz="2000" dirty="0" smtClean="0">
              <a:sym typeface="Wingdings"/>
            </a:endParaRPr>
          </a:p>
          <a:p>
            <a:r>
              <a:rPr lang="en-US" sz="2000" dirty="0" err="1" smtClean="0">
                <a:sym typeface="Wingdings"/>
              </a:rPr>
              <a:t>Çeşitliliğin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dirty="0" err="1">
                <a:sym typeface="Wingdings"/>
              </a:rPr>
              <a:t>yok</a:t>
            </a:r>
            <a:r>
              <a:rPr lang="en-US" sz="2000" dirty="0">
                <a:sym typeface="Wingdings"/>
              </a:rPr>
              <a:t> </a:t>
            </a:r>
            <a:r>
              <a:rPr lang="en-US" sz="2000" dirty="0" err="1" smtClean="0">
                <a:sym typeface="Wingdings"/>
              </a:rPr>
              <a:t>olmas</a:t>
            </a:r>
            <a:r>
              <a:rPr lang="tr-TR" sz="2000" dirty="0" smtClean="0">
                <a:sym typeface="Wingdings"/>
              </a:rPr>
              <a:t>ı  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   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 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b="1" dirty="0" err="1">
                <a:sym typeface="Wingdings"/>
              </a:rPr>
              <a:t>soyun</a:t>
            </a:r>
            <a:r>
              <a:rPr lang="en-US" sz="2000" b="1" dirty="0">
                <a:sym typeface="Wingdings"/>
              </a:rPr>
              <a:t> </a:t>
            </a:r>
            <a:r>
              <a:rPr lang="en-US" sz="2000" b="1" dirty="0" err="1">
                <a:sym typeface="Wingdings"/>
              </a:rPr>
              <a:t>tükenmesi</a:t>
            </a:r>
            <a:endParaRPr lang="en-US" sz="2000" b="1" dirty="0">
              <a:sym typeface="Wingdings"/>
            </a:endParaRPr>
          </a:p>
          <a:p>
            <a:endParaRPr lang="en-US" sz="2000" dirty="0">
              <a:sym typeface="Wingdings"/>
            </a:endParaRPr>
          </a:p>
          <a:p>
            <a:endParaRPr lang="en-US" sz="2000" dirty="0">
              <a:sym typeface="Wingdings"/>
            </a:endParaRPr>
          </a:p>
          <a:p>
            <a:r>
              <a:rPr lang="tr-TR" sz="2000" dirty="0">
                <a:sym typeface="Wingdings"/>
              </a:rPr>
              <a:t>Y</a:t>
            </a:r>
            <a:r>
              <a:rPr lang="en-US" sz="2000" dirty="0" err="1">
                <a:sym typeface="Wingdings"/>
              </a:rPr>
              <a:t>aşam</a:t>
            </a:r>
            <a:r>
              <a:rPr lang="en-US" sz="2000" dirty="0">
                <a:sym typeface="Wingdings"/>
              </a:rPr>
              <a:t> </a:t>
            </a:r>
            <a:r>
              <a:rPr lang="en-US" sz="2000" dirty="0" err="1">
                <a:sym typeface="Wingdings"/>
              </a:rPr>
              <a:t>ortamlarının</a:t>
            </a:r>
            <a:r>
              <a:rPr lang="en-US" sz="2000" dirty="0">
                <a:sym typeface="Wingdings"/>
              </a:rPr>
              <a:t> yok </a:t>
            </a:r>
            <a:r>
              <a:rPr lang="en-US" sz="2000" dirty="0" err="1">
                <a:sym typeface="Wingdings"/>
              </a:rPr>
              <a:t>olması</a:t>
            </a:r>
            <a:r>
              <a:rPr lang="en-US" sz="2000" dirty="0">
                <a:sym typeface="Wingdings"/>
              </a:rPr>
              <a:t>	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sym typeface="Wingdings"/>
              </a:rPr>
              <a:t></a:t>
            </a:r>
            <a:r>
              <a:rPr lang="en-US" sz="2000" dirty="0">
                <a:sym typeface="Wingdings"/>
              </a:rPr>
              <a:t>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 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 </a:t>
            </a:r>
            <a:r>
              <a:rPr lang="en-US" sz="2000" b="1" dirty="0" err="1" smtClean="0">
                <a:sym typeface="Wingdings"/>
              </a:rPr>
              <a:t>soyun</a:t>
            </a:r>
            <a:r>
              <a:rPr lang="en-US" sz="2000" b="1" dirty="0" smtClean="0">
                <a:sym typeface="Wingdings"/>
              </a:rPr>
              <a:t> </a:t>
            </a:r>
            <a:r>
              <a:rPr lang="en-US" sz="2000" b="1" dirty="0" err="1">
                <a:sym typeface="Wingdings"/>
              </a:rPr>
              <a:t>tükenmesi</a:t>
            </a:r>
            <a:endParaRPr lang="en-US" sz="2000" b="1" dirty="0">
              <a:sym typeface="Wingdings"/>
            </a:endParaRPr>
          </a:p>
          <a:p>
            <a:endParaRPr lang="en-US" sz="2000" dirty="0">
              <a:sym typeface="Wingdings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69357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İrlanda</a:t>
            </a:r>
            <a:r>
              <a:rPr lang="en-US" dirty="0"/>
              <a:t>,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Kıtlık</a:t>
            </a:r>
            <a:r>
              <a:rPr lang="en-US" dirty="0"/>
              <a:t> 1845–49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6"/>
            <a:ext cx="7524003" cy="3848313"/>
          </a:xfrm>
        </p:spPr>
        <p:txBody>
          <a:bodyPr>
            <a:normAutofit/>
          </a:bodyPr>
          <a:lstStyle/>
          <a:p>
            <a:r>
              <a:rPr lang="en-US" sz="2000" dirty="0" err="1"/>
              <a:t>Büyük</a:t>
            </a:r>
            <a:r>
              <a:rPr lang="en-US" sz="2000" dirty="0"/>
              <a:t> </a:t>
            </a:r>
            <a:r>
              <a:rPr lang="en-US" sz="2000" dirty="0" err="1"/>
              <a:t>Kıtlık</a:t>
            </a:r>
            <a:r>
              <a:rPr lang="en-US" sz="2000" dirty="0"/>
              <a:t> (</a:t>
            </a:r>
            <a:r>
              <a:rPr lang="en-US" sz="2000" dirty="0" err="1"/>
              <a:t>İrlanda</a:t>
            </a:r>
            <a:r>
              <a:rPr lang="en-US" sz="2000" dirty="0"/>
              <a:t> </a:t>
            </a:r>
            <a:r>
              <a:rPr lang="en-US" sz="2000" dirty="0" err="1"/>
              <a:t>Patates</a:t>
            </a:r>
            <a:r>
              <a:rPr lang="en-US" sz="2000" dirty="0"/>
              <a:t> </a:t>
            </a:r>
            <a:r>
              <a:rPr lang="en-US" sz="2000" dirty="0" err="1"/>
              <a:t>Kıtlığı</a:t>
            </a:r>
            <a:r>
              <a:rPr lang="en-US" sz="2000" dirty="0"/>
              <a:t>) </a:t>
            </a:r>
            <a:r>
              <a:rPr lang="en-US" sz="2000" dirty="0" err="1"/>
              <a:t>İrlanda’da</a:t>
            </a:r>
            <a:r>
              <a:rPr lang="en-US" sz="2000" dirty="0"/>
              <a:t> </a:t>
            </a:r>
            <a:r>
              <a:rPr lang="en-US" sz="2000" dirty="0" err="1"/>
              <a:t>görülmüştür</a:t>
            </a:r>
            <a:endParaRPr lang="en-US" sz="2000" dirty="0"/>
          </a:p>
          <a:p>
            <a:r>
              <a:rPr lang="en-US" sz="2000" i="1" dirty="0" err="1"/>
              <a:t>Phytophthora</a:t>
            </a:r>
            <a:r>
              <a:rPr lang="en-US" sz="2000" i="1" dirty="0"/>
              <a:t> </a:t>
            </a:r>
            <a:r>
              <a:rPr lang="en-US" sz="2000" i="1" dirty="0" err="1"/>
              <a:t>infestans</a:t>
            </a:r>
            <a:r>
              <a:rPr lang="en-US" sz="2000" dirty="0"/>
              <a:t> </a:t>
            </a:r>
            <a:r>
              <a:rPr lang="en-US" sz="2000" dirty="0" err="1"/>
              <a:t>adında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mantar</a:t>
            </a:r>
            <a:r>
              <a:rPr lang="en-US" sz="2000" dirty="0"/>
              <a:t> </a:t>
            </a:r>
            <a:r>
              <a:rPr lang="en-US" sz="2000" dirty="0" err="1"/>
              <a:t>patates</a:t>
            </a:r>
            <a:r>
              <a:rPr lang="en-US" sz="2000" dirty="0"/>
              <a:t> </a:t>
            </a:r>
            <a:r>
              <a:rPr lang="en-US" sz="2000" dirty="0" err="1"/>
              <a:t>tarlalarını</a:t>
            </a:r>
            <a:r>
              <a:rPr lang="en-US" sz="2000" dirty="0"/>
              <a:t> </a:t>
            </a:r>
            <a:r>
              <a:rPr lang="en-US" sz="2000" dirty="0" err="1"/>
              <a:t>enfekte</a:t>
            </a:r>
            <a:r>
              <a:rPr lang="en-US" sz="2000" dirty="0"/>
              <a:t> </a:t>
            </a:r>
            <a:r>
              <a:rPr lang="en-US" sz="2000" dirty="0" smtClean="0"/>
              <a:t>e</a:t>
            </a:r>
            <a:r>
              <a:rPr lang="tr-TR" sz="2000" dirty="0" err="1" smtClean="0"/>
              <a:t>derek</a:t>
            </a:r>
            <a:r>
              <a:rPr lang="en-US" sz="2000" dirty="0" smtClean="0"/>
              <a:t> </a:t>
            </a:r>
            <a:r>
              <a:rPr lang="en-US" sz="2000" dirty="0" err="1"/>
              <a:t>patatesin</a:t>
            </a:r>
            <a:r>
              <a:rPr lang="en-US" sz="2000" dirty="0"/>
              <a:t> </a:t>
            </a:r>
            <a:r>
              <a:rPr lang="en-US" sz="2000" dirty="0" err="1"/>
              <a:t>yenilebilir</a:t>
            </a:r>
            <a:r>
              <a:rPr lang="en-US" sz="2000" dirty="0"/>
              <a:t> </a:t>
            </a:r>
            <a:r>
              <a:rPr lang="en-US" sz="2000" dirty="0" err="1"/>
              <a:t>herşeyi</a:t>
            </a:r>
            <a:r>
              <a:rPr lang="en-US" sz="2000" dirty="0"/>
              <a:t> </a:t>
            </a:r>
            <a:r>
              <a:rPr lang="en-US" sz="2000" dirty="0" err="1"/>
              <a:t>üzerinde</a:t>
            </a:r>
            <a:r>
              <a:rPr lang="en-US" sz="2000" dirty="0"/>
              <a:t> </a:t>
            </a:r>
            <a:r>
              <a:rPr lang="en-US" sz="2000" dirty="0" err="1"/>
              <a:t>küf</a:t>
            </a:r>
            <a:r>
              <a:rPr lang="en-US" sz="2000" dirty="0"/>
              <a:t> </a:t>
            </a:r>
            <a:r>
              <a:rPr lang="en-US" sz="2000" dirty="0" err="1" smtClean="0"/>
              <a:t>oluştur</a:t>
            </a:r>
            <a:r>
              <a:rPr lang="tr-TR" sz="2000" dirty="0" smtClean="0"/>
              <a:t>arak</a:t>
            </a:r>
            <a:r>
              <a:rPr lang="en-US" sz="2000" dirty="0" smtClean="0"/>
              <a:t> </a:t>
            </a:r>
            <a:r>
              <a:rPr lang="en-US" sz="2000" dirty="0" err="1"/>
              <a:t>patatesleri</a:t>
            </a:r>
            <a:r>
              <a:rPr lang="en-US" sz="2000" dirty="0"/>
              <a:t> </a:t>
            </a:r>
            <a:r>
              <a:rPr lang="en-US" sz="2000" dirty="0" err="1"/>
              <a:t>yok</a:t>
            </a:r>
            <a:r>
              <a:rPr lang="en-US" sz="2000" dirty="0"/>
              <a:t> </a:t>
            </a:r>
            <a:r>
              <a:rPr lang="en-US" sz="2000" dirty="0" err="1" smtClean="0"/>
              <a:t>etmiş</a:t>
            </a:r>
            <a:r>
              <a:rPr lang="en-US" sz="2000" dirty="0" smtClean="0"/>
              <a:t>. </a:t>
            </a:r>
            <a:endParaRPr lang="en-US" sz="2000" dirty="0"/>
          </a:p>
          <a:p>
            <a:r>
              <a:rPr lang="en-US" sz="2000" dirty="0" err="1"/>
              <a:t>Avrupa’da</a:t>
            </a:r>
            <a:r>
              <a:rPr lang="en-US" sz="2000" dirty="0"/>
              <a:t> 19.yy’da </a:t>
            </a:r>
            <a:r>
              <a:rPr lang="en-US" sz="2000" dirty="0" err="1"/>
              <a:t>görülmüş</a:t>
            </a:r>
            <a:r>
              <a:rPr lang="en-US" sz="2000" dirty="0"/>
              <a:t> en </a:t>
            </a:r>
            <a:r>
              <a:rPr lang="en-US" sz="2000" dirty="0" err="1"/>
              <a:t>büyük</a:t>
            </a:r>
            <a:r>
              <a:rPr lang="en-US" sz="2000" dirty="0"/>
              <a:t> </a:t>
            </a:r>
            <a:r>
              <a:rPr lang="en-US" sz="2000" dirty="0" err="1"/>
              <a:t>kıtlık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bilinmektedir</a:t>
            </a:r>
            <a:r>
              <a:rPr lang="en-US" sz="2000" dirty="0"/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0201" y="6311100"/>
            <a:ext cx="53142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https://</a:t>
            </a:r>
            <a:r>
              <a:rPr lang="en-US" sz="1350" dirty="0" err="1"/>
              <a:t>www.britannica.com</a:t>
            </a:r>
            <a:r>
              <a:rPr lang="en-US" sz="1350" dirty="0"/>
              <a:t>/event/Great-Famine-Irish-history</a:t>
            </a:r>
          </a:p>
        </p:txBody>
      </p:sp>
    </p:spTree>
    <p:extLst>
      <p:ext uri="{BB962C8B-B14F-4D97-AF65-F5344CB8AC3E}">
        <p14:creationId xmlns="" xmlns:p14="http://schemas.microsoft.com/office/powerpoint/2010/main" val="369804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285" y="2241452"/>
            <a:ext cx="7775715" cy="3359248"/>
          </a:xfrm>
        </p:spPr>
        <p:txBody>
          <a:bodyPr>
            <a:normAutofit/>
          </a:bodyPr>
          <a:lstStyle/>
          <a:p>
            <a:r>
              <a:rPr lang="en-US" sz="2000" dirty="0" err="1"/>
              <a:t>Patates</a:t>
            </a:r>
            <a:r>
              <a:rPr lang="en-US" sz="2000" dirty="0"/>
              <a:t> </a:t>
            </a:r>
            <a:r>
              <a:rPr lang="en-US" sz="2000" dirty="0" err="1"/>
              <a:t>büyük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besin</a:t>
            </a:r>
            <a:r>
              <a:rPr lang="en-US" sz="2000" dirty="0"/>
              <a:t> </a:t>
            </a:r>
            <a:r>
              <a:rPr lang="en-US" sz="2000" dirty="0" err="1"/>
              <a:t>kaynağı</a:t>
            </a:r>
            <a:r>
              <a:rPr lang="en-US" sz="2000" dirty="0"/>
              <a:t> </a:t>
            </a:r>
            <a:r>
              <a:rPr lang="en-US" sz="2000" dirty="0" err="1"/>
              <a:t>idi</a:t>
            </a:r>
            <a:r>
              <a:rPr lang="mr-IN" sz="2000" dirty="0"/>
              <a:t>…</a:t>
            </a:r>
            <a:endParaRPr lang="en-US" sz="2000" dirty="0"/>
          </a:p>
          <a:p>
            <a:r>
              <a:rPr lang="tr-TR" sz="2000" dirty="0" smtClean="0"/>
              <a:t>Fakat</a:t>
            </a:r>
            <a:r>
              <a:rPr lang="en-US" sz="2000" dirty="0" smtClean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iki</a:t>
            </a:r>
            <a:r>
              <a:rPr lang="en-US" sz="2000" dirty="0"/>
              <a:t> </a:t>
            </a:r>
            <a:r>
              <a:rPr lang="en-US" sz="2000" dirty="0" err="1"/>
              <a:t>tane</a:t>
            </a:r>
            <a:r>
              <a:rPr lang="en-US" sz="2000" dirty="0"/>
              <a:t> </a:t>
            </a:r>
            <a:r>
              <a:rPr lang="en-US" sz="2000" dirty="0" err="1"/>
              <a:t>patates</a:t>
            </a:r>
            <a:r>
              <a:rPr lang="en-US" sz="2000" dirty="0"/>
              <a:t> </a:t>
            </a:r>
            <a:r>
              <a:rPr lang="en-US" sz="2000" dirty="0" err="1"/>
              <a:t>türünün</a:t>
            </a:r>
            <a:r>
              <a:rPr lang="en-US" sz="2000" dirty="0"/>
              <a:t> </a:t>
            </a:r>
            <a:r>
              <a:rPr lang="en-US" sz="2000" dirty="0" err="1"/>
              <a:t>verim</a:t>
            </a:r>
            <a:r>
              <a:rPr lang="en-US" sz="2000" dirty="0"/>
              <a:t> </a:t>
            </a:r>
            <a:r>
              <a:rPr lang="en-US" sz="2000" dirty="0" err="1"/>
              <a:t>özellikleri</a:t>
            </a:r>
            <a:r>
              <a:rPr lang="en-US" sz="2000" dirty="0"/>
              <a:t> </a:t>
            </a:r>
            <a:r>
              <a:rPr lang="en-US" sz="2000" dirty="0" err="1"/>
              <a:t>yüzünden</a:t>
            </a:r>
            <a:r>
              <a:rPr lang="en-US" sz="2000" dirty="0"/>
              <a:t> </a:t>
            </a:r>
            <a:r>
              <a:rPr lang="en-US" sz="2000" dirty="0" err="1"/>
              <a:t>tercih</a:t>
            </a:r>
            <a:r>
              <a:rPr lang="en-US" sz="2000" dirty="0"/>
              <a:t> </a:t>
            </a:r>
            <a:r>
              <a:rPr lang="en-US" sz="2000" dirty="0" err="1"/>
              <a:t>edilerek</a:t>
            </a:r>
            <a:r>
              <a:rPr lang="en-US" sz="2000" dirty="0"/>
              <a:t> </a:t>
            </a:r>
            <a:r>
              <a:rPr lang="en-US" sz="2000" dirty="0" err="1"/>
              <a:t>yetiştirilmesi</a:t>
            </a:r>
            <a:r>
              <a:rPr lang="en-US" sz="2000" dirty="0"/>
              <a:t> </a:t>
            </a:r>
            <a:r>
              <a:rPr lang="en-US" sz="2000" dirty="0" err="1"/>
              <a:t>genetik</a:t>
            </a:r>
            <a:r>
              <a:rPr lang="en-US" sz="2000" dirty="0"/>
              <a:t> </a:t>
            </a:r>
            <a:r>
              <a:rPr lang="en-US" sz="2000" dirty="0" err="1"/>
              <a:t>çeşitliliğin</a:t>
            </a:r>
            <a:r>
              <a:rPr lang="en-US" sz="2000" dirty="0"/>
              <a:t> </a:t>
            </a:r>
            <a:r>
              <a:rPr lang="en-US" sz="2000" dirty="0" err="1"/>
              <a:t>azalmasına</a:t>
            </a:r>
            <a:r>
              <a:rPr lang="en-US" sz="2000" dirty="0"/>
              <a:t> </a:t>
            </a:r>
            <a:r>
              <a:rPr lang="tr-TR" sz="2000" dirty="0" smtClean="0"/>
              <a:t>neden</a:t>
            </a:r>
            <a:r>
              <a:rPr lang="en-US" sz="2000" dirty="0" smtClean="0"/>
              <a:t> </a:t>
            </a:r>
            <a:r>
              <a:rPr lang="en-US" sz="2000" dirty="0" err="1" smtClean="0"/>
              <a:t>oldu</a:t>
            </a:r>
            <a:r>
              <a:rPr lang="tr-TR" sz="2000" dirty="0" smtClean="0"/>
              <a:t>.</a:t>
            </a:r>
            <a:r>
              <a:rPr lang="en-US" sz="2000" dirty="0" smtClean="0"/>
              <a:t> </a:t>
            </a:r>
            <a:r>
              <a:rPr lang="tr-TR" sz="2000" dirty="0" smtClean="0"/>
              <a:t>A</a:t>
            </a:r>
            <a:r>
              <a:rPr lang="en-US" sz="2000" dirty="0" err="1" smtClean="0"/>
              <a:t>ynı</a:t>
            </a:r>
            <a:r>
              <a:rPr lang="en-US" sz="2000" dirty="0" smtClean="0"/>
              <a:t> </a:t>
            </a:r>
            <a:r>
              <a:rPr lang="en-US" sz="2000" dirty="0" err="1"/>
              <a:t>zamanda</a:t>
            </a:r>
            <a:r>
              <a:rPr lang="en-US" sz="2000" dirty="0"/>
              <a:t> </a:t>
            </a:r>
            <a:r>
              <a:rPr lang="en-US" sz="2000" dirty="0" err="1"/>
              <a:t>bitkinin</a:t>
            </a:r>
            <a:r>
              <a:rPr lang="en-US" sz="2000" dirty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hastalığa</a:t>
            </a:r>
            <a:r>
              <a:rPr lang="en-US" sz="2000" dirty="0"/>
              <a:t> </a:t>
            </a:r>
            <a:r>
              <a:rPr lang="en-US" sz="2000" dirty="0" err="1"/>
              <a:t>karşı</a:t>
            </a:r>
            <a:r>
              <a:rPr lang="en-US" sz="2000" dirty="0"/>
              <a:t> </a:t>
            </a:r>
            <a:r>
              <a:rPr lang="en-US" sz="2000" dirty="0" err="1"/>
              <a:t>direncinin</a:t>
            </a:r>
            <a:r>
              <a:rPr lang="en-US" sz="2000" dirty="0"/>
              <a:t> de </a:t>
            </a:r>
            <a:r>
              <a:rPr lang="en-US" sz="2000" dirty="0" err="1"/>
              <a:t>azalmasına</a:t>
            </a:r>
            <a:r>
              <a:rPr lang="en-US" sz="2000" dirty="0"/>
              <a:t> </a:t>
            </a:r>
            <a:r>
              <a:rPr lang="tr-TR" sz="2000" dirty="0" smtClean="0"/>
              <a:t>neden</a:t>
            </a:r>
            <a:r>
              <a:rPr lang="en-US" sz="2000" dirty="0" smtClean="0"/>
              <a:t> </a:t>
            </a:r>
            <a:r>
              <a:rPr lang="en-US" sz="2000" dirty="0" err="1"/>
              <a:t>oldu</a:t>
            </a:r>
            <a:r>
              <a:rPr lang="mr-IN" sz="2000" dirty="0"/>
              <a:t>…</a:t>
            </a:r>
            <a:endParaRPr lang="tr-TR" sz="2000" dirty="0"/>
          </a:p>
          <a:p>
            <a:r>
              <a:rPr lang="en-US" sz="2000" dirty="0"/>
              <a:t>B</a:t>
            </a:r>
            <a:r>
              <a:rPr lang="tr-TR" sz="2000" dirty="0"/>
              <a:t>öylece de İrlanda ülke olarak kıtlığa karşı hassas konuma geldi. 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06401" y="6223000"/>
            <a:ext cx="53142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https://</a:t>
            </a:r>
            <a:r>
              <a:rPr lang="en-US" sz="1350" dirty="0" err="1"/>
              <a:t>www.britannica.com</a:t>
            </a:r>
            <a:r>
              <a:rPr lang="en-US" sz="1350" dirty="0"/>
              <a:t>/event/Great-Famine-Irish-history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6285" y="419100"/>
            <a:ext cx="8209720" cy="12538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>
                <a:solidFill>
                  <a:schemeClr val="tx1"/>
                </a:solidFill>
              </a:rPr>
              <a:t>İrlanda</a:t>
            </a:r>
            <a:r>
              <a:rPr lang="en-US" sz="4000" b="1" dirty="0">
                <a:solidFill>
                  <a:schemeClr val="tx1"/>
                </a:solidFill>
              </a:rPr>
              <a:t>, </a:t>
            </a:r>
            <a:r>
              <a:rPr lang="en-US" sz="4000" b="1" dirty="0" err="1">
                <a:solidFill>
                  <a:schemeClr val="tx1"/>
                </a:solidFill>
              </a:rPr>
              <a:t>Büyük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Kıtlık</a:t>
            </a:r>
            <a:r>
              <a:rPr lang="en-US" sz="4000" b="1" dirty="0">
                <a:solidFill>
                  <a:schemeClr val="tx1"/>
                </a:solidFill>
              </a:rPr>
              <a:t> 1845–49</a:t>
            </a:r>
          </a:p>
        </p:txBody>
      </p:sp>
    </p:spTree>
    <p:extLst>
      <p:ext uri="{BB962C8B-B14F-4D97-AF65-F5344CB8AC3E}">
        <p14:creationId xmlns="" xmlns:p14="http://schemas.microsoft.com/office/powerpoint/2010/main" val="214789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165087" y="694348"/>
            <a:ext cx="7722704" cy="344487"/>
          </a:xfrm>
        </p:spPr>
        <p:txBody>
          <a:bodyPr>
            <a:normAutofit fontScale="90000"/>
          </a:bodyPr>
          <a:lstStyle/>
          <a:p>
            <a:r>
              <a:rPr lang="en-US" dirty="0"/>
              <a:t>1 </a:t>
            </a:r>
            <a:r>
              <a:rPr lang="en-US" dirty="0" err="1"/>
              <a:t>milyon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açlıktan</a:t>
            </a:r>
            <a:r>
              <a:rPr lang="en-US" dirty="0"/>
              <a:t> </a:t>
            </a:r>
            <a:r>
              <a:rPr lang="en-US" dirty="0" err="1" smtClean="0"/>
              <a:t>öldü</a:t>
            </a:r>
            <a:r>
              <a:rPr lang="tr-TR" dirty="0" smtClean="0"/>
              <a:t> !!!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7501" y="6299200"/>
            <a:ext cx="53142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https://</a:t>
            </a:r>
            <a:r>
              <a:rPr lang="en-US" sz="1350" dirty="0" err="1"/>
              <a:t>www.britannica.com</a:t>
            </a:r>
            <a:r>
              <a:rPr lang="en-US" sz="1350" dirty="0"/>
              <a:t>/event/Great-Famine-Irish-history</a:t>
            </a:r>
          </a:p>
        </p:txBody>
      </p:sp>
    </p:spTree>
    <p:extLst>
      <p:ext uri="{BB962C8B-B14F-4D97-AF65-F5344CB8AC3E}">
        <p14:creationId xmlns="" xmlns:p14="http://schemas.microsoft.com/office/powerpoint/2010/main" val="25597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158</TotalTime>
  <Words>610</Words>
  <Application>Microsoft Office PowerPoint</Application>
  <PresentationFormat>Ekran Gösterisi (4:3)</PresentationFormat>
  <Paragraphs>120</Paragraphs>
  <Slides>27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Quotable</vt:lpstr>
      <vt:lpstr>Temel Genetik Kavramlar III</vt:lpstr>
      <vt:lpstr>Tarihten bir soru…</vt:lpstr>
      <vt:lpstr>Doğal Seleksiyon, Darwin</vt:lpstr>
      <vt:lpstr>Slayt 4</vt:lpstr>
      <vt:lpstr> Hadi düşünelim, Genetik çeşitlilik olmasa  ne olurdu?</vt:lpstr>
      <vt:lpstr>Slayt 6</vt:lpstr>
      <vt:lpstr>İrlanda, Büyük Kıtlık 1845–49</vt:lpstr>
      <vt:lpstr>Slayt 8</vt:lpstr>
      <vt:lpstr>1 milyon insan açlıktan öldü !!!</vt:lpstr>
      <vt:lpstr>Doğal seleksiyon, Darwin</vt:lpstr>
      <vt:lpstr>Slayt 11</vt:lpstr>
      <vt:lpstr>Kalıtımın Kromozomal Esası</vt:lpstr>
      <vt:lpstr>Kalıtımın Kromozomal Esası</vt:lpstr>
      <vt:lpstr>Kalıtımın Kromozomal Esası</vt:lpstr>
      <vt:lpstr>Kalıtımın Kromozomal Esası</vt:lpstr>
      <vt:lpstr>https://visualsunlimited.photoshelter.com/image/I0000ZvQYm12tAbI</vt:lpstr>
      <vt:lpstr>Kalıtımın Kromozomal Esası</vt:lpstr>
      <vt:lpstr>Kalıtımın Kromozomal Esası</vt:lpstr>
      <vt:lpstr>Kalıtımın Kromozomal Esası</vt:lpstr>
      <vt:lpstr>Kalıtımın Kromozomal Esası</vt:lpstr>
      <vt:lpstr>Kalıtımın Kromozomal Esası</vt:lpstr>
      <vt:lpstr>Kromozom yapısı</vt:lpstr>
      <vt:lpstr>Slayt 23</vt:lpstr>
      <vt:lpstr>Slayt 24</vt:lpstr>
      <vt:lpstr>Slayt 25</vt:lpstr>
      <vt:lpstr>Slayt 26</vt:lpstr>
      <vt:lpstr>Telomerler,  2009 Nobel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Genetik Kavramlar III</dc:title>
  <dc:creator>Nuket.Bilgen</dc:creator>
  <cp:lastModifiedBy>dell</cp:lastModifiedBy>
  <cp:revision>23</cp:revision>
  <dcterms:created xsi:type="dcterms:W3CDTF">2020-10-15T11:01:56Z</dcterms:created>
  <dcterms:modified xsi:type="dcterms:W3CDTF">2021-11-05T09:03:20Z</dcterms:modified>
</cp:coreProperties>
</file>