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82" r:id="rId3"/>
    <p:sldId id="259" r:id="rId4"/>
    <p:sldId id="279" r:id="rId5"/>
    <p:sldId id="260" r:id="rId6"/>
    <p:sldId id="262" r:id="rId7"/>
    <p:sldId id="263" r:id="rId8"/>
    <p:sldId id="266" r:id="rId9"/>
    <p:sldId id="265" r:id="rId10"/>
    <p:sldId id="258" r:id="rId11"/>
    <p:sldId id="268" r:id="rId12"/>
    <p:sldId id="267" r:id="rId13"/>
    <p:sldId id="275" r:id="rId14"/>
    <p:sldId id="280" r:id="rId15"/>
    <p:sldId id="286" r:id="rId16"/>
    <p:sldId id="269" r:id="rId17"/>
    <p:sldId id="277" r:id="rId18"/>
    <p:sldId id="278" r:id="rId19"/>
    <p:sldId id="283" r:id="rId20"/>
    <p:sldId id="292" r:id="rId21"/>
    <p:sldId id="291" r:id="rId22"/>
    <p:sldId id="271" r:id="rId23"/>
    <p:sldId id="289" r:id="rId24"/>
    <p:sldId id="272" r:id="rId25"/>
    <p:sldId id="290" r:id="rId26"/>
    <p:sldId id="273" r:id="rId27"/>
    <p:sldId id="270" r:id="rId28"/>
    <p:sldId id="304" r:id="rId29"/>
    <p:sldId id="294" r:id="rId30"/>
    <p:sldId id="295" r:id="rId31"/>
    <p:sldId id="296" r:id="rId32"/>
    <p:sldId id="303" r:id="rId33"/>
    <p:sldId id="299" r:id="rId3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66FFCC"/>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44" autoAdjust="0"/>
    <p:restoredTop sz="94660"/>
  </p:normalViewPr>
  <p:slideViewPr>
    <p:cSldViewPr snapToGrid="0">
      <p:cViewPr varScale="1">
        <p:scale>
          <a:sx n="91" d="100"/>
          <a:sy n="91" d="100"/>
        </p:scale>
        <p:origin x="-534" y="-11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CB6666EA-EB0A-426B-A682-6764504203E8}" type="datetimeFigureOut">
              <a:rPr lang="tr-TR" smtClean="0"/>
              <a:pPr/>
              <a:t>20/04/2018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92B5DE-44CF-41EA-948E-00A8F64E38F6}" type="slidenum">
              <a:rPr lang="tr-TR" smtClean="0"/>
              <a:pPr/>
              <a:t>‹#›</a:t>
            </a:fld>
            <a:endParaRPr lang="tr-TR"/>
          </a:p>
        </p:txBody>
      </p:sp>
    </p:spTree>
    <p:extLst>
      <p:ext uri="{BB962C8B-B14F-4D97-AF65-F5344CB8AC3E}">
        <p14:creationId xmlns:p14="http://schemas.microsoft.com/office/powerpoint/2010/main" xmlns="" val="5044051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B6666EA-EB0A-426B-A682-6764504203E8}" type="datetimeFigureOut">
              <a:rPr lang="tr-TR" smtClean="0"/>
              <a:pPr/>
              <a:t>20/04/2018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92B5DE-44CF-41EA-948E-00A8F64E38F6}" type="slidenum">
              <a:rPr lang="tr-TR" smtClean="0"/>
              <a:pPr/>
              <a:t>‹#›</a:t>
            </a:fld>
            <a:endParaRPr lang="tr-TR"/>
          </a:p>
        </p:txBody>
      </p:sp>
    </p:spTree>
    <p:extLst>
      <p:ext uri="{BB962C8B-B14F-4D97-AF65-F5344CB8AC3E}">
        <p14:creationId xmlns:p14="http://schemas.microsoft.com/office/powerpoint/2010/main" xmlns="" val="6871886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B6666EA-EB0A-426B-A682-6764504203E8}" type="datetimeFigureOut">
              <a:rPr lang="tr-TR" smtClean="0"/>
              <a:pPr/>
              <a:t>20/04/2018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92B5DE-44CF-41EA-948E-00A8F64E38F6}" type="slidenum">
              <a:rPr lang="tr-TR" smtClean="0"/>
              <a:pPr/>
              <a:t>‹#›</a:t>
            </a:fld>
            <a:endParaRPr lang="tr-TR"/>
          </a:p>
        </p:txBody>
      </p:sp>
    </p:spTree>
    <p:extLst>
      <p:ext uri="{BB962C8B-B14F-4D97-AF65-F5344CB8AC3E}">
        <p14:creationId xmlns:p14="http://schemas.microsoft.com/office/powerpoint/2010/main" xmlns="" val="14984065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B6666EA-EB0A-426B-A682-6764504203E8}" type="datetimeFigureOut">
              <a:rPr lang="tr-TR" smtClean="0"/>
              <a:pPr/>
              <a:t>20/04/2018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92B5DE-44CF-41EA-948E-00A8F64E38F6}" type="slidenum">
              <a:rPr lang="tr-TR" smtClean="0"/>
              <a:pPr/>
              <a:t>‹#›</a:t>
            </a:fld>
            <a:endParaRPr lang="tr-TR"/>
          </a:p>
        </p:txBody>
      </p:sp>
    </p:spTree>
    <p:extLst>
      <p:ext uri="{BB962C8B-B14F-4D97-AF65-F5344CB8AC3E}">
        <p14:creationId xmlns:p14="http://schemas.microsoft.com/office/powerpoint/2010/main" xmlns="" val="31179971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B6666EA-EB0A-426B-A682-6764504203E8}" type="datetimeFigureOut">
              <a:rPr lang="tr-TR" smtClean="0"/>
              <a:pPr/>
              <a:t>20/04/2018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92B5DE-44CF-41EA-948E-00A8F64E38F6}" type="slidenum">
              <a:rPr lang="tr-TR" smtClean="0"/>
              <a:pPr/>
              <a:t>‹#›</a:t>
            </a:fld>
            <a:endParaRPr lang="tr-TR"/>
          </a:p>
        </p:txBody>
      </p:sp>
    </p:spTree>
    <p:extLst>
      <p:ext uri="{BB962C8B-B14F-4D97-AF65-F5344CB8AC3E}">
        <p14:creationId xmlns:p14="http://schemas.microsoft.com/office/powerpoint/2010/main" xmlns="" val="11227183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CB6666EA-EB0A-426B-A682-6764504203E8}" type="datetimeFigureOut">
              <a:rPr lang="tr-TR" smtClean="0"/>
              <a:pPr/>
              <a:t>20/04/2018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92B5DE-44CF-41EA-948E-00A8F64E38F6}" type="slidenum">
              <a:rPr lang="tr-TR" smtClean="0"/>
              <a:pPr/>
              <a:t>‹#›</a:t>
            </a:fld>
            <a:endParaRPr lang="tr-TR"/>
          </a:p>
        </p:txBody>
      </p:sp>
    </p:spTree>
    <p:extLst>
      <p:ext uri="{BB962C8B-B14F-4D97-AF65-F5344CB8AC3E}">
        <p14:creationId xmlns:p14="http://schemas.microsoft.com/office/powerpoint/2010/main" xmlns="" val="1241557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CB6666EA-EB0A-426B-A682-6764504203E8}" type="datetimeFigureOut">
              <a:rPr lang="tr-TR" smtClean="0"/>
              <a:pPr/>
              <a:t>20/04/2018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192B5DE-44CF-41EA-948E-00A8F64E38F6}" type="slidenum">
              <a:rPr lang="tr-TR" smtClean="0"/>
              <a:pPr/>
              <a:t>‹#›</a:t>
            </a:fld>
            <a:endParaRPr lang="tr-TR"/>
          </a:p>
        </p:txBody>
      </p:sp>
    </p:spTree>
    <p:extLst>
      <p:ext uri="{BB962C8B-B14F-4D97-AF65-F5344CB8AC3E}">
        <p14:creationId xmlns:p14="http://schemas.microsoft.com/office/powerpoint/2010/main" xmlns="" val="3827287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CB6666EA-EB0A-426B-A682-6764504203E8}" type="datetimeFigureOut">
              <a:rPr lang="tr-TR" smtClean="0"/>
              <a:pPr/>
              <a:t>20/04/2018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192B5DE-44CF-41EA-948E-00A8F64E38F6}" type="slidenum">
              <a:rPr lang="tr-TR" smtClean="0"/>
              <a:pPr/>
              <a:t>‹#›</a:t>
            </a:fld>
            <a:endParaRPr lang="tr-TR"/>
          </a:p>
        </p:txBody>
      </p:sp>
    </p:spTree>
    <p:extLst>
      <p:ext uri="{BB962C8B-B14F-4D97-AF65-F5344CB8AC3E}">
        <p14:creationId xmlns:p14="http://schemas.microsoft.com/office/powerpoint/2010/main" xmlns="" val="41547712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6666EA-EB0A-426B-A682-6764504203E8}" type="datetimeFigureOut">
              <a:rPr lang="tr-TR" smtClean="0"/>
              <a:pPr/>
              <a:t>20/04/2018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1192B5DE-44CF-41EA-948E-00A8F64E38F6}" type="slidenum">
              <a:rPr lang="tr-TR" smtClean="0"/>
              <a:pPr/>
              <a:t>‹#›</a:t>
            </a:fld>
            <a:endParaRPr lang="tr-TR"/>
          </a:p>
        </p:txBody>
      </p:sp>
    </p:spTree>
    <p:extLst>
      <p:ext uri="{BB962C8B-B14F-4D97-AF65-F5344CB8AC3E}">
        <p14:creationId xmlns:p14="http://schemas.microsoft.com/office/powerpoint/2010/main" xmlns="" val="1287059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B6666EA-EB0A-426B-A682-6764504203E8}" type="datetimeFigureOut">
              <a:rPr lang="tr-TR" smtClean="0"/>
              <a:pPr/>
              <a:t>20/04/2018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92B5DE-44CF-41EA-948E-00A8F64E38F6}" type="slidenum">
              <a:rPr lang="tr-TR" smtClean="0"/>
              <a:pPr/>
              <a:t>‹#›</a:t>
            </a:fld>
            <a:endParaRPr lang="tr-TR"/>
          </a:p>
        </p:txBody>
      </p:sp>
    </p:spTree>
    <p:extLst>
      <p:ext uri="{BB962C8B-B14F-4D97-AF65-F5344CB8AC3E}">
        <p14:creationId xmlns:p14="http://schemas.microsoft.com/office/powerpoint/2010/main" xmlns="" val="2777315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B6666EA-EB0A-426B-A682-6764504203E8}" type="datetimeFigureOut">
              <a:rPr lang="tr-TR" smtClean="0"/>
              <a:pPr/>
              <a:t>20/04/2018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92B5DE-44CF-41EA-948E-00A8F64E38F6}" type="slidenum">
              <a:rPr lang="tr-TR" smtClean="0"/>
              <a:pPr/>
              <a:t>‹#›</a:t>
            </a:fld>
            <a:endParaRPr lang="tr-TR"/>
          </a:p>
        </p:txBody>
      </p:sp>
    </p:spTree>
    <p:extLst>
      <p:ext uri="{BB962C8B-B14F-4D97-AF65-F5344CB8AC3E}">
        <p14:creationId xmlns:p14="http://schemas.microsoft.com/office/powerpoint/2010/main" xmlns="" val="35495601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6666EA-EB0A-426B-A682-6764504203E8}" type="datetimeFigureOut">
              <a:rPr lang="tr-TR" smtClean="0"/>
              <a:pPr/>
              <a:t>20/04/2018</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92B5DE-44CF-41EA-948E-00A8F64E38F6}" type="slidenum">
              <a:rPr lang="tr-TR" smtClean="0"/>
              <a:pPr/>
              <a:t>‹#›</a:t>
            </a:fld>
            <a:endParaRPr lang="tr-TR"/>
          </a:p>
        </p:txBody>
      </p:sp>
    </p:spTree>
    <p:extLst>
      <p:ext uri="{BB962C8B-B14F-4D97-AF65-F5344CB8AC3E}">
        <p14:creationId xmlns:p14="http://schemas.microsoft.com/office/powerpoint/2010/main" xmlns="" val="150013582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pct90">
          <a:fgClr>
            <a:schemeClr val="accent1">
              <a:lumMod val="20000"/>
              <a:lumOff val="80000"/>
            </a:schemeClr>
          </a:fgClr>
          <a:bgClr>
            <a:schemeClr val="bg1"/>
          </a:bgClr>
        </a:patt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798490" y="2060620"/>
            <a:ext cx="10483403" cy="2987898"/>
          </a:xfrm>
        </p:spPr>
        <p:txBody>
          <a:bodyPr>
            <a:normAutofit/>
          </a:bodyPr>
          <a:lstStyle/>
          <a:p>
            <a:r>
              <a:rPr lang="tr-TR" b="1" dirty="0" smtClean="0">
                <a:solidFill>
                  <a:srgbClr val="FF0066"/>
                </a:solidFill>
                <a:latin typeface="Algerian" panose="04020705040A02060702" pitchFamily="82" charset="0"/>
              </a:rPr>
              <a:t>Kanser hücrelerinin özellikleri</a:t>
            </a:r>
            <a:endParaRPr lang="tr-TR" b="1" dirty="0">
              <a:solidFill>
                <a:srgbClr val="FF0066"/>
              </a:solidFill>
              <a:latin typeface="Algerian" panose="04020705040A02060702" pitchFamily="82" charset="0"/>
            </a:endParaRPr>
          </a:p>
        </p:txBody>
      </p:sp>
    </p:spTree>
    <p:extLst>
      <p:ext uri="{BB962C8B-B14F-4D97-AF65-F5344CB8AC3E}">
        <p14:creationId xmlns:p14="http://schemas.microsoft.com/office/powerpoint/2010/main" xmlns="" val="18862072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half" idx="1"/>
          </p:nvPr>
        </p:nvSpPr>
        <p:spPr>
          <a:xfrm>
            <a:off x="150125" y="845192"/>
            <a:ext cx="5869675" cy="6012808"/>
          </a:xfrm>
        </p:spPr>
        <p:txBody>
          <a:bodyPr>
            <a:normAutofit fontScale="92500" lnSpcReduction="20000"/>
          </a:bodyPr>
          <a:lstStyle/>
          <a:p>
            <a:r>
              <a:rPr lang="tr-TR" sz="2000" dirty="0" smtClean="0"/>
              <a:t>Bazı tek hücreli organizmalarda eşeysiz üremenin temelini oluştururken, çok hücreli canlılardaki hücrelerin </a:t>
            </a:r>
            <a:r>
              <a:rPr lang="tr-TR" sz="2000" dirty="0" err="1" smtClean="0"/>
              <a:t>mitotik</a:t>
            </a:r>
            <a:r>
              <a:rPr lang="tr-TR" sz="2000" dirty="0" smtClean="0"/>
              <a:t> aktivitesi, organizmanın gelişmesinin ve büyümesinin temelidir.</a:t>
            </a:r>
          </a:p>
          <a:p>
            <a:r>
              <a:rPr lang="tr-TR" sz="2000" dirty="0" smtClean="0"/>
              <a:t>Yetişkin organizmalarda </a:t>
            </a:r>
            <a:r>
              <a:rPr lang="tr-TR" sz="2000" dirty="0" err="1" smtClean="0"/>
              <a:t>mitotik</a:t>
            </a:r>
            <a:r>
              <a:rPr lang="tr-TR" sz="2000" dirty="0" smtClean="0"/>
              <a:t> aktivite, yaranın iyileşmesinde ve belirli dokulardaki diğer hücre yenilenmelerinde önem kazanır.</a:t>
            </a:r>
          </a:p>
          <a:p>
            <a:r>
              <a:rPr lang="tr-TR" sz="2000" dirty="0" smtClean="0"/>
              <a:t>Alt fazları; </a:t>
            </a:r>
            <a:r>
              <a:rPr lang="tr-TR" sz="2000" b="1" dirty="0" err="1" smtClean="0"/>
              <a:t>Profaz</a:t>
            </a:r>
            <a:r>
              <a:rPr lang="tr-TR" sz="2000" b="1" dirty="0" smtClean="0"/>
              <a:t>, </a:t>
            </a:r>
            <a:r>
              <a:rPr lang="tr-TR" sz="2000" b="1" dirty="0" err="1" smtClean="0"/>
              <a:t>Prometafaz</a:t>
            </a:r>
            <a:r>
              <a:rPr lang="tr-TR" sz="2000" b="1" dirty="0" smtClean="0"/>
              <a:t>, </a:t>
            </a:r>
            <a:r>
              <a:rPr lang="tr-TR" sz="2000" b="1" dirty="0" err="1" smtClean="0"/>
              <a:t>Metafaz</a:t>
            </a:r>
            <a:r>
              <a:rPr lang="tr-TR" sz="2000" b="1" dirty="0" smtClean="0"/>
              <a:t>, </a:t>
            </a:r>
            <a:r>
              <a:rPr lang="tr-TR" sz="2000" b="1" dirty="0" err="1" smtClean="0"/>
              <a:t>Anafaz</a:t>
            </a:r>
            <a:r>
              <a:rPr lang="tr-TR" sz="2000" b="1" dirty="0" smtClean="0"/>
              <a:t>, </a:t>
            </a:r>
            <a:r>
              <a:rPr lang="tr-TR" sz="2000" b="1" dirty="0" err="1" smtClean="0"/>
              <a:t>Telofaz</a:t>
            </a:r>
            <a:endParaRPr lang="tr-TR" sz="2000" b="1" dirty="0" smtClean="0"/>
          </a:p>
          <a:p>
            <a:r>
              <a:rPr lang="tr-TR" sz="2000" dirty="0" smtClean="0"/>
              <a:t>Genetik materyal, </a:t>
            </a:r>
            <a:r>
              <a:rPr lang="tr-TR" sz="2000" b="1" dirty="0" smtClean="0"/>
              <a:t>çekirdek bölünmesi (karyokinez) </a:t>
            </a:r>
            <a:r>
              <a:rPr lang="tr-TR" sz="2000" dirty="0" smtClean="0"/>
              <a:t>sırasında iki kardeş hücreye bölünür. Karyokinezi </a:t>
            </a:r>
            <a:r>
              <a:rPr lang="tr-TR" sz="2000" b="1" dirty="0" err="1" smtClean="0"/>
              <a:t>sitoplazmik</a:t>
            </a:r>
            <a:r>
              <a:rPr lang="tr-TR" sz="2000" b="1" dirty="0" smtClean="0"/>
              <a:t> bölünme (</a:t>
            </a:r>
            <a:r>
              <a:rPr lang="tr-TR" sz="2000" b="1" dirty="0" err="1" smtClean="0"/>
              <a:t>sitokinez</a:t>
            </a:r>
            <a:r>
              <a:rPr lang="tr-TR" sz="2000" b="1" dirty="0" smtClean="0"/>
              <a:t>) </a:t>
            </a:r>
            <a:r>
              <a:rPr lang="tr-TR" sz="2000" dirty="0" smtClean="0"/>
              <a:t>izler.</a:t>
            </a:r>
          </a:p>
          <a:p>
            <a:r>
              <a:rPr lang="tr-TR" sz="2000" dirty="0" err="1" smtClean="0"/>
              <a:t>Sitokinez</a:t>
            </a:r>
            <a:r>
              <a:rPr lang="tr-TR" sz="2000" dirty="0" smtClean="0"/>
              <a:t>, hacmi ikiye bölen ve ayrı bir plazma zarı ile her iki yeni hücreyi çeviren bir mekanizmaya gereksinim duyar. </a:t>
            </a:r>
            <a:r>
              <a:rPr lang="tr-TR" sz="2000" dirty="0" err="1" smtClean="0"/>
              <a:t>Sitoplazmik</a:t>
            </a:r>
            <a:r>
              <a:rPr lang="tr-TR" sz="2000" dirty="0" smtClean="0"/>
              <a:t> </a:t>
            </a:r>
            <a:r>
              <a:rPr lang="tr-TR" sz="2000" dirty="0" err="1" smtClean="0"/>
              <a:t>organeller</a:t>
            </a:r>
            <a:r>
              <a:rPr lang="tr-TR" sz="2000" dirty="0" smtClean="0"/>
              <a:t> mevcut zar yapılarından yararlanarak ya kendilerini eşlerler ya da her bir hücrede de </a:t>
            </a:r>
            <a:r>
              <a:rPr lang="tr-TR" sz="2000" dirty="0" err="1" smtClean="0"/>
              <a:t>novo</a:t>
            </a:r>
            <a:r>
              <a:rPr lang="tr-TR" sz="2000" dirty="0" smtClean="0"/>
              <a:t> (yeniden) sentezlenirler.</a:t>
            </a:r>
          </a:p>
          <a:p>
            <a:r>
              <a:rPr lang="tr-TR" sz="2000" dirty="0" smtClean="0"/>
              <a:t>Tüm döngünün genellikle bir saatten az bir bölümünü kapsar.</a:t>
            </a:r>
          </a:p>
          <a:p>
            <a:r>
              <a:rPr lang="tr-TR" sz="2000" dirty="0"/>
              <a:t> Protein ve RNA sentez hızı aniden yavaşlar, genetik </a:t>
            </a:r>
            <a:r>
              <a:rPr lang="tr-TR" sz="2000" dirty="0" smtClean="0"/>
              <a:t>materyal, oluşan </a:t>
            </a:r>
            <a:r>
              <a:rPr lang="tr-TR" sz="2000" dirty="0"/>
              <a:t>iki yeni hücreye dağılır. </a:t>
            </a:r>
            <a:endParaRPr lang="tr-TR" sz="2000" dirty="0" smtClean="0"/>
          </a:p>
          <a:p>
            <a:r>
              <a:rPr lang="tr-TR" sz="2000" dirty="0" smtClean="0"/>
              <a:t>M </a:t>
            </a:r>
            <a:r>
              <a:rPr lang="tr-TR" sz="2000" dirty="0"/>
              <a:t>fazını takiben oluşan yeni hücreler ya G0 ya da G1 fazına girerler. </a:t>
            </a:r>
            <a:endParaRPr lang="tr-TR" sz="2000" dirty="0" smtClean="0"/>
          </a:p>
          <a:p>
            <a:endParaRPr lang="tr-TR" dirty="0"/>
          </a:p>
          <a:p>
            <a:endParaRPr lang="tr-TR" dirty="0"/>
          </a:p>
        </p:txBody>
      </p:sp>
      <p:sp>
        <p:nvSpPr>
          <p:cNvPr id="6" name="Metin kutusu 5"/>
          <p:cNvSpPr txBox="1"/>
          <p:nvPr/>
        </p:nvSpPr>
        <p:spPr>
          <a:xfrm>
            <a:off x="386366" y="321972"/>
            <a:ext cx="4906851" cy="523220"/>
          </a:xfrm>
          <a:prstGeom prst="rect">
            <a:avLst/>
          </a:prstGeom>
          <a:noFill/>
        </p:spPr>
        <p:txBody>
          <a:bodyPr wrap="square" rtlCol="0">
            <a:spAutoFit/>
          </a:bodyPr>
          <a:lstStyle/>
          <a:p>
            <a:r>
              <a:rPr lang="tr-TR" sz="2800" b="1" dirty="0" smtClean="0">
                <a:solidFill>
                  <a:schemeClr val="accent1"/>
                </a:solidFill>
              </a:rPr>
              <a:t>2. Mitoz</a:t>
            </a:r>
            <a:endParaRPr lang="tr-TR" sz="2800" b="1" dirty="0">
              <a:solidFill>
                <a:schemeClr val="accent1"/>
              </a:solidFill>
            </a:endParaRPr>
          </a:p>
        </p:txBody>
      </p:sp>
    </p:spTree>
    <p:extLst>
      <p:ext uri="{BB962C8B-B14F-4D97-AF65-F5344CB8AC3E}">
        <p14:creationId xmlns:p14="http://schemas.microsoft.com/office/powerpoint/2010/main" xmlns="" val="25428009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3031" y="1471449"/>
            <a:ext cx="11990231" cy="5212686"/>
          </a:xfrm>
        </p:spPr>
        <p:txBody>
          <a:bodyPr>
            <a:normAutofit/>
          </a:bodyPr>
          <a:lstStyle/>
          <a:p>
            <a:r>
              <a:rPr lang="tr-TR" sz="2000" b="1" dirty="0" err="1" smtClean="0">
                <a:solidFill>
                  <a:srgbClr val="FF0066"/>
                </a:solidFill>
              </a:rPr>
              <a:t>İnterfaz</a:t>
            </a:r>
            <a:r>
              <a:rPr lang="tr-TR" sz="2000" b="1" dirty="0" smtClean="0">
                <a:solidFill>
                  <a:srgbClr val="FF0066"/>
                </a:solidFill>
              </a:rPr>
              <a:t> </a:t>
            </a:r>
            <a:r>
              <a:rPr lang="tr-TR" sz="2000" dirty="0" smtClean="0"/>
              <a:t>- kromozomlar kromatin oluşturmak üzere uzar ve çözülür.</a:t>
            </a:r>
          </a:p>
          <a:p>
            <a:r>
              <a:rPr lang="tr-TR" sz="2000" b="1" dirty="0" err="1" smtClean="0">
                <a:solidFill>
                  <a:srgbClr val="FF0066"/>
                </a:solidFill>
              </a:rPr>
              <a:t>Profaz</a:t>
            </a:r>
            <a:r>
              <a:rPr lang="tr-TR" sz="2000" dirty="0" smtClean="0"/>
              <a:t> – kromozomlar kıvrılarak kısalır; </a:t>
            </a:r>
            <a:r>
              <a:rPr lang="tr-TR" sz="2000" dirty="0" err="1" smtClean="0"/>
              <a:t>sentrioller</a:t>
            </a:r>
            <a:r>
              <a:rPr lang="tr-TR" sz="2000" dirty="0" smtClean="0"/>
              <a:t> bölünür ve birbirinden uzaklaşır.</a:t>
            </a:r>
          </a:p>
          <a:p>
            <a:r>
              <a:rPr lang="tr-TR" sz="2000" b="1" dirty="0" err="1" smtClean="0">
                <a:solidFill>
                  <a:srgbClr val="FF0066"/>
                </a:solidFill>
              </a:rPr>
              <a:t>Prometafaz</a:t>
            </a:r>
            <a:r>
              <a:rPr lang="tr-TR" sz="2000" dirty="0" smtClean="0"/>
              <a:t> – kromozomlar belirgin olarak çift yapılıdır; </a:t>
            </a:r>
            <a:r>
              <a:rPr lang="tr-TR" sz="2000" dirty="0" err="1" smtClean="0"/>
              <a:t>sentrioller</a:t>
            </a:r>
            <a:r>
              <a:rPr lang="tr-TR" sz="2000" dirty="0" smtClean="0"/>
              <a:t> zıt kutuplara gitmiştir; iğ iplikleri oluşmuştur.</a:t>
            </a:r>
          </a:p>
          <a:p>
            <a:r>
              <a:rPr lang="tr-TR" sz="2000" b="1" dirty="0" err="1" smtClean="0">
                <a:solidFill>
                  <a:srgbClr val="FF0066"/>
                </a:solidFill>
              </a:rPr>
              <a:t>Metafaz</a:t>
            </a:r>
            <a:r>
              <a:rPr lang="tr-TR" sz="2000" dirty="0" smtClean="0"/>
              <a:t>- </a:t>
            </a:r>
            <a:r>
              <a:rPr lang="tr-TR" sz="2000" dirty="0" err="1" smtClean="0"/>
              <a:t>sentromerler</a:t>
            </a:r>
            <a:r>
              <a:rPr lang="tr-TR" sz="2000" dirty="0" smtClean="0"/>
              <a:t> </a:t>
            </a:r>
            <a:r>
              <a:rPr lang="tr-TR" sz="2000" dirty="0" err="1" smtClean="0"/>
              <a:t>metafaz</a:t>
            </a:r>
            <a:r>
              <a:rPr lang="tr-TR" sz="2000" dirty="0" smtClean="0"/>
              <a:t> plağında dizilir.</a:t>
            </a:r>
          </a:p>
          <a:p>
            <a:r>
              <a:rPr lang="tr-TR" sz="2000" b="1" dirty="0" err="1" smtClean="0">
                <a:solidFill>
                  <a:srgbClr val="FF0066"/>
                </a:solidFill>
              </a:rPr>
              <a:t>Anafaz</a:t>
            </a:r>
            <a:r>
              <a:rPr lang="tr-TR" sz="2000" dirty="0" smtClean="0"/>
              <a:t> – </a:t>
            </a:r>
            <a:r>
              <a:rPr lang="tr-TR" sz="2000" dirty="0" err="1" smtClean="0"/>
              <a:t>sentromerler</a:t>
            </a:r>
            <a:r>
              <a:rPr lang="tr-TR" sz="2000" dirty="0" smtClean="0"/>
              <a:t> ayrılır ve kardeş kromozomlar zıt kutuplara çekilir.</a:t>
            </a:r>
          </a:p>
          <a:p>
            <a:r>
              <a:rPr lang="tr-TR" sz="2000" b="1" dirty="0" err="1" smtClean="0">
                <a:solidFill>
                  <a:srgbClr val="FF0066"/>
                </a:solidFill>
              </a:rPr>
              <a:t>Telofaz</a:t>
            </a:r>
            <a:r>
              <a:rPr lang="tr-TR" sz="2000" b="1" dirty="0" smtClean="0">
                <a:solidFill>
                  <a:srgbClr val="FF0066"/>
                </a:solidFill>
              </a:rPr>
              <a:t> </a:t>
            </a:r>
            <a:r>
              <a:rPr lang="tr-TR" sz="2000" dirty="0" smtClean="0"/>
              <a:t>– kardeş kromozomlar kutuplara ulaşır; </a:t>
            </a:r>
            <a:r>
              <a:rPr lang="tr-TR" sz="2000" dirty="0" err="1" smtClean="0"/>
              <a:t>sitokinez</a:t>
            </a:r>
            <a:r>
              <a:rPr lang="tr-TR" sz="2000" dirty="0" smtClean="0"/>
              <a:t> başlar. Aynı genetik materyalli iki yeni hücre meydana gelir.</a:t>
            </a:r>
            <a:endParaRPr lang="tr-TR" sz="2000" dirty="0"/>
          </a:p>
        </p:txBody>
      </p:sp>
    </p:spTree>
    <p:extLst>
      <p:ext uri="{BB962C8B-B14F-4D97-AF65-F5344CB8AC3E}">
        <p14:creationId xmlns:p14="http://schemas.microsoft.com/office/powerpoint/2010/main" xmlns="" val="2778938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218941"/>
            <a:ext cx="10515600" cy="5958022"/>
          </a:xfrm>
        </p:spPr>
        <p:txBody>
          <a:bodyPr>
            <a:normAutofit/>
          </a:bodyPr>
          <a:lstStyle/>
          <a:p>
            <a:pPr marL="0" indent="0" algn="ctr">
              <a:buNone/>
            </a:pPr>
            <a:r>
              <a:rPr lang="tr-TR" b="1" dirty="0" smtClean="0">
                <a:solidFill>
                  <a:srgbClr val="FF0066"/>
                </a:solidFill>
              </a:rPr>
              <a:t>Hücre Döngüsünün Düzenlenmesi</a:t>
            </a:r>
          </a:p>
          <a:p>
            <a:pPr marL="0" indent="0">
              <a:buNone/>
            </a:pPr>
            <a:r>
              <a:rPr lang="tr-TR" sz="2400" b="1" dirty="0" smtClean="0">
                <a:solidFill>
                  <a:schemeClr val="accent1"/>
                </a:solidFill>
              </a:rPr>
              <a:t>Hücre Döngüsünün Kontrol Noktaları</a:t>
            </a:r>
          </a:p>
          <a:p>
            <a:r>
              <a:rPr lang="tr-TR" sz="2000" dirty="0" smtClean="0"/>
              <a:t>Normal hücrelerde, hücre döngüsü süreci sıkı bir şekilde düzenlenmiştir ve her aşamanın tamamlanması, bir sonraki aşamaya geçebilmeyi başlatmaktadır. </a:t>
            </a:r>
          </a:p>
          <a:p>
            <a:r>
              <a:rPr lang="tr-TR" sz="2000" dirty="0" smtClean="0"/>
              <a:t>Hücre döngüsünde, bir sonraki aşamaya ilerlemeden önce hücrenin kendi iç dengesini izlediği ve kontrol ettiği en az 3 farklı nokta vardır. </a:t>
            </a:r>
          </a:p>
          <a:p>
            <a:endParaRPr lang="tr-TR" sz="2000" dirty="0"/>
          </a:p>
          <a:p>
            <a:pPr marL="0" indent="0">
              <a:buNone/>
            </a:pPr>
            <a:r>
              <a:rPr lang="tr-TR" sz="2000" dirty="0" smtClean="0"/>
              <a:t>             Bunlar; </a:t>
            </a:r>
            <a:r>
              <a:rPr lang="tr-TR" sz="2000" b="1" dirty="0" smtClean="0"/>
              <a:t>G1/S </a:t>
            </a:r>
          </a:p>
          <a:p>
            <a:pPr marL="0" indent="0">
              <a:buNone/>
            </a:pPr>
            <a:r>
              <a:rPr lang="tr-TR" sz="2000" b="1" dirty="0"/>
              <a:t> </a:t>
            </a:r>
            <a:r>
              <a:rPr lang="tr-TR" sz="2000" b="1" dirty="0" smtClean="0"/>
              <a:t>                          G2/M</a:t>
            </a:r>
          </a:p>
          <a:p>
            <a:pPr marL="0" indent="0">
              <a:buNone/>
            </a:pPr>
            <a:r>
              <a:rPr lang="tr-TR" sz="2000" b="1" dirty="0"/>
              <a:t> </a:t>
            </a:r>
            <a:r>
              <a:rPr lang="tr-TR" sz="2000" b="1" dirty="0" smtClean="0"/>
              <a:t>                          M Kontrol Noktaları</a:t>
            </a:r>
          </a:p>
        </p:txBody>
      </p:sp>
    </p:spTree>
    <p:extLst>
      <p:ext uri="{BB962C8B-B14F-4D97-AF65-F5344CB8AC3E}">
        <p14:creationId xmlns:p14="http://schemas.microsoft.com/office/powerpoint/2010/main" xmlns="" val="24768593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half" idx="1"/>
          </p:nvPr>
        </p:nvSpPr>
        <p:spPr>
          <a:xfrm>
            <a:off x="167425" y="618186"/>
            <a:ext cx="6053071" cy="6239812"/>
          </a:xfrm>
        </p:spPr>
        <p:txBody>
          <a:bodyPr>
            <a:normAutofit/>
          </a:bodyPr>
          <a:lstStyle/>
          <a:p>
            <a:pPr marL="457200" lvl="0" indent="-457200">
              <a:buFont typeface="+mj-lt"/>
              <a:buAutoNum type="arabicPeriod"/>
            </a:pPr>
            <a:r>
              <a:rPr lang="tr-TR" sz="2200" b="1" dirty="0">
                <a:solidFill>
                  <a:srgbClr val="FF0066"/>
                </a:solidFill>
              </a:rPr>
              <a:t>G1/S Kontrol </a:t>
            </a:r>
            <a:r>
              <a:rPr lang="tr-TR" sz="2200" b="1" dirty="0" smtClean="0">
                <a:solidFill>
                  <a:srgbClr val="FF0066"/>
                </a:solidFill>
              </a:rPr>
              <a:t>Noktası</a:t>
            </a:r>
            <a:endParaRPr lang="tr-TR" sz="2200" b="1" dirty="0">
              <a:solidFill>
                <a:srgbClr val="FF0066"/>
              </a:solidFill>
            </a:endParaRPr>
          </a:p>
          <a:p>
            <a:pPr lvl="0">
              <a:buFont typeface="Wingdings" panose="05000000000000000000" pitchFamily="2" charset="2"/>
              <a:buChar char="Ø"/>
            </a:pPr>
            <a:r>
              <a:rPr lang="tr-TR" sz="2200" dirty="0">
                <a:solidFill>
                  <a:prstClr val="black"/>
                </a:solidFill>
              </a:rPr>
              <a:t> </a:t>
            </a:r>
            <a:r>
              <a:rPr lang="tr-TR" sz="2100" dirty="0">
                <a:solidFill>
                  <a:prstClr val="black"/>
                </a:solidFill>
              </a:rPr>
              <a:t>Hücre, kendi boyutunu izler ve DNA’sının hasar görüp görmediğine karar verir. </a:t>
            </a:r>
            <a:endParaRPr lang="tr-TR" sz="2100" dirty="0" smtClean="0">
              <a:solidFill>
                <a:prstClr val="black"/>
              </a:solidFill>
            </a:endParaRPr>
          </a:p>
          <a:p>
            <a:pPr lvl="0">
              <a:buFont typeface="Wingdings" panose="05000000000000000000" pitchFamily="2" charset="2"/>
              <a:buChar char="Ø"/>
            </a:pPr>
            <a:r>
              <a:rPr lang="tr-TR" sz="2100" dirty="0" smtClean="0">
                <a:solidFill>
                  <a:prstClr val="black"/>
                </a:solidFill>
              </a:rPr>
              <a:t>DNA </a:t>
            </a:r>
            <a:r>
              <a:rPr lang="tr-TR" sz="2100" dirty="0">
                <a:solidFill>
                  <a:prstClr val="black"/>
                </a:solidFill>
              </a:rPr>
              <a:t>hasarı oluşursa, </a:t>
            </a:r>
            <a:r>
              <a:rPr lang="tr-TR" sz="2100" dirty="0" smtClean="0">
                <a:solidFill>
                  <a:prstClr val="black"/>
                </a:solidFill>
              </a:rPr>
              <a:t>ATM/ATR </a:t>
            </a:r>
            <a:r>
              <a:rPr lang="tr-TR" sz="2100" dirty="0">
                <a:solidFill>
                  <a:prstClr val="black"/>
                </a:solidFill>
              </a:rPr>
              <a:t>sinyal yolağı hasarı algılar ve S fazına geçiş engellenir</a:t>
            </a:r>
            <a:r>
              <a:rPr lang="tr-TR" sz="2100" dirty="0" smtClean="0">
                <a:solidFill>
                  <a:prstClr val="black"/>
                </a:solidFill>
              </a:rPr>
              <a:t>.</a:t>
            </a:r>
          </a:p>
          <a:p>
            <a:pPr lvl="0">
              <a:buFont typeface="Wingdings" panose="05000000000000000000" pitchFamily="2" charset="2"/>
              <a:buChar char="Ø"/>
            </a:pPr>
            <a:r>
              <a:rPr lang="tr-TR" sz="2100" dirty="0">
                <a:solidFill>
                  <a:prstClr val="black"/>
                </a:solidFill>
              </a:rPr>
              <a:t>ATM( </a:t>
            </a:r>
            <a:r>
              <a:rPr lang="tr-TR" sz="2100" dirty="0" err="1">
                <a:solidFill>
                  <a:prstClr val="black"/>
                </a:solidFill>
              </a:rPr>
              <a:t>Ataxia</a:t>
            </a:r>
            <a:r>
              <a:rPr lang="tr-TR" sz="2100" dirty="0">
                <a:solidFill>
                  <a:prstClr val="black"/>
                </a:solidFill>
              </a:rPr>
              <a:t> </a:t>
            </a:r>
            <a:r>
              <a:rPr lang="tr-TR" sz="2100" dirty="0" err="1">
                <a:solidFill>
                  <a:prstClr val="black"/>
                </a:solidFill>
              </a:rPr>
              <a:t>Telengiectasia</a:t>
            </a:r>
            <a:r>
              <a:rPr lang="tr-TR" sz="2100" dirty="0">
                <a:solidFill>
                  <a:prstClr val="black"/>
                </a:solidFill>
              </a:rPr>
              <a:t> Mutant </a:t>
            </a:r>
            <a:r>
              <a:rPr lang="tr-TR" sz="2100" dirty="0" err="1">
                <a:solidFill>
                  <a:prstClr val="black"/>
                </a:solidFill>
              </a:rPr>
              <a:t>kinaz</a:t>
            </a:r>
            <a:r>
              <a:rPr lang="tr-TR" sz="2100" dirty="0">
                <a:solidFill>
                  <a:prstClr val="black"/>
                </a:solidFill>
              </a:rPr>
              <a:t> ) tarafından p53'ün </a:t>
            </a:r>
            <a:r>
              <a:rPr lang="tr-TR" sz="2100" dirty="0" smtClean="0">
                <a:solidFill>
                  <a:prstClr val="black"/>
                </a:solidFill>
              </a:rPr>
              <a:t>aktivasyonu, DNA </a:t>
            </a:r>
            <a:r>
              <a:rPr lang="tr-TR" sz="2100" dirty="0">
                <a:solidFill>
                  <a:prstClr val="black"/>
                </a:solidFill>
              </a:rPr>
              <a:t>onarımı ve </a:t>
            </a:r>
            <a:r>
              <a:rPr lang="tr-TR" sz="2100" dirty="0" err="1">
                <a:solidFill>
                  <a:prstClr val="black"/>
                </a:solidFill>
              </a:rPr>
              <a:t>apoptozisi</a:t>
            </a:r>
            <a:r>
              <a:rPr lang="tr-TR" sz="2100" dirty="0">
                <a:solidFill>
                  <a:prstClr val="black"/>
                </a:solidFill>
              </a:rPr>
              <a:t> koordine eden DNA hasar sinyal yollarına aracılık </a:t>
            </a:r>
            <a:r>
              <a:rPr lang="tr-TR" sz="2100" dirty="0" smtClean="0">
                <a:solidFill>
                  <a:prstClr val="black"/>
                </a:solidFill>
              </a:rPr>
              <a:t>eder.</a:t>
            </a:r>
          </a:p>
          <a:p>
            <a:pPr lvl="0">
              <a:buFont typeface="Wingdings" panose="05000000000000000000" pitchFamily="2" charset="2"/>
              <a:buChar char="Ø"/>
            </a:pPr>
            <a:r>
              <a:rPr lang="tr-TR" sz="2100" dirty="0" smtClean="0">
                <a:solidFill>
                  <a:prstClr val="black"/>
                </a:solidFill>
              </a:rPr>
              <a:t>ATM </a:t>
            </a:r>
            <a:r>
              <a:rPr lang="tr-TR" sz="2100" dirty="0">
                <a:solidFill>
                  <a:prstClr val="black"/>
                </a:solidFill>
              </a:rPr>
              <a:t>çift iplik kırıklarına cevapta ve ATR olarak adlandırılan </a:t>
            </a:r>
            <a:r>
              <a:rPr lang="tr-TR" sz="2100" dirty="0" err="1" smtClean="0">
                <a:solidFill>
                  <a:prstClr val="black"/>
                </a:solidFill>
              </a:rPr>
              <a:t>kinaz</a:t>
            </a:r>
            <a:r>
              <a:rPr lang="tr-TR" sz="2100" dirty="0" smtClean="0">
                <a:solidFill>
                  <a:prstClr val="black"/>
                </a:solidFill>
              </a:rPr>
              <a:t> da </a:t>
            </a:r>
            <a:r>
              <a:rPr lang="tr-TR" sz="2100" dirty="0">
                <a:solidFill>
                  <a:prstClr val="black"/>
                </a:solidFill>
              </a:rPr>
              <a:t>diğer tip DNA hasarlarına cevapta önerilmektedir</a:t>
            </a:r>
            <a:r>
              <a:rPr lang="tr-TR" sz="2100" dirty="0" smtClean="0">
                <a:solidFill>
                  <a:prstClr val="black"/>
                </a:solidFill>
              </a:rPr>
              <a:t>.</a:t>
            </a:r>
            <a:endParaRPr lang="tr-TR" sz="2100" dirty="0">
              <a:solidFill>
                <a:prstClr val="black"/>
              </a:solidFill>
            </a:endParaRPr>
          </a:p>
          <a:p>
            <a:pPr lvl="0">
              <a:buFont typeface="Wingdings" panose="05000000000000000000" pitchFamily="2" charset="2"/>
              <a:buChar char="Ø"/>
            </a:pPr>
            <a:r>
              <a:rPr lang="tr-TR" sz="2100" dirty="0">
                <a:solidFill>
                  <a:prstClr val="black"/>
                </a:solidFill>
              </a:rPr>
              <a:t>Eğer hücre boyutu ve DNA bütünlüğü normal ise, G1/S kontrol noktası geçilmiş olur ve hücre S aşamasına ilerler</a:t>
            </a:r>
            <a:r>
              <a:rPr lang="tr-TR" sz="2100" dirty="0" smtClean="0">
                <a:solidFill>
                  <a:prstClr val="black"/>
                </a:solidFill>
              </a:rPr>
              <a:t>.</a:t>
            </a:r>
            <a:endParaRPr lang="tr-TR" sz="2100" dirty="0">
              <a:solidFill>
                <a:prstClr val="black"/>
              </a:solidFill>
            </a:endParaRPr>
          </a:p>
          <a:p>
            <a:pPr marL="0" indent="0">
              <a:buNone/>
            </a:pPr>
            <a:endParaRPr lang="tr-TR" sz="2000" dirty="0" smtClean="0"/>
          </a:p>
        </p:txBody>
      </p:sp>
    </p:spTree>
    <p:extLst>
      <p:ext uri="{BB962C8B-B14F-4D97-AF65-F5344CB8AC3E}">
        <p14:creationId xmlns:p14="http://schemas.microsoft.com/office/powerpoint/2010/main" xmlns="" val="109841287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sz="half" idx="1"/>
          </p:nvPr>
        </p:nvSpPr>
        <p:spPr>
          <a:xfrm>
            <a:off x="838200" y="309093"/>
            <a:ext cx="5717146" cy="6362162"/>
          </a:xfrm>
        </p:spPr>
        <p:txBody>
          <a:bodyPr>
            <a:normAutofit fontScale="92500" lnSpcReduction="10000"/>
          </a:bodyPr>
          <a:lstStyle/>
          <a:p>
            <a:pPr marL="0" indent="0">
              <a:buNone/>
            </a:pPr>
            <a:r>
              <a:rPr lang="tr-TR" sz="2400" b="1" dirty="0" smtClean="0">
                <a:solidFill>
                  <a:srgbClr val="FF0066"/>
                </a:solidFill>
              </a:rPr>
              <a:t>2. G2/M </a:t>
            </a:r>
            <a:r>
              <a:rPr lang="tr-TR" sz="2400" b="1" dirty="0">
                <a:solidFill>
                  <a:srgbClr val="FF0066"/>
                </a:solidFill>
              </a:rPr>
              <a:t>Kontrol Noktası</a:t>
            </a:r>
          </a:p>
          <a:p>
            <a:r>
              <a:rPr lang="tr-TR" sz="2400" dirty="0"/>
              <a:t>Eğer DNA kopyalaması ya da herhangi bir DNA kusurunun onarımı tamamlanmamış ise, bu süreçler tamamlanıncaya kadar hücre döngüsü işlemi durdurulur</a:t>
            </a:r>
            <a:r>
              <a:rPr lang="tr-TR" sz="2400" dirty="0" smtClean="0"/>
              <a:t>.</a:t>
            </a:r>
          </a:p>
          <a:p>
            <a:pPr marL="0" indent="0">
              <a:buNone/>
            </a:pPr>
            <a:endParaRPr lang="tr-TR" sz="2400" dirty="0"/>
          </a:p>
          <a:p>
            <a:pPr marL="0" indent="0">
              <a:buNone/>
            </a:pPr>
            <a:r>
              <a:rPr lang="tr-TR" sz="2400" b="1" dirty="0">
                <a:solidFill>
                  <a:srgbClr val="FF0066"/>
                </a:solidFill>
              </a:rPr>
              <a:t>3.  </a:t>
            </a:r>
            <a:r>
              <a:rPr lang="tr-TR" sz="2400" b="1" dirty="0" smtClean="0">
                <a:solidFill>
                  <a:srgbClr val="FF0066"/>
                </a:solidFill>
              </a:rPr>
              <a:t> </a:t>
            </a:r>
            <a:r>
              <a:rPr lang="tr-TR" sz="2400" b="1" dirty="0">
                <a:solidFill>
                  <a:srgbClr val="FF0066"/>
                </a:solidFill>
              </a:rPr>
              <a:t>M Kontrol Noktası</a:t>
            </a:r>
          </a:p>
          <a:p>
            <a:r>
              <a:rPr lang="tr-TR" sz="2400" dirty="0"/>
              <a:t>En büyük kontrol noktası mitoz sırasında ortaya çıkar.</a:t>
            </a:r>
          </a:p>
          <a:p>
            <a:r>
              <a:rPr lang="tr-TR" sz="2400" dirty="0"/>
              <a:t>Hem iğ </a:t>
            </a:r>
            <a:r>
              <a:rPr lang="tr-TR" sz="2400" dirty="0" err="1"/>
              <a:t>iplikçikleri</a:t>
            </a:r>
            <a:r>
              <a:rPr lang="tr-TR" sz="2400" dirty="0"/>
              <a:t> sisteminin oluşması hem de iğ </a:t>
            </a:r>
            <a:r>
              <a:rPr lang="tr-TR" sz="2400" dirty="0" err="1"/>
              <a:t>iplikçiklerinin</a:t>
            </a:r>
            <a:r>
              <a:rPr lang="tr-TR" sz="2400" dirty="0"/>
              <a:t> </a:t>
            </a:r>
            <a:r>
              <a:rPr lang="tr-TR" sz="2400" dirty="0" err="1"/>
              <a:t>sentromere</a:t>
            </a:r>
            <a:r>
              <a:rPr lang="tr-TR" sz="2400" dirty="0"/>
              <a:t> tutunan </a:t>
            </a:r>
            <a:r>
              <a:rPr lang="tr-TR" sz="2400" dirty="0" err="1"/>
              <a:t>kinetekorlar</a:t>
            </a:r>
            <a:r>
              <a:rPr lang="tr-TR" sz="2400" dirty="0"/>
              <a:t> ile bağlanması kontrol edilir. Eğer bu iğ </a:t>
            </a:r>
            <a:r>
              <a:rPr lang="tr-TR" sz="2400" dirty="0" err="1"/>
              <a:t>iplikçikleri</a:t>
            </a:r>
            <a:r>
              <a:rPr lang="tr-TR" sz="2400" dirty="0"/>
              <a:t> uygun bir şekilde biçimlendirilmemiş ya da bağlanmaları uygun olmamış ise, mitoz durdurulur.</a:t>
            </a:r>
          </a:p>
          <a:p>
            <a:r>
              <a:rPr lang="tr-TR" sz="2400" dirty="0"/>
              <a:t>APC </a:t>
            </a:r>
            <a:r>
              <a:rPr lang="tr-TR" sz="2400" dirty="0" err="1"/>
              <a:t>inhibisyonu</a:t>
            </a:r>
            <a:r>
              <a:rPr lang="tr-TR" sz="2400" dirty="0"/>
              <a:t> ile </a:t>
            </a:r>
            <a:r>
              <a:rPr lang="tr-TR" sz="2400" dirty="0" err="1"/>
              <a:t>metafaz</a:t>
            </a:r>
            <a:r>
              <a:rPr lang="tr-TR" sz="2400" dirty="0"/>
              <a:t> </a:t>
            </a:r>
            <a:r>
              <a:rPr lang="tr-TR" sz="2400" dirty="0" smtClean="0"/>
              <a:t>duraklaması </a:t>
            </a:r>
            <a:r>
              <a:rPr lang="tr-TR" sz="2400" dirty="0"/>
              <a:t>ya da </a:t>
            </a:r>
            <a:r>
              <a:rPr lang="tr-TR" sz="2400" dirty="0" err="1"/>
              <a:t>apopitozis</a:t>
            </a:r>
            <a:r>
              <a:rPr lang="tr-TR" sz="2400" dirty="0"/>
              <a:t> gerçekleşir. Çünkü, APC sistemi (</a:t>
            </a:r>
            <a:r>
              <a:rPr lang="tr-TR" sz="2400" dirty="0" err="1"/>
              <a:t>separase</a:t>
            </a:r>
            <a:r>
              <a:rPr lang="tr-TR" sz="2400" dirty="0"/>
              <a:t> aracılığıyla) </a:t>
            </a:r>
            <a:r>
              <a:rPr lang="tr-TR" sz="2400" dirty="0" smtClean="0"/>
              <a:t>kardeş </a:t>
            </a:r>
            <a:r>
              <a:rPr lang="tr-TR" sz="2400" dirty="0"/>
              <a:t>kromatinlerin ayrılmasına izin </a:t>
            </a:r>
            <a:r>
              <a:rPr lang="tr-TR" sz="2400" dirty="0" smtClean="0"/>
              <a:t>verir.</a:t>
            </a:r>
            <a:endParaRPr lang="tr-TR" dirty="0"/>
          </a:p>
        </p:txBody>
      </p:sp>
      <p:sp>
        <p:nvSpPr>
          <p:cNvPr id="4" name="3 İçerik Yer Tutucusu"/>
          <p:cNvSpPr>
            <a:spLocks noGrp="1"/>
          </p:cNvSpPr>
          <p:nvPr>
            <p:ph sz="half" idx="2"/>
          </p:nvPr>
        </p:nvSpPr>
        <p:spPr/>
        <p:txBody>
          <a:bodyPr/>
          <a:lstStyle/>
          <a:p>
            <a:endParaRPr lang="tr-TR"/>
          </a:p>
        </p:txBody>
      </p:sp>
    </p:spTree>
    <p:extLst>
      <p:ext uri="{BB962C8B-B14F-4D97-AF65-F5344CB8AC3E}">
        <p14:creationId xmlns:p14="http://schemas.microsoft.com/office/powerpoint/2010/main" xmlns="" val="9630936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7578" y="108605"/>
            <a:ext cx="5434884" cy="6749395"/>
          </a:xfrm>
        </p:spPr>
        <p:txBody>
          <a:bodyPr>
            <a:normAutofit fontScale="85000" lnSpcReduction="20000"/>
          </a:bodyPr>
          <a:lstStyle/>
          <a:p>
            <a:pPr marL="0" indent="0" algn="ctr">
              <a:buNone/>
            </a:pPr>
            <a:endParaRPr lang="tr-TR" b="1" dirty="0" smtClean="0">
              <a:solidFill>
                <a:srgbClr val="FF0066"/>
              </a:solidFill>
            </a:endParaRPr>
          </a:p>
          <a:p>
            <a:pPr marL="0" indent="0" algn="ctr">
              <a:buNone/>
            </a:pPr>
            <a:r>
              <a:rPr lang="tr-TR" b="1" dirty="0" err="1" smtClean="0">
                <a:solidFill>
                  <a:srgbClr val="FF0066"/>
                </a:solidFill>
              </a:rPr>
              <a:t>Anaphase-Promoting</a:t>
            </a:r>
            <a:r>
              <a:rPr lang="tr-TR" b="1" dirty="0" smtClean="0">
                <a:solidFill>
                  <a:srgbClr val="FF0066"/>
                </a:solidFill>
              </a:rPr>
              <a:t> </a:t>
            </a:r>
            <a:r>
              <a:rPr lang="tr-TR" b="1" dirty="0" err="1" smtClean="0">
                <a:solidFill>
                  <a:srgbClr val="FF0066"/>
                </a:solidFill>
              </a:rPr>
              <a:t>Compleks</a:t>
            </a:r>
            <a:r>
              <a:rPr lang="tr-TR" b="1" dirty="0" smtClean="0">
                <a:solidFill>
                  <a:srgbClr val="FF0066"/>
                </a:solidFill>
              </a:rPr>
              <a:t> </a:t>
            </a:r>
            <a:r>
              <a:rPr lang="tr-TR" b="1" dirty="0">
                <a:solidFill>
                  <a:srgbClr val="FF0066"/>
                </a:solidFill>
              </a:rPr>
              <a:t>(APC</a:t>
            </a:r>
            <a:r>
              <a:rPr lang="tr-TR" b="1" dirty="0" smtClean="0">
                <a:solidFill>
                  <a:srgbClr val="FF0066"/>
                </a:solidFill>
              </a:rPr>
              <a:t>)</a:t>
            </a:r>
            <a:endParaRPr lang="tr-TR" sz="2400" b="1" dirty="0" smtClean="0">
              <a:solidFill>
                <a:schemeClr val="accent1"/>
              </a:solidFill>
            </a:endParaRPr>
          </a:p>
          <a:p>
            <a:pPr lvl="0"/>
            <a:r>
              <a:rPr lang="tr-TR" sz="2400" dirty="0">
                <a:solidFill>
                  <a:prstClr val="black"/>
                </a:solidFill>
              </a:rPr>
              <a:t>Hücre döngüsü </a:t>
            </a:r>
            <a:r>
              <a:rPr lang="tr-TR" sz="2400" dirty="0" smtClean="0">
                <a:solidFill>
                  <a:prstClr val="black"/>
                </a:solidFill>
              </a:rPr>
              <a:t>faz geçişleri </a:t>
            </a:r>
            <a:r>
              <a:rPr lang="tr-TR" sz="2400" dirty="0">
                <a:solidFill>
                  <a:prstClr val="black"/>
                </a:solidFill>
              </a:rPr>
              <a:t>regülasyonun </a:t>
            </a:r>
            <a:r>
              <a:rPr lang="tr-TR" sz="2400" dirty="0" smtClean="0">
                <a:solidFill>
                  <a:prstClr val="black"/>
                </a:solidFill>
              </a:rPr>
              <a:t>önemli bir kısmından </a:t>
            </a:r>
            <a:r>
              <a:rPr lang="tr-TR" sz="2400" dirty="0">
                <a:solidFill>
                  <a:prstClr val="black"/>
                </a:solidFill>
              </a:rPr>
              <a:t>sorumlu bir </a:t>
            </a:r>
            <a:r>
              <a:rPr lang="tr-TR" sz="2400" dirty="0" smtClean="0">
                <a:solidFill>
                  <a:prstClr val="black"/>
                </a:solidFill>
              </a:rPr>
              <a:t>sistem olan </a:t>
            </a:r>
            <a:r>
              <a:rPr lang="tr-TR" sz="2400" b="1" dirty="0" smtClean="0">
                <a:solidFill>
                  <a:schemeClr val="accent1"/>
                </a:solidFill>
              </a:rPr>
              <a:t>protein-</a:t>
            </a:r>
            <a:r>
              <a:rPr lang="tr-TR" sz="2400" b="1" dirty="0" err="1" smtClean="0">
                <a:solidFill>
                  <a:schemeClr val="accent1"/>
                </a:solidFill>
              </a:rPr>
              <a:t>ubiquitin</a:t>
            </a:r>
            <a:r>
              <a:rPr lang="tr-TR" sz="2400" b="1" dirty="0">
                <a:solidFill>
                  <a:schemeClr val="accent1"/>
                </a:solidFill>
              </a:rPr>
              <a:t> </a:t>
            </a:r>
            <a:r>
              <a:rPr lang="tr-TR" sz="2400" b="1" dirty="0" err="1" smtClean="0">
                <a:solidFill>
                  <a:schemeClr val="accent1"/>
                </a:solidFill>
              </a:rPr>
              <a:t>ligaz</a:t>
            </a:r>
            <a:r>
              <a:rPr lang="tr-TR" sz="2400" b="1" dirty="0" smtClean="0">
                <a:solidFill>
                  <a:schemeClr val="accent1"/>
                </a:solidFill>
              </a:rPr>
              <a:t> sistemi</a:t>
            </a:r>
            <a:r>
              <a:rPr lang="tr-TR" sz="2400" dirty="0" smtClean="0">
                <a:solidFill>
                  <a:prstClr val="black"/>
                </a:solidFill>
              </a:rPr>
              <a:t>nin bir çeşididir.</a:t>
            </a:r>
            <a:endParaRPr lang="tr-TR" sz="2400" dirty="0">
              <a:solidFill>
                <a:prstClr val="black"/>
              </a:solidFill>
            </a:endParaRPr>
          </a:p>
          <a:p>
            <a:pPr lvl="0"/>
            <a:r>
              <a:rPr lang="tr-TR" sz="2400" dirty="0" smtClean="0">
                <a:solidFill>
                  <a:prstClr val="black"/>
                </a:solidFill>
              </a:rPr>
              <a:t>Bu sistem, hedef proteinlerde </a:t>
            </a:r>
            <a:r>
              <a:rPr lang="tr-TR" sz="2400" dirty="0">
                <a:solidFill>
                  <a:prstClr val="black"/>
                </a:solidFill>
              </a:rPr>
              <a:t>bulunan </a:t>
            </a:r>
            <a:r>
              <a:rPr lang="tr-TR" sz="2400" dirty="0" err="1">
                <a:solidFill>
                  <a:prstClr val="black"/>
                </a:solidFill>
              </a:rPr>
              <a:t>lizin</a:t>
            </a:r>
            <a:r>
              <a:rPr lang="tr-TR" sz="2400" dirty="0">
                <a:solidFill>
                  <a:prstClr val="black"/>
                </a:solidFill>
              </a:rPr>
              <a:t> amino asidine </a:t>
            </a:r>
            <a:r>
              <a:rPr lang="tr-TR" sz="2400" dirty="0" err="1">
                <a:solidFill>
                  <a:prstClr val="black"/>
                </a:solidFill>
              </a:rPr>
              <a:t>ubiquitin</a:t>
            </a:r>
            <a:r>
              <a:rPr lang="tr-TR" sz="2400" dirty="0">
                <a:solidFill>
                  <a:prstClr val="black"/>
                </a:solidFill>
              </a:rPr>
              <a:t> yapısı ekleyerek </a:t>
            </a:r>
            <a:r>
              <a:rPr lang="tr-TR" sz="2400" dirty="0" err="1">
                <a:solidFill>
                  <a:prstClr val="black"/>
                </a:solidFill>
              </a:rPr>
              <a:t>poliubiquitin</a:t>
            </a:r>
            <a:r>
              <a:rPr lang="tr-TR" sz="2400" dirty="0">
                <a:solidFill>
                  <a:prstClr val="black"/>
                </a:solidFill>
              </a:rPr>
              <a:t> zincirleri oluşturur </a:t>
            </a:r>
            <a:r>
              <a:rPr lang="tr-TR" sz="2400" dirty="0" smtClean="0">
                <a:solidFill>
                  <a:prstClr val="black"/>
                </a:solidFill>
              </a:rPr>
              <a:t>ve proteinlerin </a:t>
            </a:r>
            <a:r>
              <a:rPr lang="tr-TR" sz="2400" dirty="0" err="1">
                <a:solidFill>
                  <a:prstClr val="black"/>
                </a:solidFill>
              </a:rPr>
              <a:t>proteozomlar</a:t>
            </a:r>
            <a:r>
              <a:rPr lang="tr-TR" sz="2400" dirty="0">
                <a:solidFill>
                  <a:prstClr val="black"/>
                </a:solidFill>
              </a:rPr>
              <a:t> tarafından parçalanmasını sağlar.</a:t>
            </a:r>
          </a:p>
          <a:p>
            <a:r>
              <a:rPr lang="tr-TR" sz="2400" dirty="0" smtClean="0"/>
              <a:t>APC, 12 </a:t>
            </a:r>
            <a:r>
              <a:rPr lang="tr-TR" sz="2400" dirty="0" err="1" smtClean="0"/>
              <a:t>subünit</a:t>
            </a:r>
            <a:r>
              <a:rPr lang="tr-TR" sz="2400" dirty="0" smtClean="0"/>
              <a:t> içeren </a:t>
            </a:r>
            <a:r>
              <a:rPr lang="tr-TR" sz="2400" dirty="0"/>
              <a:t>bir </a:t>
            </a:r>
            <a:r>
              <a:rPr lang="tr-TR" sz="2400" dirty="0" smtClean="0"/>
              <a:t>enzimdir.</a:t>
            </a:r>
          </a:p>
          <a:p>
            <a:r>
              <a:rPr lang="tr-TR" sz="2400" dirty="0" smtClean="0"/>
              <a:t>Protein </a:t>
            </a:r>
            <a:r>
              <a:rPr lang="tr-TR" sz="2400" dirty="0"/>
              <a:t>yıkımı için hedefteki </a:t>
            </a:r>
            <a:r>
              <a:rPr lang="tr-TR" sz="2400" dirty="0" err="1"/>
              <a:t>substratlara</a:t>
            </a:r>
            <a:r>
              <a:rPr lang="tr-TR" sz="2400" dirty="0"/>
              <a:t> </a:t>
            </a:r>
            <a:r>
              <a:rPr lang="tr-TR" sz="2400" dirty="0" err="1"/>
              <a:t>ubiquitin</a:t>
            </a:r>
            <a:r>
              <a:rPr lang="tr-TR" sz="2400" dirty="0"/>
              <a:t> E3 </a:t>
            </a:r>
            <a:r>
              <a:rPr lang="tr-TR" sz="2400" dirty="0" err="1"/>
              <a:t>ligaz</a:t>
            </a:r>
            <a:r>
              <a:rPr lang="tr-TR" sz="2400" dirty="0"/>
              <a:t> gibi </a:t>
            </a:r>
            <a:r>
              <a:rPr lang="tr-TR" sz="2400" dirty="0" err="1"/>
              <a:t>ubikütinin</a:t>
            </a:r>
            <a:r>
              <a:rPr lang="tr-TR" sz="2400" dirty="0"/>
              <a:t> </a:t>
            </a:r>
            <a:r>
              <a:rPr lang="tr-TR" sz="2400" dirty="0" smtClean="0"/>
              <a:t>ekler, </a:t>
            </a:r>
            <a:r>
              <a:rPr lang="tr-TR" sz="2400" dirty="0"/>
              <a:t>hücre döngüsü </a:t>
            </a:r>
            <a:r>
              <a:rPr lang="tr-TR" sz="2400" dirty="0" err="1"/>
              <a:t>progresyonunda</a:t>
            </a:r>
            <a:r>
              <a:rPr lang="tr-TR" sz="2400" dirty="0"/>
              <a:t> düzenleyici görevleri vardır. </a:t>
            </a:r>
            <a:endParaRPr lang="tr-TR" sz="2400" dirty="0" smtClean="0"/>
          </a:p>
          <a:p>
            <a:r>
              <a:rPr lang="tr-TR" sz="2400" dirty="0" err="1"/>
              <a:t>APC’nin</a:t>
            </a:r>
            <a:r>
              <a:rPr lang="tr-TR" sz="2400" dirty="0"/>
              <a:t> en önemli rolü mitozda </a:t>
            </a:r>
            <a:r>
              <a:rPr lang="tr-TR" sz="2400" dirty="0" smtClean="0"/>
              <a:t>kardeş </a:t>
            </a:r>
            <a:r>
              <a:rPr lang="tr-TR" sz="2400" dirty="0" err="1" smtClean="0"/>
              <a:t>kromatidlerin</a:t>
            </a:r>
            <a:r>
              <a:rPr lang="tr-TR" sz="2400" dirty="0" smtClean="0"/>
              <a:t> </a:t>
            </a:r>
            <a:r>
              <a:rPr lang="tr-TR" sz="2400" dirty="0"/>
              <a:t>ayrılmasının </a:t>
            </a:r>
            <a:r>
              <a:rPr lang="tr-TR" sz="2400" dirty="0" smtClean="0"/>
              <a:t>kontrolüdür.</a:t>
            </a:r>
          </a:p>
          <a:p>
            <a:r>
              <a:rPr lang="tr-TR" sz="2400" dirty="0" smtClean="0"/>
              <a:t>Kardeş </a:t>
            </a:r>
            <a:r>
              <a:rPr lang="tr-TR" sz="2400" dirty="0" err="1" smtClean="0"/>
              <a:t>kromatidlerin</a:t>
            </a:r>
            <a:r>
              <a:rPr lang="tr-TR" sz="2400" dirty="0" smtClean="0"/>
              <a:t> yanlış ayrılması </a:t>
            </a:r>
            <a:r>
              <a:rPr lang="tr-TR" sz="2400" dirty="0"/>
              <a:t>regülasyon bozukluğu </a:t>
            </a:r>
            <a:r>
              <a:rPr lang="tr-TR" sz="2400" dirty="0" smtClean="0"/>
              <a:t>(</a:t>
            </a:r>
            <a:r>
              <a:rPr lang="tr-TR" sz="2400" dirty="0" err="1" smtClean="0"/>
              <a:t>anoploidi</a:t>
            </a:r>
            <a:r>
              <a:rPr lang="tr-TR" sz="2400" dirty="0" smtClean="0"/>
              <a:t>) </a:t>
            </a:r>
            <a:r>
              <a:rPr lang="tr-TR" sz="2400" dirty="0"/>
              <a:t>ile sonuçlanır</a:t>
            </a:r>
            <a:r>
              <a:rPr lang="tr-TR" sz="2400" dirty="0" smtClean="0"/>
              <a:t>, </a:t>
            </a:r>
            <a:r>
              <a:rPr lang="tr-TR" sz="2400" dirty="0" err="1" smtClean="0"/>
              <a:t>anoploidi</a:t>
            </a:r>
            <a:r>
              <a:rPr lang="tr-TR" sz="2400" dirty="0" smtClean="0"/>
              <a:t> </a:t>
            </a:r>
            <a:r>
              <a:rPr lang="tr-TR" sz="2400" dirty="0"/>
              <a:t>birçok kanser tipinde rastlanır</a:t>
            </a:r>
            <a:r>
              <a:rPr lang="tr-TR" sz="2400" dirty="0" smtClean="0"/>
              <a:t>.</a:t>
            </a:r>
          </a:p>
          <a:p>
            <a:r>
              <a:rPr lang="tr-TR" sz="2400" dirty="0"/>
              <a:t>APC aktivitesi hücre döngüsü boyunca dalgalanma gösterir ve aktivitesi </a:t>
            </a:r>
            <a:r>
              <a:rPr lang="tr-TR" sz="2400" dirty="0" err="1" smtClean="0"/>
              <a:t>Cdc</a:t>
            </a:r>
            <a:r>
              <a:rPr lang="tr-TR" sz="2400" dirty="0" smtClean="0"/>
              <a:t> </a:t>
            </a:r>
            <a:r>
              <a:rPr lang="tr-TR" sz="2400" dirty="0"/>
              <a:t>20 ve Kadherin-1 (Cdh1) tarafından kontrol edilir. </a:t>
            </a:r>
            <a:endParaRPr lang="tr-TR" sz="2400" dirty="0" smtClean="0"/>
          </a:p>
          <a:p>
            <a:r>
              <a:rPr lang="tr-TR" sz="2400" dirty="0" err="1"/>
              <a:t>APC’nin</a:t>
            </a:r>
            <a:r>
              <a:rPr lang="tr-TR" sz="2400" dirty="0"/>
              <a:t> APC27, Cdc23, Cdc17 gibi alt birimleri bulunmaktadır ve </a:t>
            </a:r>
            <a:r>
              <a:rPr lang="tr-TR" sz="2400" dirty="0" err="1"/>
              <a:t>anafaz</a:t>
            </a:r>
            <a:r>
              <a:rPr lang="tr-TR" sz="2400" dirty="0"/>
              <a:t> inhibitörlerinin yıkımında </a:t>
            </a:r>
            <a:r>
              <a:rPr lang="tr-TR" sz="2400" dirty="0" smtClean="0"/>
              <a:t>gereklidir.</a:t>
            </a:r>
          </a:p>
          <a:p>
            <a:endParaRPr lang="tr-TR" sz="2000" dirty="0"/>
          </a:p>
        </p:txBody>
      </p:sp>
    </p:spTree>
    <p:extLst>
      <p:ext uri="{BB962C8B-B14F-4D97-AF65-F5344CB8AC3E}">
        <p14:creationId xmlns:p14="http://schemas.microsoft.com/office/powerpoint/2010/main" xmlns="" val="29491795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44699" y="115910"/>
            <a:ext cx="11109101" cy="1262130"/>
          </a:xfrm>
        </p:spPr>
        <p:txBody>
          <a:bodyPr>
            <a:normAutofit fontScale="90000"/>
          </a:bodyPr>
          <a:lstStyle/>
          <a:p>
            <a:pPr lvl="0">
              <a:spcBef>
                <a:spcPts val="1000"/>
              </a:spcBef>
            </a:pPr>
            <a:r>
              <a:rPr lang="tr-TR" sz="2600" dirty="0" smtClean="0">
                <a:solidFill>
                  <a:prstClr val="black"/>
                </a:solidFill>
                <a:latin typeface="Calibri" panose="020F0502020204030204"/>
              </a:rPr>
              <a:t/>
            </a:r>
            <a:br>
              <a:rPr lang="tr-TR" sz="2600" dirty="0" smtClean="0">
                <a:solidFill>
                  <a:prstClr val="black"/>
                </a:solidFill>
                <a:latin typeface="Calibri" panose="020F0502020204030204"/>
              </a:rPr>
            </a:br>
            <a:r>
              <a:rPr lang="tr-TR" sz="2600" dirty="0">
                <a:solidFill>
                  <a:prstClr val="black"/>
                </a:solidFill>
                <a:latin typeface="Calibri" panose="020F0502020204030204"/>
              </a:rPr>
              <a:t/>
            </a:r>
            <a:br>
              <a:rPr lang="tr-TR" sz="2600" dirty="0">
                <a:solidFill>
                  <a:prstClr val="black"/>
                </a:solidFill>
                <a:latin typeface="Calibri" panose="020F0502020204030204"/>
              </a:rPr>
            </a:br>
            <a:r>
              <a:rPr lang="tr-TR" sz="2700" b="1" dirty="0" smtClean="0">
                <a:solidFill>
                  <a:srgbClr val="FF0066"/>
                </a:solidFill>
                <a:latin typeface="Calibri" panose="020F0502020204030204"/>
              </a:rPr>
              <a:t>Hücre </a:t>
            </a:r>
            <a:r>
              <a:rPr lang="tr-TR" sz="2700" b="1" dirty="0">
                <a:solidFill>
                  <a:srgbClr val="FF0066"/>
                </a:solidFill>
                <a:latin typeface="Calibri" panose="020F0502020204030204"/>
              </a:rPr>
              <a:t>Döngüsünün </a:t>
            </a:r>
            <a:r>
              <a:rPr lang="tr-TR" sz="2700" b="1" dirty="0" smtClean="0">
                <a:solidFill>
                  <a:srgbClr val="FF0066"/>
                </a:solidFill>
                <a:latin typeface="Calibri" panose="020F0502020204030204"/>
              </a:rPr>
              <a:t>Düzenlenmesi</a:t>
            </a:r>
            <a:r>
              <a:rPr lang="tr-TR" sz="2600" dirty="0" smtClean="0">
                <a:solidFill>
                  <a:prstClr val="black"/>
                </a:solidFill>
                <a:latin typeface="Calibri" panose="020F0502020204030204"/>
              </a:rPr>
              <a:t/>
            </a:r>
            <a:br>
              <a:rPr lang="tr-TR" sz="2600" dirty="0" smtClean="0">
                <a:solidFill>
                  <a:prstClr val="black"/>
                </a:solidFill>
                <a:latin typeface="Calibri" panose="020F0502020204030204"/>
              </a:rPr>
            </a:br>
            <a:r>
              <a:rPr lang="tr-TR" sz="2200" dirty="0" smtClean="0">
                <a:solidFill>
                  <a:prstClr val="black"/>
                </a:solidFill>
                <a:latin typeface="Calibri" panose="020F0502020204030204"/>
              </a:rPr>
              <a:t>Hücrelerin</a:t>
            </a:r>
            <a:r>
              <a:rPr lang="tr-TR" sz="2200" dirty="0">
                <a:solidFill>
                  <a:prstClr val="black"/>
                </a:solidFill>
                <a:latin typeface="Calibri" panose="020F0502020204030204"/>
              </a:rPr>
              <a:t>, hücre döngüsünün değişik evrelerinden sistemli bir şekilde geçmeleri </a:t>
            </a:r>
            <a:r>
              <a:rPr lang="tr-TR" sz="2200" b="1" dirty="0">
                <a:solidFill>
                  <a:prstClr val="black"/>
                </a:solidFill>
                <a:latin typeface="Calibri" panose="020F0502020204030204"/>
              </a:rPr>
              <a:t>siklinler</a:t>
            </a:r>
            <a:r>
              <a:rPr lang="tr-TR" sz="2200" dirty="0">
                <a:solidFill>
                  <a:prstClr val="black"/>
                </a:solidFill>
                <a:latin typeface="Calibri" panose="020F0502020204030204"/>
              </a:rPr>
              <a:t>, </a:t>
            </a:r>
            <a:r>
              <a:rPr lang="tr-TR" sz="2200" b="1" dirty="0">
                <a:solidFill>
                  <a:prstClr val="black"/>
                </a:solidFill>
                <a:latin typeface="Calibri" panose="020F0502020204030204"/>
              </a:rPr>
              <a:t>siklin </a:t>
            </a:r>
            <a:r>
              <a:rPr lang="tr-TR" sz="2200" b="1" dirty="0" smtClean="0">
                <a:solidFill>
                  <a:prstClr val="black"/>
                </a:solidFill>
                <a:latin typeface="Calibri" panose="020F0502020204030204"/>
              </a:rPr>
              <a:t>bağımlı protein </a:t>
            </a:r>
            <a:r>
              <a:rPr lang="tr-TR" sz="2200" b="1" dirty="0" err="1">
                <a:solidFill>
                  <a:prstClr val="black"/>
                </a:solidFill>
                <a:latin typeface="Calibri" panose="020F0502020204030204"/>
              </a:rPr>
              <a:t>kinazlar</a:t>
            </a:r>
            <a:r>
              <a:rPr lang="tr-TR" sz="2200" dirty="0">
                <a:solidFill>
                  <a:prstClr val="black"/>
                </a:solidFill>
                <a:latin typeface="Calibri" panose="020F0502020204030204"/>
              </a:rPr>
              <a:t> </a:t>
            </a:r>
            <a:r>
              <a:rPr lang="tr-TR" sz="2200" dirty="0" smtClean="0">
                <a:solidFill>
                  <a:prstClr val="black"/>
                </a:solidFill>
                <a:latin typeface="Calibri" panose="020F0502020204030204"/>
              </a:rPr>
              <a:t>ve </a:t>
            </a:r>
            <a:r>
              <a:rPr lang="tr-TR" sz="2200" b="1" dirty="0" smtClean="0">
                <a:solidFill>
                  <a:prstClr val="black"/>
                </a:solidFill>
                <a:latin typeface="Calibri" panose="020F0502020204030204"/>
              </a:rPr>
              <a:t>siklin bağımlı </a:t>
            </a:r>
            <a:r>
              <a:rPr lang="tr-TR" sz="2200" b="1" dirty="0" err="1" smtClean="0">
                <a:solidFill>
                  <a:prstClr val="black"/>
                </a:solidFill>
                <a:latin typeface="Calibri" panose="020F0502020204030204"/>
              </a:rPr>
              <a:t>kinaz</a:t>
            </a:r>
            <a:r>
              <a:rPr lang="tr-TR" sz="2200" b="1" dirty="0" smtClean="0">
                <a:solidFill>
                  <a:prstClr val="black"/>
                </a:solidFill>
                <a:latin typeface="Calibri" panose="020F0502020204030204"/>
              </a:rPr>
              <a:t> inhibitörleri (CDI) </a:t>
            </a:r>
            <a:r>
              <a:rPr lang="tr-TR" sz="2200" dirty="0" smtClean="0">
                <a:solidFill>
                  <a:prstClr val="black"/>
                </a:solidFill>
                <a:latin typeface="Calibri" panose="020F0502020204030204"/>
              </a:rPr>
              <a:t>tarafından </a:t>
            </a:r>
            <a:r>
              <a:rPr lang="tr-TR" sz="2200" dirty="0">
                <a:solidFill>
                  <a:prstClr val="black"/>
                </a:solidFill>
                <a:latin typeface="Calibri" panose="020F0502020204030204"/>
              </a:rPr>
              <a:t>denetlenir.</a:t>
            </a:r>
            <a:br>
              <a:rPr lang="tr-TR" sz="2200" dirty="0">
                <a:solidFill>
                  <a:prstClr val="black"/>
                </a:solidFill>
                <a:latin typeface="Calibri" panose="020F0502020204030204"/>
              </a:rPr>
            </a:br>
            <a:r>
              <a:rPr lang="tr-TR" sz="2200" dirty="0" smtClean="0">
                <a:solidFill>
                  <a:prstClr val="black"/>
                </a:solidFill>
                <a:latin typeface="Calibri" panose="020F0502020204030204"/>
              </a:rPr>
              <a:t>Bu proteinlerin düzeyleri </a:t>
            </a:r>
            <a:r>
              <a:rPr lang="tr-TR" sz="2200" dirty="0">
                <a:solidFill>
                  <a:prstClr val="black"/>
                </a:solidFill>
                <a:latin typeface="Calibri" panose="020F0502020204030204"/>
              </a:rPr>
              <a:t>hücre </a:t>
            </a:r>
            <a:r>
              <a:rPr lang="tr-TR" sz="2200" dirty="0" err="1">
                <a:solidFill>
                  <a:prstClr val="black"/>
                </a:solidFill>
                <a:latin typeface="Calibri" panose="020F0502020204030204"/>
              </a:rPr>
              <a:t>siklusunun</a:t>
            </a:r>
            <a:r>
              <a:rPr lang="tr-TR" sz="2200" dirty="0">
                <a:solidFill>
                  <a:prstClr val="black"/>
                </a:solidFill>
                <a:latin typeface="Calibri" panose="020F0502020204030204"/>
              </a:rPr>
              <a:t> farklı </a:t>
            </a:r>
            <a:r>
              <a:rPr lang="tr-TR" sz="2200" dirty="0" smtClean="0">
                <a:solidFill>
                  <a:prstClr val="black"/>
                </a:solidFill>
                <a:latin typeface="Calibri" panose="020F0502020204030204"/>
              </a:rPr>
              <a:t>fazlarında farklılıklar </a:t>
            </a:r>
            <a:r>
              <a:rPr lang="tr-TR" sz="2200" dirty="0">
                <a:solidFill>
                  <a:prstClr val="black"/>
                </a:solidFill>
                <a:latin typeface="Calibri" panose="020F0502020204030204"/>
              </a:rPr>
              <a:t>gösterir.</a:t>
            </a:r>
            <a:br>
              <a:rPr lang="tr-TR" sz="2200" dirty="0">
                <a:solidFill>
                  <a:prstClr val="black"/>
                </a:solidFill>
                <a:latin typeface="Calibri" panose="020F0502020204030204"/>
              </a:rPr>
            </a:br>
            <a:endParaRPr lang="tr-TR" sz="5300" dirty="0"/>
          </a:p>
        </p:txBody>
      </p:sp>
      <p:sp>
        <p:nvSpPr>
          <p:cNvPr id="3" name="İçerik Yer Tutucusu 2"/>
          <p:cNvSpPr>
            <a:spLocks noGrp="1"/>
          </p:cNvSpPr>
          <p:nvPr>
            <p:ph sz="half" idx="1"/>
          </p:nvPr>
        </p:nvSpPr>
        <p:spPr>
          <a:xfrm>
            <a:off x="244699" y="1378040"/>
            <a:ext cx="5775101" cy="4095481"/>
          </a:xfrm>
        </p:spPr>
        <p:txBody>
          <a:bodyPr>
            <a:normAutofit/>
          </a:bodyPr>
          <a:lstStyle/>
          <a:p>
            <a:pPr marL="0" lvl="0" indent="0">
              <a:buNone/>
            </a:pPr>
            <a:r>
              <a:rPr lang="tr-TR" sz="2000" b="1" dirty="0" smtClean="0">
                <a:solidFill>
                  <a:schemeClr val="accent1"/>
                </a:solidFill>
              </a:rPr>
              <a:t>       Siklin-bağımlı </a:t>
            </a:r>
            <a:r>
              <a:rPr lang="tr-TR" sz="2000" b="1" dirty="0" err="1">
                <a:solidFill>
                  <a:schemeClr val="accent1"/>
                </a:solidFill>
              </a:rPr>
              <a:t>kinazlar</a:t>
            </a:r>
            <a:r>
              <a:rPr lang="tr-TR" sz="2000" b="1" dirty="0" smtClean="0">
                <a:solidFill>
                  <a:schemeClr val="accent1"/>
                </a:solidFill>
              </a:rPr>
              <a:t> (</a:t>
            </a:r>
            <a:r>
              <a:rPr lang="tr-TR" sz="2000" b="1" dirty="0" err="1" smtClean="0">
                <a:solidFill>
                  <a:schemeClr val="accent1"/>
                </a:solidFill>
              </a:rPr>
              <a:t>CDK’lar</a:t>
            </a:r>
            <a:r>
              <a:rPr lang="tr-TR" sz="2000" b="1" dirty="0" smtClean="0">
                <a:solidFill>
                  <a:schemeClr val="accent1"/>
                </a:solidFill>
              </a:rPr>
              <a:t>)</a:t>
            </a:r>
            <a:r>
              <a:rPr lang="tr-TR" sz="2000" dirty="0" smtClean="0">
                <a:solidFill>
                  <a:schemeClr val="accent1"/>
                </a:solidFill>
              </a:rPr>
              <a:t>;</a:t>
            </a:r>
          </a:p>
          <a:p>
            <a:r>
              <a:rPr lang="tr-TR" sz="1800" dirty="0" smtClean="0">
                <a:solidFill>
                  <a:prstClr val="black"/>
                </a:solidFill>
              </a:rPr>
              <a:t>Serin-</a:t>
            </a:r>
            <a:r>
              <a:rPr lang="tr-TR" sz="1800" dirty="0" err="1" smtClean="0">
                <a:solidFill>
                  <a:prstClr val="black"/>
                </a:solidFill>
              </a:rPr>
              <a:t>treonin</a:t>
            </a:r>
            <a:r>
              <a:rPr lang="tr-TR" sz="1800" dirty="0" smtClean="0">
                <a:solidFill>
                  <a:prstClr val="black"/>
                </a:solidFill>
              </a:rPr>
              <a:t> </a:t>
            </a:r>
            <a:r>
              <a:rPr lang="tr-TR" sz="1800" dirty="0">
                <a:solidFill>
                  <a:prstClr val="black"/>
                </a:solidFill>
              </a:rPr>
              <a:t>spesifik protein </a:t>
            </a:r>
            <a:r>
              <a:rPr lang="tr-TR" sz="1800" dirty="0" err="1">
                <a:solidFill>
                  <a:prstClr val="black"/>
                </a:solidFill>
              </a:rPr>
              <a:t>kinazlardır</a:t>
            </a:r>
            <a:r>
              <a:rPr lang="tr-TR" sz="1800" dirty="0">
                <a:solidFill>
                  <a:prstClr val="black"/>
                </a:solidFill>
              </a:rPr>
              <a:t>.</a:t>
            </a:r>
          </a:p>
          <a:p>
            <a:r>
              <a:rPr lang="tr-TR" sz="1800" dirty="0" smtClean="0"/>
              <a:t>Hücre </a:t>
            </a:r>
            <a:r>
              <a:rPr lang="tr-TR" sz="1800" dirty="0"/>
              <a:t>döngüsü esnasında devamlı ifade edilirler fakat </a:t>
            </a:r>
            <a:r>
              <a:rPr lang="tr-TR" sz="1800" dirty="0" err="1"/>
              <a:t>inaktif</a:t>
            </a:r>
            <a:r>
              <a:rPr lang="tr-TR" sz="1800" dirty="0"/>
              <a:t> formlarında ‘Siklin’ adındaki protein ailesine bağlanarak </a:t>
            </a:r>
            <a:r>
              <a:rPr lang="tr-TR" sz="1800" dirty="0" err="1"/>
              <a:t>fosforile</a:t>
            </a:r>
            <a:r>
              <a:rPr lang="tr-TR" sz="1800" dirty="0"/>
              <a:t> olurlar ve aktif hale </a:t>
            </a:r>
            <a:r>
              <a:rPr lang="tr-TR" sz="1800" dirty="0" smtClean="0"/>
              <a:t>gelirler.</a:t>
            </a:r>
          </a:p>
          <a:p>
            <a:r>
              <a:rPr lang="tr-TR" sz="1800" dirty="0"/>
              <a:t>CDK/siklin kompleksleri hücre döngüsü boyunca hücre gelişimi için gerekli değişiklikleri sağlayan diğer proteinleri seçici olarak fosforlar ve aktive ederler</a:t>
            </a:r>
            <a:r>
              <a:rPr lang="tr-TR" sz="1800" dirty="0" smtClean="0"/>
              <a:t>.</a:t>
            </a:r>
            <a:endParaRPr lang="tr-TR" sz="1800" dirty="0"/>
          </a:p>
          <a:p>
            <a:r>
              <a:rPr lang="nn-NO" sz="1800" dirty="0"/>
              <a:t>C/CDK kompleksi spesifik noktalarda çalışır</a:t>
            </a:r>
            <a:r>
              <a:rPr lang="tr-TR" sz="1800" dirty="0" smtClean="0"/>
              <a:t>.</a:t>
            </a:r>
          </a:p>
          <a:p>
            <a:r>
              <a:rPr lang="tr-TR" sz="1800" dirty="0">
                <a:solidFill>
                  <a:prstClr val="black"/>
                </a:solidFill>
              </a:rPr>
              <a:t>CDK ekspresyonu </a:t>
            </a:r>
            <a:r>
              <a:rPr lang="tr-TR" sz="1800" dirty="0" err="1">
                <a:solidFill>
                  <a:prstClr val="black"/>
                </a:solidFill>
              </a:rPr>
              <a:t>siklus</a:t>
            </a:r>
            <a:r>
              <a:rPr lang="tr-TR" sz="1800" dirty="0">
                <a:solidFill>
                  <a:prstClr val="black"/>
                </a:solidFill>
              </a:rPr>
              <a:t> sırasında kontrol </a:t>
            </a:r>
            <a:r>
              <a:rPr lang="tr-TR" sz="1800" dirty="0" smtClean="0">
                <a:solidFill>
                  <a:prstClr val="black"/>
                </a:solidFill>
              </a:rPr>
              <a:t>edilir, fonksiyonel etkinlikleri siklin ile belirlenir.</a:t>
            </a:r>
          </a:p>
          <a:p>
            <a:r>
              <a:rPr lang="tr-TR" sz="1800" dirty="0" smtClean="0">
                <a:solidFill>
                  <a:prstClr val="black"/>
                </a:solidFill>
              </a:rPr>
              <a:t>Siklin ekspresyonu, gen </a:t>
            </a:r>
            <a:r>
              <a:rPr lang="tr-TR" sz="1800" dirty="0">
                <a:solidFill>
                  <a:prstClr val="black"/>
                </a:solidFill>
              </a:rPr>
              <a:t>transkripsiyonu ve </a:t>
            </a:r>
            <a:r>
              <a:rPr lang="tr-TR" sz="1800" dirty="0" err="1" smtClean="0">
                <a:solidFill>
                  <a:prstClr val="black"/>
                </a:solidFill>
              </a:rPr>
              <a:t>degredasyon</a:t>
            </a:r>
            <a:r>
              <a:rPr lang="tr-TR" sz="1800" dirty="0" smtClean="0">
                <a:solidFill>
                  <a:prstClr val="black"/>
                </a:solidFill>
              </a:rPr>
              <a:t> </a:t>
            </a:r>
            <a:r>
              <a:rPr lang="tr-TR" sz="1800" dirty="0">
                <a:solidFill>
                  <a:prstClr val="black"/>
                </a:solidFill>
              </a:rPr>
              <a:t>dengesi ile </a:t>
            </a:r>
            <a:r>
              <a:rPr lang="tr-TR" sz="1800" dirty="0" smtClean="0">
                <a:solidFill>
                  <a:prstClr val="black"/>
                </a:solidFill>
              </a:rPr>
              <a:t>dinamiktir.</a:t>
            </a:r>
            <a:endParaRPr lang="tr-TR" sz="1800" dirty="0">
              <a:solidFill>
                <a:prstClr val="black"/>
              </a:solidFill>
            </a:endParaRPr>
          </a:p>
          <a:p>
            <a:endParaRPr lang="tr-TR" sz="2000" dirty="0" smtClean="0">
              <a:solidFill>
                <a:prstClr val="black"/>
              </a:solidFill>
            </a:endParaRPr>
          </a:p>
          <a:p>
            <a:pPr marL="0" indent="0">
              <a:buNone/>
            </a:pPr>
            <a:endParaRPr lang="tr-TR" sz="2000" dirty="0" smtClean="0"/>
          </a:p>
          <a:p>
            <a:pPr marL="0" indent="0">
              <a:buNone/>
            </a:pPr>
            <a:endParaRPr lang="tr-TR" dirty="0" smtClean="0"/>
          </a:p>
          <a:p>
            <a:pPr marL="0" indent="0">
              <a:buNone/>
            </a:pPr>
            <a:endParaRPr lang="tr-TR" sz="2400" dirty="0"/>
          </a:p>
        </p:txBody>
      </p:sp>
      <p:pic>
        <p:nvPicPr>
          <p:cNvPr id="10" name="Resim 9"/>
          <p:cNvPicPr>
            <a:picLocks noChangeAspect="1"/>
          </p:cNvPicPr>
          <p:nvPr/>
        </p:nvPicPr>
        <p:blipFill>
          <a:blip r:embed="rId2"/>
          <a:stretch>
            <a:fillRect/>
          </a:stretch>
        </p:blipFill>
        <p:spPr>
          <a:xfrm>
            <a:off x="399245" y="5473521"/>
            <a:ext cx="5486399" cy="1262130"/>
          </a:xfrm>
          <a:prstGeom prst="rect">
            <a:avLst/>
          </a:prstGeom>
        </p:spPr>
      </p:pic>
      <p:sp>
        <p:nvSpPr>
          <p:cNvPr id="6" name="5 İçerik Yer Tutucusu"/>
          <p:cNvSpPr>
            <a:spLocks noGrp="1"/>
          </p:cNvSpPr>
          <p:nvPr>
            <p:ph sz="half" idx="2"/>
          </p:nvPr>
        </p:nvSpPr>
        <p:spPr/>
        <p:txBody>
          <a:bodyPr/>
          <a:lstStyle/>
          <a:p>
            <a:endParaRPr lang="tr-TR"/>
          </a:p>
        </p:txBody>
      </p:sp>
    </p:spTree>
    <p:extLst>
      <p:ext uri="{BB962C8B-B14F-4D97-AF65-F5344CB8AC3E}">
        <p14:creationId xmlns:p14="http://schemas.microsoft.com/office/powerpoint/2010/main" xmlns="" val="30343204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47730" y="231820"/>
            <a:ext cx="11006070" cy="5945143"/>
          </a:xfrm>
        </p:spPr>
        <p:txBody>
          <a:bodyPr>
            <a:normAutofit/>
          </a:bodyPr>
          <a:lstStyle/>
          <a:p>
            <a:pPr marL="0" indent="0">
              <a:buNone/>
            </a:pPr>
            <a:r>
              <a:rPr lang="tr-TR" sz="2000" b="1" dirty="0" smtClean="0">
                <a:solidFill>
                  <a:schemeClr val="accent1"/>
                </a:solidFill>
              </a:rPr>
              <a:t>Siklinler;</a:t>
            </a:r>
          </a:p>
          <a:p>
            <a:r>
              <a:rPr lang="tr-TR" sz="2000" dirty="0" smtClean="0"/>
              <a:t>Değişik </a:t>
            </a:r>
            <a:r>
              <a:rPr lang="tr-TR" sz="2000" dirty="0"/>
              <a:t>yapıda düzenleyici bir protein ailesidir. </a:t>
            </a:r>
            <a:endParaRPr lang="tr-TR" sz="2000" dirty="0" smtClean="0"/>
          </a:p>
          <a:p>
            <a:r>
              <a:rPr lang="tr-TR" sz="2000" dirty="0" err="1" smtClean="0"/>
              <a:t>CDK’lardan</a:t>
            </a:r>
            <a:r>
              <a:rPr lang="tr-TR" sz="2000" dirty="0" smtClean="0"/>
              <a:t> </a:t>
            </a:r>
            <a:r>
              <a:rPr lang="tr-TR" sz="2000" dirty="0"/>
              <a:t>farklı olarak, hücre döngüsünün belirli evrelerinde sentez </a:t>
            </a:r>
            <a:r>
              <a:rPr lang="tr-TR" sz="2000" dirty="0" smtClean="0"/>
              <a:t>edilirler.</a:t>
            </a:r>
          </a:p>
          <a:p>
            <a:r>
              <a:rPr lang="tr-TR" sz="2000" dirty="0" smtClean="0"/>
              <a:t>Fonksiyonları </a:t>
            </a:r>
            <a:r>
              <a:rPr lang="tr-TR" sz="2000" dirty="0" err="1"/>
              <a:t>CDK’ları</a:t>
            </a:r>
            <a:r>
              <a:rPr lang="tr-TR" sz="2000" dirty="0"/>
              <a:t> aktive </a:t>
            </a:r>
            <a:r>
              <a:rPr lang="tr-TR" sz="2000" dirty="0" smtClean="0"/>
              <a:t>etmektir. Fonksiyonlarını </a:t>
            </a:r>
            <a:r>
              <a:rPr lang="tr-TR" sz="2000" dirty="0"/>
              <a:t>yerine getirdikten sonra siklin düzeyi hızla </a:t>
            </a:r>
            <a:r>
              <a:rPr lang="tr-TR" sz="2000" dirty="0" smtClean="0"/>
              <a:t>düşmektedir.</a:t>
            </a:r>
          </a:p>
          <a:p>
            <a:r>
              <a:rPr lang="tr-TR" sz="2000" dirty="0" smtClean="0"/>
              <a:t>15’ten </a:t>
            </a:r>
            <a:r>
              <a:rPr lang="tr-TR" sz="2000" dirty="0"/>
              <a:t>fazla siklin </a:t>
            </a:r>
            <a:r>
              <a:rPr lang="tr-TR" sz="2000" dirty="0" smtClean="0"/>
              <a:t>tanımlanmıştır.</a:t>
            </a:r>
            <a:endParaRPr lang="tr-TR" sz="2000" dirty="0"/>
          </a:p>
          <a:p>
            <a:r>
              <a:rPr lang="tr-TR" sz="2000" dirty="0" smtClean="0"/>
              <a:t>Hücre döngüsünde sırasıyla görevli siklinler;</a:t>
            </a:r>
          </a:p>
          <a:p>
            <a:pPr marL="0" indent="0">
              <a:buNone/>
            </a:pPr>
            <a:r>
              <a:rPr lang="tr-TR" sz="2000" b="1" dirty="0" smtClean="0"/>
              <a:t>              Siklin D</a:t>
            </a:r>
          </a:p>
          <a:p>
            <a:pPr marL="0" indent="0">
              <a:buNone/>
            </a:pPr>
            <a:r>
              <a:rPr lang="tr-TR" sz="2000" b="1" dirty="0"/>
              <a:t> </a:t>
            </a:r>
            <a:r>
              <a:rPr lang="tr-TR" sz="2000" b="1" dirty="0" smtClean="0"/>
              <a:t>             Siklin E</a:t>
            </a:r>
          </a:p>
          <a:p>
            <a:pPr marL="0" indent="0">
              <a:buNone/>
            </a:pPr>
            <a:r>
              <a:rPr lang="tr-TR" sz="2000" b="1" dirty="0"/>
              <a:t> </a:t>
            </a:r>
            <a:r>
              <a:rPr lang="tr-TR" sz="2000" b="1" dirty="0" smtClean="0"/>
              <a:t>             Siklin A</a:t>
            </a:r>
          </a:p>
          <a:p>
            <a:pPr marL="0" indent="0">
              <a:buNone/>
            </a:pPr>
            <a:r>
              <a:rPr lang="tr-TR" sz="2000" b="1" dirty="0"/>
              <a:t> </a:t>
            </a:r>
            <a:r>
              <a:rPr lang="tr-TR" sz="2000" b="1" dirty="0" smtClean="0"/>
              <a:t>             Siklin B</a:t>
            </a:r>
          </a:p>
          <a:p>
            <a:r>
              <a:rPr lang="tr-TR" sz="2000" dirty="0" smtClean="0"/>
              <a:t>Bunlar bir veya birden fazla </a:t>
            </a:r>
            <a:r>
              <a:rPr lang="tr-TR" sz="2000" dirty="0" err="1" smtClean="0"/>
              <a:t>CDK’ya</a:t>
            </a:r>
            <a:r>
              <a:rPr lang="tr-TR" sz="2000" dirty="0" smtClean="0"/>
              <a:t> bağlanır.</a:t>
            </a:r>
          </a:p>
          <a:p>
            <a:endParaRPr lang="tr-TR" sz="2000" dirty="0" smtClean="0"/>
          </a:p>
        </p:txBody>
      </p:sp>
    </p:spTree>
    <p:extLst>
      <p:ext uri="{BB962C8B-B14F-4D97-AF65-F5344CB8AC3E}">
        <p14:creationId xmlns:p14="http://schemas.microsoft.com/office/powerpoint/2010/main" xmlns="" val="41762807"/>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838200" y="141669"/>
            <a:ext cx="10515600" cy="656821"/>
          </a:xfrm>
        </p:spPr>
        <p:txBody>
          <a:bodyPr>
            <a:normAutofit/>
          </a:bodyPr>
          <a:lstStyle/>
          <a:p>
            <a:r>
              <a:rPr lang="tr-TR" sz="2800" b="1" dirty="0" smtClean="0">
                <a:solidFill>
                  <a:schemeClr val="accent1"/>
                </a:solidFill>
                <a:latin typeface="+mn-lt"/>
              </a:rPr>
              <a:t>Siklin D</a:t>
            </a:r>
            <a:endParaRPr lang="tr-TR" sz="2800" b="1" dirty="0">
              <a:solidFill>
                <a:schemeClr val="accent1"/>
              </a:solidFill>
              <a:latin typeface="+mn-lt"/>
            </a:endParaRPr>
          </a:p>
        </p:txBody>
      </p:sp>
      <p:sp>
        <p:nvSpPr>
          <p:cNvPr id="3" name="İçerik Yer Tutucusu 2"/>
          <p:cNvSpPr>
            <a:spLocks noGrp="1"/>
          </p:cNvSpPr>
          <p:nvPr>
            <p:ph sz="half" idx="1"/>
          </p:nvPr>
        </p:nvSpPr>
        <p:spPr>
          <a:xfrm>
            <a:off x="540913" y="1030310"/>
            <a:ext cx="5872766" cy="5146653"/>
          </a:xfrm>
        </p:spPr>
        <p:txBody>
          <a:bodyPr/>
          <a:lstStyle/>
          <a:p>
            <a:r>
              <a:rPr lang="tr-TR" sz="2000" dirty="0" smtClean="0"/>
              <a:t>Hücre </a:t>
            </a:r>
            <a:r>
              <a:rPr lang="tr-TR" sz="2000" dirty="0"/>
              <a:t>döngüsünde düzeyi ilk artan siklindir</a:t>
            </a:r>
            <a:r>
              <a:rPr lang="tr-TR" sz="2000" dirty="0" smtClean="0"/>
              <a:t>.</a:t>
            </a:r>
          </a:p>
          <a:p>
            <a:r>
              <a:rPr lang="tr-TR" sz="2000" dirty="0" smtClean="0"/>
              <a:t>G1’in </a:t>
            </a:r>
            <a:r>
              <a:rPr lang="tr-TR" sz="2000" dirty="0"/>
              <a:t>ortasında ortaya çıkar ve S evresinde yok </a:t>
            </a:r>
            <a:r>
              <a:rPr lang="tr-TR" sz="2000" dirty="0" smtClean="0"/>
              <a:t>olur.</a:t>
            </a:r>
          </a:p>
          <a:p>
            <a:r>
              <a:rPr lang="tr-TR" sz="2000" dirty="0" smtClean="0"/>
              <a:t>3 </a:t>
            </a:r>
            <a:r>
              <a:rPr lang="tr-TR" sz="2000" dirty="0"/>
              <a:t>formu bulunur: D1, D2 ve </a:t>
            </a:r>
            <a:r>
              <a:rPr lang="tr-TR" sz="2000" dirty="0" smtClean="0"/>
              <a:t>D3</a:t>
            </a:r>
          </a:p>
          <a:p>
            <a:r>
              <a:rPr lang="tr-TR" sz="2000" dirty="0" smtClean="0"/>
              <a:t>Diğer </a:t>
            </a:r>
            <a:r>
              <a:rPr lang="tr-TR" sz="2000" dirty="0"/>
              <a:t>siklinler gibi dayanıklı değildir, </a:t>
            </a:r>
            <a:r>
              <a:rPr lang="tr-TR" sz="2000" dirty="0" err="1"/>
              <a:t>ubiquitin-proteazom</a:t>
            </a:r>
            <a:r>
              <a:rPr lang="tr-TR" sz="2000" dirty="0"/>
              <a:t> yolağı üzerinden </a:t>
            </a:r>
            <a:r>
              <a:rPr lang="tr-TR" sz="2000" dirty="0" smtClean="0"/>
              <a:t>yıkılır.</a:t>
            </a:r>
          </a:p>
          <a:p>
            <a:r>
              <a:rPr lang="tr-TR" sz="2000" dirty="0"/>
              <a:t>H</a:t>
            </a:r>
            <a:r>
              <a:rPr lang="tr-TR" sz="2000" dirty="0" smtClean="0"/>
              <a:t>ücre </a:t>
            </a:r>
            <a:r>
              <a:rPr lang="tr-TR" sz="2000" dirty="0"/>
              <a:t>döngüsünün G1 evresinde </a:t>
            </a:r>
            <a:r>
              <a:rPr lang="tr-TR" sz="2000" dirty="0" smtClean="0"/>
              <a:t>CDK4 ve CDK6’ya bağlanarak bunları aktive eder ve </a:t>
            </a:r>
            <a:r>
              <a:rPr lang="tr-TR" sz="2000" dirty="0"/>
              <a:t>Siklin </a:t>
            </a:r>
            <a:r>
              <a:rPr lang="tr-TR" sz="2000" dirty="0" smtClean="0"/>
              <a:t>D/CDK4,6 kompleksini şekillendirir.</a:t>
            </a:r>
          </a:p>
          <a:p>
            <a:pPr marL="0" indent="0">
              <a:buNone/>
            </a:pPr>
            <a:r>
              <a:rPr lang="tr-TR" sz="2000" dirty="0" smtClean="0"/>
              <a:t>Bu </a:t>
            </a:r>
            <a:r>
              <a:rPr lang="tr-TR" sz="2000" dirty="0"/>
              <a:t>kompleksin hücre döngüsünde kritik bir rolü bulunur; </a:t>
            </a:r>
            <a:r>
              <a:rPr lang="tr-TR" sz="2000" dirty="0" err="1"/>
              <a:t>retinoblastoma</a:t>
            </a:r>
            <a:r>
              <a:rPr lang="tr-TR" sz="2000" dirty="0"/>
              <a:t> proteinini (RB) </a:t>
            </a:r>
            <a:r>
              <a:rPr lang="tr-TR" sz="2000" dirty="0" err="1" smtClean="0"/>
              <a:t>fosforiller</a:t>
            </a:r>
            <a:r>
              <a:rPr lang="tr-TR" sz="2000" dirty="0"/>
              <a:t>. </a:t>
            </a:r>
          </a:p>
        </p:txBody>
      </p:sp>
      <p:sp>
        <p:nvSpPr>
          <p:cNvPr id="7" name="6 İçerik Yer Tutucusu"/>
          <p:cNvSpPr>
            <a:spLocks noGrp="1"/>
          </p:cNvSpPr>
          <p:nvPr>
            <p:ph sz="half" idx="2"/>
          </p:nvPr>
        </p:nvSpPr>
        <p:spPr/>
        <p:txBody>
          <a:bodyPr/>
          <a:lstStyle/>
          <a:p>
            <a:endParaRPr lang="tr-TR"/>
          </a:p>
        </p:txBody>
      </p:sp>
    </p:spTree>
    <p:extLst>
      <p:ext uri="{BB962C8B-B14F-4D97-AF65-F5344CB8AC3E}">
        <p14:creationId xmlns:p14="http://schemas.microsoft.com/office/powerpoint/2010/main" xmlns="" val="15695632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çerik Yer Tutucusu 5"/>
          <p:cNvSpPr>
            <a:spLocks noGrp="1"/>
          </p:cNvSpPr>
          <p:nvPr>
            <p:ph idx="1"/>
          </p:nvPr>
        </p:nvSpPr>
        <p:spPr>
          <a:xfrm>
            <a:off x="206062" y="115910"/>
            <a:ext cx="7315199" cy="6742090"/>
          </a:xfrm>
        </p:spPr>
        <p:txBody>
          <a:bodyPr>
            <a:normAutofit fontScale="77500" lnSpcReduction="20000"/>
          </a:bodyPr>
          <a:lstStyle/>
          <a:p>
            <a:pPr marL="0" indent="0">
              <a:buNone/>
            </a:pPr>
            <a:r>
              <a:rPr lang="tr-TR" b="1" dirty="0" smtClean="0">
                <a:solidFill>
                  <a:schemeClr val="accent1"/>
                </a:solidFill>
              </a:rPr>
              <a:t> Siklin E</a:t>
            </a:r>
            <a:endParaRPr lang="tr-TR" b="1" dirty="0">
              <a:solidFill>
                <a:schemeClr val="accent1"/>
              </a:solidFill>
            </a:endParaRPr>
          </a:p>
          <a:p>
            <a:r>
              <a:rPr lang="tr-TR" sz="2300" dirty="0" smtClean="0"/>
              <a:t>2 </a:t>
            </a:r>
            <a:r>
              <a:rPr lang="tr-TR" sz="2300" dirty="0" err="1"/>
              <a:t>izoformu</a:t>
            </a:r>
            <a:r>
              <a:rPr lang="tr-TR" sz="2300" dirty="0"/>
              <a:t> bulunur; E1 ve </a:t>
            </a:r>
            <a:r>
              <a:rPr lang="tr-TR" sz="2300" dirty="0" smtClean="0"/>
              <a:t>E2</a:t>
            </a:r>
          </a:p>
          <a:p>
            <a:r>
              <a:rPr lang="tr-TR" sz="2300" dirty="0" smtClean="0"/>
              <a:t>S evresinde </a:t>
            </a:r>
            <a:r>
              <a:rPr lang="tr-TR" sz="2300" dirty="0"/>
              <a:t>CDK2 ile aktif bir kompleks </a:t>
            </a:r>
            <a:r>
              <a:rPr lang="tr-TR" sz="2300" dirty="0" smtClean="0"/>
              <a:t>oluşturur.</a:t>
            </a:r>
          </a:p>
          <a:p>
            <a:r>
              <a:rPr lang="tr-TR" sz="2300" dirty="0" smtClean="0"/>
              <a:t>Bazı </a:t>
            </a:r>
            <a:r>
              <a:rPr lang="tr-TR" sz="2300" dirty="0"/>
              <a:t>fonksiyonları siklin </a:t>
            </a:r>
            <a:r>
              <a:rPr lang="tr-TR" sz="2300" dirty="0" smtClean="0"/>
              <a:t>E/CDK1 </a:t>
            </a:r>
            <a:r>
              <a:rPr lang="tr-TR" sz="2300" dirty="0"/>
              <a:t>kompleksi tarafından </a:t>
            </a:r>
            <a:r>
              <a:rPr lang="tr-TR" sz="2300" dirty="0" err="1" smtClean="0"/>
              <a:t>üstlenebilinmektedir</a:t>
            </a:r>
            <a:r>
              <a:rPr lang="tr-TR" sz="2300" dirty="0" smtClean="0"/>
              <a:t>.</a:t>
            </a:r>
          </a:p>
          <a:p>
            <a:r>
              <a:rPr lang="tr-TR" sz="2300" dirty="0" smtClean="0"/>
              <a:t>Her </a:t>
            </a:r>
            <a:r>
              <a:rPr lang="tr-TR" sz="2300" dirty="0"/>
              <a:t>iki siklin E </a:t>
            </a:r>
            <a:r>
              <a:rPr lang="tr-TR" sz="2300" dirty="0" err="1"/>
              <a:t>izoformunun</a:t>
            </a:r>
            <a:r>
              <a:rPr lang="tr-TR" sz="2300" dirty="0"/>
              <a:t> </a:t>
            </a:r>
            <a:r>
              <a:rPr lang="tr-TR" sz="2300" dirty="0" smtClean="0"/>
              <a:t>eksikliğinde </a:t>
            </a:r>
            <a:r>
              <a:rPr lang="tr-TR" sz="2300" dirty="0"/>
              <a:t>dinlenen </a:t>
            </a:r>
            <a:r>
              <a:rPr lang="tr-TR" sz="2300" dirty="0" smtClean="0"/>
              <a:t>hücreler, hücre </a:t>
            </a:r>
            <a:r>
              <a:rPr lang="tr-TR" sz="2300" dirty="0"/>
              <a:t>döngüsüne </a:t>
            </a:r>
            <a:r>
              <a:rPr lang="tr-TR" sz="2300" dirty="0" smtClean="0"/>
              <a:t>geçemezler.</a:t>
            </a:r>
          </a:p>
          <a:p>
            <a:r>
              <a:rPr lang="tr-TR" sz="2300" dirty="0" smtClean="0"/>
              <a:t>Hücre </a:t>
            </a:r>
            <a:r>
              <a:rPr lang="tr-TR" sz="2300" dirty="0"/>
              <a:t>döngüsünün S evresinde ilerleyebilmesi ve DNA </a:t>
            </a:r>
            <a:r>
              <a:rPr lang="tr-TR" sz="2300" dirty="0" err="1"/>
              <a:t>replikasyonunun</a:t>
            </a:r>
            <a:r>
              <a:rPr lang="tr-TR" sz="2300" dirty="0"/>
              <a:t> başlayabilmesi için Siklin E ve CDK2 arasında aktif bir kompleksin oluşması gerekir. Bunun için aktif E2F’ye ihtiyaç vardır. Aktif E2F, Siklin E’nin ve DNA </a:t>
            </a:r>
            <a:r>
              <a:rPr lang="tr-TR" sz="2300" dirty="0" err="1"/>
              <a:t>replikasyonu</a:t>
            </a:r>
            <a:r>
              <a:rPr lang="tr-TR" sz="2300" dirty="0"/>
              <a:t> için gerekli </a:t>
            </a:r>
            <a:r>
              <a:rPr lang="tr-TR" sz="2300" dirty="0" err="1"/>
              <a:t>polimerazın</a:t>
            </a:r>
            <a:r>
              <a:rPr lang="tr-TR" sz="2300" dirty="0"/>
              <a:t> transkripsiyonunu arttırır; DNA sentezi uyarılır. </a:t>
            </a:r>
          </a:p>
          <a:p>
            <a:pPr marL="0" indent="0">
              <a:buNone/>
            </a:pPr>
            <a:r>
              <a:rPr lang="tr-TR" b="1" dirty="0" smtClean="0">
                <a:solidFill>
                  <a:schemeClr val="accent1"/>
                </a:solidFill>
              </a:rPr>
              <a:t>Siklin A</a:t>
            </a:r>
          </a:p>
          <a:p>
            <a:r>
              <a:rPr lang="tr-TR" sz="2300" dirty="0" smtClean="0"/>
              <a:t>CDK 2’yi aktive eder ayrıca CDK 1 ile de kompleks oluşturur.</a:t>
            </a:r>
          </a:p>
          <a:p>
            <a:r>
              <a:rPr lang="tr-TR" sz="2300" dirty="0" smtClean="0"/>
              <a:t>2 </a:t>
            </a:r>
            <a:r>
              <a:rPr lang="tr-TR" sz="2300" dirty="0" err="1"/>
              <a:t>izoformu</a:t>
            </a:r>
            <a:r>
              <a:rPr lang="tr-TR" sz="2300" dirty="0"/>
              <a:t> bulunur: A1 ve </a:t>
            </a:r>
            <a:r>
              <a:rPr lang="tr-TR" sz="2300" dirty="0" smtClean="0"/>
              <a:t>A2</a:t>
            </a:r>
            <a:r>
              <a:rPr lang="tr-TR" sz="2300" dirty="0"/>
              <a:t>.</a:t>
            </a:r>
            <a:r>
              <a:rPr lang="tr-TR" sz="2300" dirty="0" smtClean="0"/>
              <a:t>  A2 </a:t>
            </a:r>
            <a:r>
              <a:rPr lang="tr-TR" sz="2300" dirty="0"/>
              <a:t>hücre döngüsü için vazgeçilmezdir</a:t>
            </a:r>
            <a:r>
              <a:rPr lang="tr-TR" sz="2300" dirty="0" smtClean="0"/>
              <a:t>.</a:t>
            </a:r>
          </a:p>
          <a:p>
            <a:pPr marL="0" indent="0">
              <a:buNone/>
            </a:pPr>
            <a:endParaRPr lang="tr-TR" sz="2300" dirty="0"/>
          </a:p>
          <a:p>
            <a:pPr marL="0" indent="0">
              <a:buNone/>
            </a:pPr>
            <a:r>
              <a:rPr lang="tr-TR" b="1" dirty="0" smtClean="0">
                <a:solidFill>
                  <a:schemeClr val="accent1"/>
                </a:solidFill>
              </a:rPr>
              <a:t>Siklin B</a:t>
            </a:r>
          </a:p>
          <a:p>
            <a:r>
              <a:rPr lang="tr-TR" sz="2300" dirty="0" smtClean="0"/>
              <a:t>CDK1 (=Cdc2) </a:t>
            </a:r>
            <a:r>
              <a:rPr lang="tr-TR" sz="2300" dirty="0"/>
              <a:t>ile birlikte mitoza girişten sorumludur</a:t>
            </a:r>
            <a:r>
              <a:rPr lang="tr-TR" sz="2300" dirty="0" smtClean="0"/>
              <a:t>.</a:t>
            </a:r>
          </a:p>
          <a:p>
            <a:r>
              <a:rPr lang="tr-TR" sz="2300" dirty="0" smtClean="0"/>
              <a:t>Siklin B </a:t>
            </a:r>
            <a:r>
              <a:rPr lang="tr-TR" sz="2300" dirty="0"/>
              <a:t>ve CDK1 aynı zamanda </a:t>
            </a:r>
            <a:r>
              <a:rPr lang="tr-TR" sz="2300" b="1" dirty="0" smtClean="0"/>
              <a:t>MPF</a:t>
            </a:r>
            <a:r>
              <a:rPr lang="tr-TR" sz="2300" dirty="0" smtClean="0"/>
              <a:t> </a:t>
            </a:r>
            <a:r>
              <a:rPr lang="tr-TR" sz="2300" dirty="0"/>
              <a:t>(</a:t>
            </a:r>
            <a:r>
              <a:rPr lang="tr-TR" sz="2300" dirty="0" err="1" smtClean="0"/>
              <a:t>Maturation</a:t>
            </a:r>
            <a:r>
              <a:rPr lang="tr-TR" sz="2300" dirty="0" smtClean="0"/>
              <a:t> </a:t>
            </a:r>
            <a:r>
              <a:rPr lang="tr-TR" sz="2300" dirty="0" err="1" smtClean="0"/>
              <a:t>Promoting</a:t>
            </a:r>
            <a:r>
              <a:rPr lang="tr-TR" sz="2300" dirty="0" smtClean="0"/>
              <a:t> </a:t>
            </a:r>
            <a:r>
              <a:rPr lang="tr-TR" sz="2300" dirty="0" err="1"/>
              <a:t>Factor</a:t>
            </a:r>
            <a:r>
              <a:rPr lang="tr-TR" sz="2300" dirty="0"/>
              <a:t>) mitozu ilerleten faktör olarak da bilinir</a:t>
            </a:r>
            <a:r>
              <a:rPr lang="tr-TR" sz="2300" dirty="0" smtClean="0"/>
              <a:t>.</a:t>
            </a:r>
          </a:p>
          <a:p>
            <a:r>
              <a:rPr lang="tr-TR" sz="2300" dirty="0"/>
              <a:t>Mitozdan </a:t>
            </a:r>
            <a:r>
              <a:rPr lang="tr-TR" sz="2300" dirty="0" smtClean="0"/>
              <a:t>çıkış, siklin B/CDK1 </a:t>
            </a:r>
            <a:r>
              <a:rPr lang="tr-TR" sz="2300" dirty="0"/>
              <a:t>kompleksinin </a:t>
            </a:r>
            <a:r>
              <a:rPr lang="tr-TR" sz="2300" dirty="0" err="1"/>
              <a:t>inaktive</a:t>
            </a:r>
            <a:r>
              <a:rPr lang="tr-TR" sz="2300" dirty="0"/>
              <a:t> edilmesi ile </a:t>
            </a:r>
            <a:r>
              <a:rPr lang="tr-TR" sz="2300" dirty="0" smtClean="0"/>
              <a:t>gerçekleşir. </a:t>
            </a:r>
            <a:r>
              <a:rPr lang="tr-TR" sz="2300" dirty="0" err="1" smtClean="0"/>
              <a:t>Metazfaz-anafaz</a:t>
            </a:r>
            <a:r>
              <a:rPr lang="tr-TR" sz="2300" dirty="0" smtClean="0"/>
              <a:t> </a:t>
            </a:r>
            <a:r>
              <a:rPr lang="tr-TR" sz="2300" dirty="0"/>
              <a:t>geçişinde </a:t>
            </a:r>
            <a:r>
              <a:rPr lang="tr-TR" sz="2300" dirty="0" err="1"/>
              <a:t>degrade</a:t>
            </a:r>
            <a:r>
              <a:rPr lang="tr-TR" sz="2300" dirty="0"/>
              <a:t> edilir.</a:t>
            </a:r>
          </a:p>
          <a:p>
            <a:r>
              <a:rPr lang="tr-TR" sz="2300" dirty="0"/>
              <a:t>B</a:t>
            </a:r>
            <a:r>
              <a:rPr lang="tr-TR" sz="2300" dirty="0" smtClean="0"/>
              <a:t>ölünme </a:t>
            </a:r>
            <a:r>
              <a:rPr lang="tr-TR" sz="2300" dirty="0"/>
              <a:t>tamamlandığında, yeni bölünmüş olan hücreler G1 evresinde kalıp, yeni bir </a:t>
            </a:r>
            <a:r>
              <a:rPr lang="tr-TR" sz="2300" dirty="0" err="1"/>
              <a:t>replikatif</a:t>
            </a:r>
            <a:r>
              <a:rPr lang="tr-TR" sz="2300" dirty="0"/>
              <a:t> </a:t>
            </a:r>
            <a:r>
              <a:rPr lang="tr-TR" sz="2300" dirty="0" smtClean="0"/>
              <a:t>döngüye </a:t>
            </a:r>
            <a:r>
              <a:rPr lang="tr-TR" sz="2300" dirty="0"/>
              <a:t>girebilirler ya da dinlenmeye çekilebilirler.</a:t>
            </a:r>
          </a:p>
          <a:p>
            <a:endParaRPr lang="tr-TR" sz="2000" dirty="0"/>
          </a:p>
          <a:p>
            <a:endParaRPr lang="tr-TR" sz="2000" dirty="0" smtClean="0"/>
          </a:p>
          <a:p>
            <a:endParaRPr lang="tr-TR" sz="2000" dirty="0"/>
          </a:p>
          <a:p>
            <a:endParaRPr lang="tr-TR" sz="2000" dirty="0" smtClean="0"/>
          </a:p>
          <a:p>
            <a:endParaRPr lang="tr-TR" sz="2000" dirty="0"/>
          </a:p>
        </p:txBody>
      </p:sp>
    </p:spTree>
    <p:extLst>
      <p:ext uri="{BB962C8B-B14F-4D97-AF65-F5344CB8AC3E}">
        <p14:creationId xmlns:p14="http://schemas.microsoft.com/office/powerpoint/2010/main" xmlns="" val="37248885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360608"/>
            <a:ext cx="10515600" cy="5816355"/>
          </a:xfrm>
        </p:spPr>
        <p:txBody>
          <a:bodyPr/>
          <a:lstStyle/>
          <a:p>
            <a:pPr marL="0" indent="0">
              <a:buNone/>
            </a:pPr>
            <a:endParaRPr lang="tr-TR" dirty="0"/>
          </a:p>
          <a:p>
            <a:pPr marL="0" indent="0" algn="ctr">
              <a:buNone/>
            </a:pPr>
            <a:endParaRPr lang="tr-TR" dirty="0" smtClean="0"/>
          </a:p>
          <a:p>
            <a:pPr marL="0" indent="0" algn="ctr">
              <a:buNone/>
            </a:pPr>
            <a:r>
              <a:rPr lang="tr-TR" sz="4400" dirty="0" smtClean="0">
                <a:solidFill>
                  <a:srgbClr val="FF0066"/>
                </a:solidFill>
                <a:latin typeface="Berlin Sans FB" panose="020E0602020502020306" pitchFamily="34" charset="0"/>
              </a:rPr>
              <a:t>Sunum Planı</a:t>
            </a:r>
          </a:p>
          <a:p>
            <a:pPr marL="742950" indent="-742950">
              <a:buFont typeface="+mj-lt"/>
              <a:buAutoNum type="arabicPeriod"/>
            </a:pPr>
            <a:r>
              <a:rPr lang="tr-TR" sz="3200" dirty="0" smtClean="0">
                <a:solidFill>
                  <a:srgbClr val="FF0066"/>
                </a:solidFill>
                <a:latin typeface="Berlin Sans FB" panose="020E0602020502020306" pitchFamily="34" charset="0"/>
              </a:rPr>
              <a:t>Hücre Bölünmesi ve Nedenleri</a:t>
            </a:r>
          </a:p>
          <a:p>
            <a:pPr marL="742950" indent="-742950">
              <a:buFont typeface="+mj-lt"/>
              <a:buAutoNum type="arabicPeriod"/>
            </a:pPr>
            <a:r>
              <a:rPr lang="tr-TR" sz="3200" dirty="0" smtClean="0">
                <a:solidFill>
                  <a:srgbClr val="FF0066"/>
                </a:solidFill>
                <a:latin typeface="Berlin Sans FB" panose="020E0602020502020306" pitchFamily="34" charset="0"/>
              </a:rPr>
              <a:t>Hücre Döngüsü, Evreleri ve Kontrol Noktaları</a:t>
            </a:r>
          </a:p>
          <a:p>
            <a:pPr marL="742950" indent="-742950">
              <a:buFont typeface="+mj-lt"/>
              <a:buAutoNum type="arabicPeriod"/>
            </a:pPr>
            <a:r>
              <a:rPr lang="tr-TR" sz="3200" dirty="0" smtClean="0">
                <a:solidFill>
                  <a:srgbClr val="FF0066"/>
                </a:solidFill>
                <a:latin typeface="Berlin Sans FB" panose="020E0602020502020306" pitchFamily="34" charset="0"/>
              </a:rPr>
              <a:t>Hücre Döngüsünün Düzenlenmesi</a:t>
            </a:r>
          </a:p>
          <a:p>
            <a:pPr marL="742950" indent="-742950">
              <a:buFont typeface="+mj-lt"/>
              <a:buAutoNum type="arabicPeriod"/>
            </a:pPr>
            <a:r>
              <a:rPr lang="tr-TR" sz="3200" dirty="0" smtClean="0">
                <a:solidFill>
                  <a:srgbClr val="FF0066"/>
                </a:solidFill>
                <a:latin typeface="Berlin Sans FB" panose="020E0602020502020306" pitchFamily="34" charset="0"/>
              </a:rPr>
              <a:t>Hücre Döngüsü ve Kanser İlişkisi</a:t>
            </a:r>
          </a:p>
          <a:p>
            <a:pPr marL="742950" indent="-742950">
              <a:buFont typeface="+mj-lt"/>
              <a:buAutoNum type="arabicPeriod"/>
            </a:pPr>
            <a:endParaRPr lang="tr-TR" sz="3200" dirty="0" smtClean="0">
              <a:solidFill>
                <a:srgbClr val="FF0066"/>
              </a:solidFill>
              <a:latin typeface="Berlin Sans FB" panose="020E0602020502020306" pitchFamily="34" charset="0"/>
            </a:endParaRPr>
          </a:p>
          <a:p>
            <a:pPr marL="742950" indent="-742950">
              <a:buFont typeface="+mj-lt"/>
              <a:buAutoNum type="arabicPeriod"/>
            </a:pPr>
            <a:endParaRPr lang="tr-TR" sz="3200" dirty="0" smtClean="0">
              <a:solidFill>
                <a:srgbClr val="FF0066"/>
              </a:solidFill>
              <a:latin typeface="Berlin Sans FB" panose="020E0602020502020306" pitchFamily="34" charset="0"/>
            </a:endParaRPr>
          </a:p>
          <a:p>
            <a:pPr marL="742950" indent="-742950">
              <a:buFont typeface="+mj-lt"/>
              <a:buAutoNum type="arabicPeriod"/>
            </a:pPr>
            <a:endParaRPr lang="tr-TR" sz="3200" dirty="0" smtClean="0">
              <a:solidFill>
                <a:srgbClr val="FF0066"/>
              </a:solidFill>
              <a:latin typeface="Berlin Sans FB" panose="020E0602020502020306" pitchFamily="34" charset="0"/>
            </a:endParaRPr>
          </a:p>
          <a:p>
            <a:pPr marL="742950" indent="-742950">
              <a:buFont typeface="+mj-lt"/>
              <a:buAutoNum type="arabicPeriod"/>
            </a:pPr>
            <a:endParaRPr lang="tr-TR" sz="3200" dirty="0" smtClean="0">
              <a:solidFill>
                <a:srgbClr val="FF0066"/>
              </a:solidFill>
              <a:latin typeface="Berlin Sans FB" panose="020E0602020502020306" pitchFamily="34" charset="0"/>
            </a:endParaRPr>
          </a:p>
          <a:p>
            <a:pPr marL="742950" indent="-742950">
              <a:buFont typeface="+mj-lt"/>
              <a:buAutoNum type="arabicPeriod"/>
            </a:pPr>
            <a:endParaRPr lang="tr-TR" sz="3200" dirty="0" smtClean="0">
              <a:solidFill>
                <a:srgbClr val="FF0066"/>
              </a:solidFill>
              <a:latin typeface="Berlin Sans FB" panose="020E0602020502020306" pitchFamily="34" charset="0"/>
            </a:endParaRPr>
          </a:p>
          <a:p>
            <a:pPr marL="742950" indent="-742950" algn="ctr">
              <a:buFont typeface="+mj-lt"/>
              <a:buAutoNum type="arabicPeriod"/>
            </a:pPr>
            <a:endParaRPr lang="tr-TR" sz="4400" dirty="0" smtClean="0">
              <a:solidFill>
                <a:srgbClr val="FF0066"/>
              </a:solidFill>
              <a:latin typeface="Berlin Sans FB" panose="020E0602020502020306" pitchFamily="34" charset="0"/>
            </a:endParaRPr>
          </a:p>
          <a:p>
            <a:pPr marL="742950" indent="-742950" algn="ctr">
              <a:buFont typeface="+mj-lt"/>
              <a:buAutoNum type="arabicPeriod"/>
            </a:pPr>
            <a:endParaRPr lang="tr-TR" sz="4000" dirty="0" smtClean="0"/>
          </a:p>
        </p:txBody>
      </p:sp>
    </p:spTree>
    <p:extLst>
      <p:ext uri="{BB962C8B-B14F-4D97-AF65-F5344CB8AC3E}">
        <p14:creationId xmlns:p14="http://schemas.microsoft.com/office/powerpoint/2010/main" xmlns="" val="135157867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0" y="3271234"/>
            <a:ext cx="12192000" cy="3754874"/>
          </a:xfrm>
          <a:prstGeom prst="rect">
            <a:avLst/>
          </a:prstGeom>
          <a:noFill/>
        </p:spPr>
        <p:txBody>
          <a:bodyPr wrap="square" rtlCol="0">
            <a:spAutoFit/>
          </a:bodyPr>
          <a:lstStyle/>
          <a:p>
            <a:pPr marL="285750" indent="-285750">
              <a:buFont typeface="Arial" panose="020B0604020202020204" pitchFamily="34" charset="0"/>
              <a:buChar char="•"/>
            </a:pPr>
            <a:r>
              <a:rPr lang="tr-TR" sz="2000" dirty="0"/>
              <a:t>G2/M geçişi </a:t>
            </a:r>
            <a:r>
              <a:rPr lang="tr-TR" sz="2000" b="1" dirty="0"/>
              <a:t>Siklin A/CDK2 kompleksi </a:t>
            </a:r>
            <a:r>
              <a:rPr lang="tr-TR" sz="2000" dirty="0"/>
              <a:t>tarafından sağlanır. Bu kompleks </a:t>
            </a:r>
            <a:r>
              <a:rPr lang="tr-TR" sz="2000" dirty="0" err="1"/>
              <a:t>mitotik</a:t>
            </a:r>
            <a:r>
              <a:rPr lang="tr-TR" sz="2000" dirty="0"/>
              <a:t> </a:t>
            </a:r>
            <a:r>
              <a:rPr lang="tr-TR" sz="2000" dirty="0" err="1"/>
              <a:t>profazdaki</a:t>
            </a:r>
            <a:r>
              <a:rPr lang="tr-TR" sz="2000" dirty="0"/>
              <a:t> olayları düzenler.</a:t>
            </a:r>
          </a:p>
          <a:p>
            <a:pPr marL="285750" indent="-285750">
              <a:buFont typeface="Arial" panose="020B0604020202020204" pitchFamily="34" charset="0"/>
              <a:buChar char="•"/>
            </a:pPr>
            <a:r>
              <a:rPr lang="tr-TR" sz="2000" dirty="0"/>
              <a:t>E tip siklinler ve siklin A ile aktive edilen CDK2, G1/S fazından G2 fazına hücre döngüsünün ilerlemesini sağlar. Mitoz </a:t>
            </a:r>
            <a:r>
              <a:rPr lang="tr-TR" sz="2000" dirty="0" err="1"/>
              <a:t>prometafazına</a:t>
            </a:r>
            <a:r>
              <a:rPr lang="tr-TR" sz="2000" dirty="0"/>
              <a:t> kadar kalıcıdır. </a:t>
            </a:r>
            <a:endParaRPr lang="tr-TR" sz="2000" dirty="0" smtClean="0"/>
          </a:p>
          <a:p>
            <a:pPr marL="285750" indent="-285750">
              <a:buFont typeface="Arial" panose="020B0604020202020204" pitchFamily="34" charset="0"/>
              <a:buChar char="•"/>
            </a:pPr>
            <a:r>
              <a:rPr lang="tr-TR" sz="2000" dirty="0" err="1" smtClean="0"/>
              <a:t>Profazın</a:t>
            </a:r>
            <a:r>
              <a:rPr lang="tr-TR" sz="2000" dirty="0" smtClean="0"/>
              <a:t> </a:t>
            </a:r>
            <a:r>
              <a:rPr lang="tr-TR" sz="2000" dirty="0"/>
              <a:t>ötesine geçiş sağlayan en önemli </a:t>
            </a:r>
            <a:r>
              <a:rPr lang="tr-TR" sz="2000" dirty="0" err="1"/>
              <a:t>mediatör</a:t>
            </a:r>
            <a:r>
              <a:rPr lang="tr-TR" sz="2000" dirty="0"/>
              <a:t> </a:t>
            </a:r>
            <a:r>
              <a:rPr lang="tr-TR" sz="2000" b="1" dirty="0"/>
              <a:t>Siklin B/CDK1 </a:t>
            </a:r>
            <a:r>
              <a:rPr lang="tr-TR" sz="2000" dirty="0"/>
              <a:t>kompleksidir. </a:t>
            </a:r>
            <a:endParaRPr lang="tr-TR" sz="2000" dirty="0" smtClean="0"/>
          </a:p>
          <a:p>
            <a:pPr marL="285750" indent="-285750">
              <a:buFont typeface="Arial" panose="020B0604020202020204" pitchFamily="34" charset="0"/>
              <a:buChar char="•"/>
            </a:pPr>
            <a:r>
              <a:rPr lang="tr-TR" sz="2000" b="1" dirty="0" smtClean="0"/>
              <a:t>Siklin B/CDK1 </a:t>
            </a:r>
            <a:r>
              <a:rPr lang="tr-TR" sz="2000" dirty="0"/>
              <a:t>kompleksi bir protein </a:t>
            </a:r>
            <a:r>
              <a:rPr lang="tr-TR" sz="2000" dirty="0" err="1"/>
              <a:t>fosfataz</a:t>
            </a:r>
            <a:r>
              <a:rPr lang="tr-TR" sz="2000" dirty="0"/>
              <a:t> (</a:t>
            </a:r>
            <a:r>
              <a:rPr lang="tr-TR" sz="2000" dirty="0" err="1"/>
              <a:t>Cdc</a:t>
            </a:r>
            <a:r>
              <a:rPr lang="tr-TR" sz="2000" dirty="0"/>
              <a:t> 25) tarafından aktive edilir. Aktive edildikten sonra erken </a:t>
            </a:r>
            <a:r>
              <a:rPr lang="tr-TR" sz="2000" dirty="0" err="1"/>
              <a:t>profaz</a:t>
            </a:r>
            <a:r>
              <a:rPr lang="tr-TR" sz="2000" dirty="0"/>
              <a:t> evresinde çekirdek içinde birikmeye </a:t>
            </a:r>
            <a:r>
              <a:rPr lang="tr-TR" sz="2000" dirty="0" smtClean="0"/>
              <a:t>başlar.</a:t>
            </a:r>
          </a:p>
          <a:p>
            <a:pPr marL="285750" indent="-285750">
              <a:buFont typeface="Arial" panose="020B0604020202020204" pitchFamily="34" charset="0"/>
              <a:buChar char="•"/>
            </a:pPr>
            <a:r>
              <a:rPr lang="tr-TR" sz="2000" b="1" dirty="0" smtClean="0"/>
              <a:t>Siklin B/CDK1 </a:t>
            </a:r>
            <a:r>
              <a:rPr lang="tr-TR" sz="2000" dirty="0"/>
              <a:t>aktivasyonu çekirdek zarının çözülmesine neden olur ve mitozu başlatır. </a:t>
            </a:r>
            <a:endParaRPr lang="tr-TR" sz="2000" dirty="0" smtClean="0"/>
          </a:p>
          <a:p>
            <a:pPr marL="285750" indent="-285750">
              <a:buFont typeface="Arial" panose="020B0604020202020204" pitchFamily="34" charset="0"/>
              <a:buChar char="•"/>
            </a:pPr>
            <a:r>
              <a:rPr lang="tr-TR" sz="2000" b="1" dirty="0" smtClean="0"/>
              <a:t>Siklin B/CDK1 </a:t>
            </a:r>
            <a:r>
              <a:rPr lang="tr-TR" sz="2000" dirty="0" smtClean="0"/>
              <a:t>çekirdek </a:t>
            </a:r>
            <a:r>
              <a:rPr lang="tr-TR" sz="2000" dirty="0"/>
              <a:t>zarının yıkımı, kromozom yoğunlaşması ve hücre içi iskeletin yeniden organizasyonu gibi mitozun erken olaylarını tetikleyen bazı proteinleri fosforlar</a:t>
            </a:r>
            <a:r>
              <a:rPr lang="tr-TR" sz="2000" dirty="0" smtClean="0"/>
              <a:t>.</a:t>
            </a:r>
          </a:p>
          <a:p>
            <a:pPr marL="285750" indent="-285750">
              <a:buFont typeface="Arial" panose="020B0604020202020204" pitchFamily="34" charset="0"/>
              <a:buChar char="•"/>
            </a:pPr>
            <a:r>
              <a:rPr lang="tr-TR" sz="2000" dirty="0" smtClean="0"/>
              <a:t>Siklin </a:t>
            </a:r>
            <a:r>
              <a:rPr lang="tr-TR" sz="2000" dirty="0"/>
              <a:t>A ve B’den oluşan CDK kompleksleri G2/M geçişindeki </a:t>
            </a:r>
            <a:r>
              <a:rPr lang="tr-TR" sz="2000" dirty="0" err="1"/>
              <a:t>mikrotübül</a:t>
            </a:r>
            <a:r>
              <a:rPr lang="tr-TR" sz="2000" dirty="0"/>
              <a:t> </a:t>
            </a:r>
            <a:r>
              <a:rPr lang="tr-TR" sz="2000" dirty="0" err="1"/>
              <a:t>stabilitesinin</a:t>
            </a:r>
            <a:r>
              <a:rPr lang="tr-TR" sz="2000" dirty="0"/>
              <a:t> azalışı, </a:t>
            </a:r>
            <a:r>
              <a:rPr lang="tr-TR" sz="2000" dirty="0" err="1"/>
              <a:t>sentrozomların</a:t>
            </a:r>
            <a:r>
              <a:rPr lang="tr-TR" sz="2000" dirty="0"/>
              <a:t> ayrılışı, kromozom yoğunlaşması gibi bazı kritik olayları kontrol ederler.</a:t>
            </a:r>
          </a:p>
          <a:p>
            <a:endParaRPr lang="tr-TR" dirty="0"/>
          </a:p>
        </p:txBody>
      </p:sp>
      <p:sp>
        <p:nvSpPr>
          <p:cNvPr id="6" name="5 İçerik Yer Tutucusu"/>
          <p:cNvSpPr>
            <a:spLocks noGrp="1"/>
          </p:cNvSpPr>
          <p:nvPr>
            <p:ph idx="1"/>
          </p:nvPr>
        </p:nvSpPr>
        <p:spPr>
          <a:xfrm>
            <a:off x="0" y="882870"/>
            <a:ext cx="11353800" cy="5975130"/>
          </a:xfrm>
        </p:spPr>
        <p:txBody>
          <a:bodyPr/>
          <a:lstStyle/>
          <a:p>
            <a:endParaRPr lang="tr-TR" dirty="0"/>
          </a:p>
        </p:txBody>
      </p:sp>
    </p:spTree>
    <p:extLst>
      <p:ext uri="{BB962C8B-B14F-4D97-AF65-F5344CB8AC3E}">
        <p14:creationId xmlns:p14="http://schemas.microsoft.com/office/powerpoint/2010/main" xmlns="" val="24767228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83335" y="204716"/>
            <a:ext cx="11732653" cy="6653284"/>
          </a:xfrm>
        </p:spPr>
        <p:txBody>
          <a:bodyPr>
            <a:normAutofit fontScale="85000" lnSpcReduction="20000"/>
          </a:bodyPr>
          <a:lstStyle/>
          <a:p>
            <a:pPr marL="0" indent="0" algn="ctr">
              <a:buNone/>
            </a:pPr>
            <a:r>
              <a:rPr lang="tr-TR" b="1" dirty="0" smtClean="0">
                <a:solidFill>
                  <a:srgbClr val="FF0066"/>
                </a:solidFill>
              </a:rPr>
              <a:t>CDK İnhibitörleri (CKI)</a:t>
            </a:r>
          </a:p>
          <a:p>
            <a:r>
              <a:rPr lang="tr-TR" sz="2400" dirty="0"/>
              <a:t>Bu proteinler </a:t>
            </a:r>
            <a:r>
              <a:rPr lang="tr-TR" sz="2400" dirty="0" smtClean="0"/>
              <a:t>Siklin/ CDK </a:t>
            </a:r>
            <a:r>
              <a:rPr lang="tr-TR" sz="2400" dirty="0"/>
              <a:t>kompleksi oluşumunu ve DNA </a:t>
            </a:r>
            <a:r>
              <a:rPr lang="tr-TR" sz="2400" dirty="0" err="1"/>
              <a:t>replikasyonunu</a:t>
            </a:r>
            <a:r>
              <a:rPr lang="tr-TR" sz="2400" dirty="0"/>
              <a:t> </a:t>
            </a:r>
            <a:r>
              <a:rPr lang="tr-TR" sz="2400" dirty="0" err="1"/>
              <a:t>inhibe</a:t>
            </a:r>
            <a:r>
              <a:rPr lang="tr-TR" sz="2400" dirty="0"/>
              <a:t> </a:t>
            </a:r>
            <a:r>
              <a:rPr lang="tr-TR" sz="2400" dirty="0" smtClean="0"/>
              <a:t>eder.</a:t>
            </a:r>
          </a:p>
          <a:p>
            <a:r>
              <a:rPr lang="tr-TR" sz="2400" dirty="0"/>
              <a:t>Etkiledikleri </a:t>
            </a:r>
            <a:r>
              <a:rPr lang="tr-TR" sz="2400" dirty="0" err="1"/>
              <a:t>cdk</a:t>
            </a:r>
            <a:r>
              <a:rPr lang="tr-TR" sz="2400" dirty="0"/>
              <a:t> </a:t>
            </a:r>
            <a:r>
              <a:rPr lang="tr-TR" sz="2400" dirty="0" smtClean="0"/>
              <a:t>ve </a:t>
            </a:r>
            <a:r>
              <a:rPr lang="tr-TR" sz="2400" dirty="0" err="1" smtClean="0"/>
              <a:t>inhibisyon</a:t>
            </a:r>
            <a:r>
              <a:rPr lang="tr-TR" sz="2400" dirty="0" smtClean="0"/>
              <a:t> </a:t>
            </a:r>
            <a:r>
              <a:rPr lang="tr-TR" sz="2400" dirty="0"/>
              <a:t>mekanizmalarına göre iki farklı CKI </a:t>
            </a:r>
            <a:r>
              <a:rPr lang="tr-TR" sz="2400" dirty="0" smtClean="0"/>
              <a:t>ailesi </a:t>
            </a:r>
            <a:r>
              <a:rPr lang="tr-TR" sz="2400" dirty="0"/>
              <a:t>bulunur; </a:t>
            </a:r>
            <a:r>
              <a:rPr lang="tr-TR" sz="2400" dirty="0" smtClean="0"/>
              <a:t> </a:t>
            </a:r>
            <a:r>
              <a:rPr lang="tr-TR" sz="2400" b="1" dirty="0" smtClean="0"/>
              <a:t>Cip/ </a:t>
            </a:r>
            <a:r>
              <a:rPr lang="tr-TR" sz="2400" b="1" dirty="0"/>
              <a:t>Kip </a:t>
            </a:r>
            <a:r>
              <a:rPr lang="tr-TR" sz="2400" b="1" dirty="0" smtClean="0"/>
              <a:t>Ailesi</a:t>
            </a:r>
          </a:p>
          <a:p>
            <a:pPr marL="0" indent="0">
              <a:buNone/>
            </a:pPr>
            <a:r>
              <a:rPr lang="tr-TR" sz="2400" b="1" dirty="0"/>
              <a:t> </a:t>
            </a:r>
            <a:r>
              <a:rPr lang="tr-TR" sz="2400" b="1" dirty="0" smtClean="0"/>
              <a:t>                                                                                                                                                    INK4</a:t>
            </a:r>
            <a:r>
              <a:rPr lang="tr-TR" sz="2400" b="1" dirty="0"/>
              <a:t>/ ARF </a:t>
            </a:r>
            <a:r>
              <a:rPr lang="tr-TR" sz="2400" b="1" dirty="0" smtClean="0"/>
              <a:t>Ailesi</a:t>
            </a:r>
          </a:p>
          <a:p>
            <a:r>
              <a:rPr lang="tr-TR" sz="2400" dirty="0" smtClean="0"/>
              <a:t>Bu </a:t>
            </a:r>
            <a:r>
              <a:rPr lang="tr-TR" sz="2400" dirty="0"/>
              <a:t>inhibitörler tümör </a:t>
            </a:r>
            <a:r>
              <a:rPr lang="tr-TR" sz="2400" dirty="0" err="1"/>
              <a:t>supresör</a:t>
            </a:r>
            <a:r>
              <a:rPr lang="tr-TR" sz="2400" dirty="0"/>
              <a:t> fonksiyonu </a:t>
            </a:r>
            <a:r>
              <a:rPr lang="tr-TR" sz="2400" dirty="0" smtClean="0"/>
              <a:t>gösterirler </a:t>
            </a:r>
            <a:r>
              <a:rPr lang="tr-TR" sz="2400" dirty="0"/>
              <a:t>ve tümörlerde sıklıkla </a:t>
            </a:r>
            <a:r>
              <a:rPr lang="tr-TR" sz="2400" dirty="0" smtClean="0"/>
              <a:t>değişikliğe uğramış </a:t>
            </a:r>
            <a:r>
              <a:rPr lang="tr-TR" sz="2400" dirty="0"/>
              <a:t>halde bulunurlar. </a:t>
            </a:r>
            <a:endParaRPr lang="tr-TR" sz="2400" dirty="0" smtClean="0"/>
          </a:p>
          <a:p>
            <a:pPr marL="457200" indent="-457200">
              <a:buFont typeface="+mj-lt"/>
              <a:buAutoNum type="arabicPeriod"/>
            </a:pPr>
            <a:r>
              <a:rPr lang="tr-TR" sz="2400" dirty="0" smtClean="0"/>
              <a:t>Cip/Kip </a:t>
            </a:r>
            <a:r>
              <a:rPr lang="tr-TR" sz="2400" dirty="0"/>
              <a:t>Ailesi CDK İnhibitörlerinin başlıca üç elemanı bulunur; </a:t>
            </a:r>
            <a:r>
              <a:rPr lang="tr-TR" sz="2400" b="1" dirty="0"/>
              <a:t>p21, p27 ve p57. </a:t>
            </a:r>
            <a:endParaRPr lang="tr-TR" sz="2400" b="1" dirty="0" smtClean="0"/>
          </a:p>
          <a:p>
            <a:pPr algn="ctr"/>
            <a:r>
              <a:rPr lang="tr-TR" sz="2400" dirty="0" smtClean="0"/>
              <a:t>Siklin </a:t>
            </a:r>
            <a:r>
              <a:rPr lang="tr-TR" sz="2400" dirty="0"/>
              <a:t>ve CDK arasında şekillenmiş olan komplekslere bağlanarak, onları </a:t>
            </a:r>
            <a:r>
              <a:rPr lang="tr-TR" sz="2400" dirty="0" err="1"/>
              <a:t>inaktive</a:t>
            </a:r>
            <a:r>
              <a:rPr lang="tr-TR" sz="2400" dirty="0"/>
              <a:t> ederler</a:t>
            </a:r>
            <a:r>
              <a:rPr lang="tr-TR" sz="2400" dirty="0" smtClean="0"/>
              <a:t>.</a:t>
            </a:r>
          </a:p>
          <a:p>
            <a:pPr marL="0" indent="0" algn="ctr">
              <a:buNone/>
            </a:pPr>
            <a:endParaRPr lang="tr-TR" sz="2400" dirty="0" smtClean="0"/>
          </a:p>
          <a:p>
            <a:pPr marL="0" indent="0">
              <a:buNone/>
            </a:pPr>
            <a:r>
              <a:rPr lang="tr-TR" sz="2400" dirty="0"/>
              <a:t>2. INK4a/ARF gen </a:t>
            </a:r>
            <a:r>
              <a:rPr lang="tr-TR" sz="2400" dirty="0" err="1"/>
              <a:t>lokusu</a:t>
            </a:r>
            <a:r>
              <a:rPr lang="tr-TR" sz="2400" dirty="0"/>
              <a:t> iki proteini kodlar: </a:t>
            </a:r>
            <a:r>
              <a:rPr lang="tr-TR" sz="2400" b="1" dirty="0"/>
              <a:t>p16INK4a ve </a:t>
            </a:r>
            <a:r>
              <a:rPr lang="tr-TR" sz="2400" b="1" dirty="0" smtClean="0"/>
              <a:t>p14ARF</a:t>
            </a:r>
            <a:endParaRPr lang="tr-TR" sz="2400" dirty="0"/>
          </a:p>
          <a:p>
            <a:pPr algn="ctr"/>
            <a:r>
              <a:rPr lang="tr-TR" sz="2400" b="1" dirty="0" smtClean="0"/>
              <a:t> p15,p16,p18,p19 </a:t>
            </a:r>
            <a:r>
              <a:rPr lang="tr-TR" sz="2400" dirty="0" smtClean="0"/>
              <a:t>G1 </a:t>
            </a:r>
            <a:r>
              <a:rPr lang="tr-TR" sz="2400" dirty="0"/>
              <a:t>fazındaki cdk4 ve cdk6'yı bağlayarak </a:t>
            </a:r>
            <a:r>
              <a:rPr lang="tr-TR" sz="2400" dirty="0" err="1" smtClean="0"/>
              <a:t>cyc</a:t>
            </a:r>
            <a:r>
              <a:rPr lang="tr-TR" sz="2400" dirty="0" smtClean="0"/>
              <a:t>/</a:t>
            </a:r>
            <a:r>
              <a:rPr lang="tr-TR" sz="2400" dirty="0" err="1" smtClean="0"/>
              <a:t>cdk</a:t>
            </a:r>
            <a:r>
              <a:rPr lang="tr-TR" sz="2400" dirty="0" smtClean="0"/>
              <a:t> kompleks </a:t>
            </a:r>
            <a:r>
              <a:rPr lang="tr-TR" sz="2400" dirty="0"/>
              <a:t>oluşumunu </a:t>
            </a:r>
            <a:r>
              <a:rPr lang="tr-TR" sz="2400" dirty="0" err="1"/>
              <a:t>inhibe</a:t>
            </a:r>
            <a:r>
              <a:rPr lang="tr-TR" sz="2400" dirty="0"/>
              <a:t> </a:t>
            </a:r>
            <a:r>
              <a:rPr lang="tr-TR" sz="2400" dirty="0" smtClean="0"/>
              <a:t>eder.</a:t>
            </a:r>
          </a:p>
          <a:p>
            <a:pPr marL="0" indent="0">
              <a:buNone/>
            </a:pPr>
            <a:r>
              <a:rPr lang="tr-TR" sz="2400" b="1" dirty="0" smtClean="0"/>
              <a:t>p16INK4a; </a:t>
            </a:r>
          </a:p>
          <a:p>
            <a:r>
              <a:rPr lang="tr-TR" sz="2400" dirty="0" smtClean="0"/>
              <a:t>CDK4’e </a:t>
            </a:r>
            <a:r>
              <a:rPr lang="tr-TR" sz="2400" dirty="0"/>
              <a:t>bağlanmak için siklin D ile </a:t>
            </a:r>
            <a:r>
              <a:rPr lang="tr-TR" sz="2400" dirty="0" smtClean="0"/>
              <a:t>yarışır.</a:t>
            </a:r>
          </a:p>
          <a:p>
            <a:r>
              <a:rPr lang="tr-TR" sz="2400" dirty="0" smtClean="0"/>
              <a:t>Siklin D/CDK4 kompleksinin, </a:t>
            </a:r>
            <a:r>
              <a:rPr lang="tr-TR" sz="2400" dirty="0" err="1" smtClean="0"/>
              <a:t>RB’yi</a:t>
            </a:r>
            <a:r>
              <a:rPr lang="tr-TR" sz="2400" dirty="0" smtClean="0"/>
              <a:t> </a:t>
            </a:r>
            <a:r>
              <a:rPr lang="tr-TR" sz="2400" dirty="0" err="1"/>
              <a:t>fosforile</a:t>
            </a:r>
            <a:r>
              <a:rPr lang="tr-TR" sz="2400" dirty="0"/>
              <a:t> etme yeteneğini engelleyerek, hücre döngüsünü geç G1 evresinde </a:t>
            </a:r>
            <a:r>
              <a:rPr lang="tr-TR" sz="2400" dirty="0" smtClean="0"/>
              <a:t>durdurur.</a:t>
            </a:r>
          </a:p>
          <a:p>
            <a:r>
              <a:rPr lang="tr-TR" sz="2400" dirty="0" smtClean="0"/>
              <a:t>İnsan </a:t>
            </a:r>
            <a:r>
              <a:rPr lang="tr-TR" sz="2400" dirty="0"/>
              <a:t>kanserlerinde sıklıkla mutasyona uğramıştır veya </a:t>
            </a:r>
            <a:r>
              <a:rPr lang="tr-TR" sz="2400" dirty="0" err="1"/>
              <a:t>hipermetile</a:t>
            </a:r>
            <a:r>
              <a:rPr lang="tr-TR" sz="2400" dirty="0"/>
              <a:t> durumdadır. </a:t>
            </a:r>
            <a:endParaRPr lang="tr-TR" sz="2400" dirty="0" smtClean="0"/>
          </a:p>
          <a:p>
            <a:pPr marL="0" indent="0">
              <a:buNone/>
            </a:pPr>
            <a:r>
              <a:rPr lang="tr-TR" sz="2400" b="1" dirty="0" smtClean="0"/>
              <a:t>p14ARF</a:t>
            </a:r>
            <a:r>
              <a:rPr lang="tr-TR" sz="2400" b="1" dirty="0"/>
              <a:t>;</a:t>
            </a:r>
            <a:r>
              <a:rPr lang="tr-TR" sz="2400" b="1" dirty="0" smtClean="0"/>
              <a:t> </a:t>
            </a:r>
          </a:p>
          <a:p>
            <a:r>
              <a:rPr lang="tr-TR" sz="2400" dirty="0" smtClean="0"/>
              <a:t>INK4a </a:t>
            </a:r>
            <a:r>
              <a:rPr lang="tr-TR" sz="2400" dirty="0"/>
              <a:t>geninin alternatif okunması sonucu oluşur. </a:t>
            </a:r>
            <a:endParaRPr lang="tr-TR" sz="2400" dirty="0" smtClean="0"/>
          </a:p>
          <a:p>
            <a:r>
              <a:rPr lang="tr-TR" sz="2400" dirty="0" smtClean="0"/>
              <a:t>p53’ün </a:t>
            </a:r>
            <a:r>
              <a:rPr lang="tr-TR" sz="2400" dirty="0" err="1"/>
              <a:t>degradasyonunu</a:t>
            </a:r>
            <a:r>
              <a:rPr lang="tr-TR" sz="2400" dirty="0"/>
              <a:t> engelleyerek, hücre döngüsünü bloke </a:t>
            </a:r>
            <a:r>
              <a:rPr lang="tr-TR" sz="2400" dirty="0" smtClean="0"/>
              <a:t>eder.</a:t>
            </a:r>
          </a:p>
          <a:p>
            <a:pPr marL="0" indent="0">
              <a:buNone/>
            </a:pPr>
            <a:r>
              <a:rPr lang="tr-TR" sz="2000" dirty="0" smtClean="0"/>
              <a:t> </a:t>
            </a:r>
            <a:endParaRPr lang="tr-TR" sz="2000" dirty="0"/>
          </a:p>
        </p:txBody>
      </p:sp>
    </p:spTree>
    <p:extLst>
      <p:ext uri="{BB962C8B-B14F-4D97-AF65-F5344CB8AC3E}">
        <p14:creationId xmlns:p14="http://schemas.microsoft.com/office/powerpoint/2010/main" xmlns="" val="273073954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47730" y="244699"/>
            <a:ext cx="10367493" cy="6465194"/>
          </a:xfrm>
        </p:spPr>
        <p:txBody>
          <a:bodyPr/>
          <a:lstStyle/>
          <a:p>
            <a:pPr marL="0" indent="0">
              <a:buNone/>
            </a:pPr>
            <a:r>
              <a:rPr lang="tr-TR" b="1" dirty="0" smtClean="0">
                <a:solidFill>
                  <a:srgbClr val="FF0066"/>
                </a:solidFill>
              </a:rPr>
              <a:t>P53 tümör baskılayıcı gen- Genomun Gardiyanı</a:t>
            </a:r>
          </a:p>
          <a:p>
            <a:r>
              <a:rPr lang="tr-TR" sz="2000" dirty="0"/>
              <a:t>Genomun gardiyanı olarak da tanımlanan </a:t>
            </a:r>
            <a:r>
              <a:rPr lang="tr-TR" sz="2000" dirty="0" smtClean="0"/>
              <a:t>p53 proteini karmaşık </a:t>
            </a:r>
            <a:r>
              <a:rPr lang="tr-TR" sz="2000" dirty="0"/>
              <a:t>etkinliklere </a:t>
            </a:r>
            <a:r>
              <a:rPr lang="tr-TR" sz="2000" dirty="0" smtClean="0"/>
              <a:t>sahip ve hücre </a:t>
            </a:r>
            <a:r>
              <a:rPr lang="tr-TR" sz="2000" dirty="0" err="1"/>
              <a:t>siklusunu</a:t>
            </a:r>
            <a:r>
              <a:rPr lang="tr-TR" sz="2000" dirty="0"/>
              <a:t> </a:t>
            </a:r>
            <a:r>
              <a:rPr lang="tr-TR" sz="2000" dirty="0" smtClean="0"/>
              <a:t>baskılayan bir transkripsiyon faktörüdür.</a:t>
            </a:r>
          </a:p>
          <a:p>
            <a:r>
              <a:rPr lang="tr-TR" sz="2000" dirty="0" smtClean="0"/>
              <a:t>P53, </a:t>
            </a:r>
            <a:r>
              <a:rPr lang="tr-TR" sz="2000" dirty="0" err="1" smtClean="0"/>
              <a:t>mutant</a:t>
            </a:r>
            <a:r>
              <a:rPr lang="tr-TR" sz="2000" dirty="0" smtClean="0"/>
              <a:t> hücre çoğalmasına karşı </a:t>
            </a:r>
            <a:r>
              <a:rPr lang="tr-TR" sz="2000" dirty="0"/>
              <a:t>genomun korunmasında önemli rol oynar</a:t>
            </a:r>
            <a:r>
              <a:rPr lang="tr-TR" sz="2000" dirty="0" smtClean="0"/>
              <a:t>.</a:t>
            </a:r>
          </a:p>
          <a:p>
            <a:r>
              <a:rPr lang="tr-TR" sz="2000" dirty="0" smtClean="0"/>
              <a:t>P53 proteini, DNA hasarına karşı iki farklı yanıtı başlatır;</a:t>
            </a:r>
          </a:p>
          <a:p>
            <a:pPr marL="457200" indent="-457200">
              <a:buFont typeface="+mj-lt"/>
              <a:buAutoNum type="arabicPeriod"/>
            </a:pPr>
            <a:r>
              <a:rPr lang="tr-TR" sz="2000" dirty="0" smtClean="0"/>
              <a:t>DNA onarımı için hücre döngüsünü durdurur,</a:t>
            </a:r>
          </a:p>
          <a:p>
            <a:pPr marL="457200" indent="-457200">
              <a:buFont typeface="+mj-lt"/>
              <a:buAutoNum type="arabicPeriod"/>
            </a:pPr>
            <a:r>
              <a:rPr lang="tr-TR" sz="2000" dirty="0" smtClean="0"/>
              <a:t>DNA onarılamaz ise hücreyi </a:t>
            </a:r>
            <a:r>
              <a:rPr lang="tr-TR" sz="2000" dirty="0" err="1" smtClean="0"/>
              <a:t>apopitozise</a:t>
            </a:r>
            <a:r>
              <a:rPr lang="tr-TR" sz="2000" dirty="0" smtClean="0"/>
              <a:t> ve hücre ölümüne yönlendirir.</a:t>
            </a:r>
          </a:p>
          <a:p>
            <a:r>
              <a:rPr lang="tr-TR" sz="2000" dirty="0" smtClean="0"/>
              <a:t>Normal </a:t>
            </a:r>
            <a:r>
              <a:rPr lang="tr-TR" sz="2000" dirty="0"/>
              <a:t>hücrelerde, </a:t>
            </a:r>
            <a:r>
              <a:rPr lang="tr-TR" sz="2000" dirty="0" smtClean="0"/>
              <a:t>p53 </a:t>
            </a:r>
            <a:r>
              <a:rPr lang="tr-TR" sz="2000" dirty="0"/>
              <a:t>proteinin konsantrasyonu çok düşüktür. Aslında her zaman sentezlenir fakat bir sorun yoksa </a:t>
            </a:r>
            <a:r>
              <a:rPr lang="tr-TR" sz="2000" dirty="0" err="1"/>
              <a:t>ubiquitin</a:t>
            </a:r>
            <a:r>
              <a:rPr lang="tr-TR" sz="2000" dirty="0"/>
              <a:t> sistemi ile çok çabuk </a:t>
            </a:r>
            <a:r>
              <a:rPr lang="tr-TR" sz="2000" dirty="0" err="1"/>
              <a:t>degrede</a:t>
            </a:r>
            <a:r>
              <a:rPr lang="tr-TR" sz="2000" dirty="0"/>
              <a:t> edilir</a:t>
            </a:r>
            <a:r>
              <a:rPr lang="tr-TR" sz="2000" dirty="0" smtClean="0"/>
              <a:t>.</a:t>
            </a:r>
          </a:p>
        </p:txBody>
      </p:sp>
    </p:spTree>
    <p:extLst>
      <p:ext uri="{BB962C8B-B14F-4D97-AF65-F5344CB8AC3E}">
        <p14:creationId xmlns:p14="http://schemas.microsoft.com/office/powerpoint/2010/main" xmlns="" val="252331135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half" idx="1"/>
          </p:nvPr>
        </p:nvSpPr>
        <p:spPr>
          <a:xfrm>
            <a:off x="150125" y="270456"/>
            <a:ext cx="5284759" cy="6587544"/>
          </a:xfrm>
        </p:spPr>
        <p:txBody>
          <a:bodyPr>
            <a:normAutofit/>
          </a:bodyPr>
          <a:lstStyle/>
          <a:p>
            <a:pPr lvl="0"/>
            <a:r>
              <a:rPr lang="tr-TR" sz="2000" dirty="0"/>
              <a:t>Genellikle normal hücrelerde </a:t>
            </a:r>
            <a:r>
              <a:rPr lang="tr-TR" sz="2000" dirty="0" smtClean="0"/>
              <a:t>p53, MDM2 </a:t>
            </a:r>
            <a:r>
              <a:rPr lang="tr-TR" sz="2000" dirty="0"/>
              <a:t>proteinine bağlı olarak </a:t>
            </a:r>
            <a:r>
              <a:rPr lang="tr-TR" sz="2000" dirty="0" err="1"/>
              <a:t>inaktiftir</a:t>
            </a:r>
            <a:r>
              <a:rPr lang="tr-TR" sz="2000" dirty="0"/>
              <a:t>. </a:t>
            </a:r>
            <a:r>
              <a:rPr lang="tr-TR" sz="2000" dirty="0" smtClean="0"/>
              <a:t>P53 </a:t>
            </a:r>
            <a:r>
              <a:rPr lang="tr-TR" sz="2000" dirty="0" err="1" smtClean="0"/>
              <a:t>ubiquitin</a:t>
            </a:r>
            <a:r>
              <a:rPr lang="tr-TR" sz="2000" dirty="0" smtClean="0"/>
              <a:t> </a:t>
            </a:r>
            <a:r>
              <a:rPr lang="tr-TR" sz="2000" dirty="0" err="1"/>
              <a:t>ligazla</a:t>
            </a:r>
            <a:r>
              <a:rPr lang="tr-TR" sz="2000" dirty="0"/>
              <a:t> yıkıma uğradıktan sonra aktive </a:t>
            </a:r>
            <a:r>
              <a:rPr lang="tr-TR" sz="2000" dirty="0" smtClean="0"/>
              <a:t>olur.</a:t>
            </a:r>
            <a:endParaRPr lang="tr-TR" sz="2000" dirty="0" smtClean="0">
              <a:solidFill>
                <a:prstClr val="black"/>
              </a:solidFill>
            </a:endParaRPr>
          </a:p>
          <a:p>
            <a:pPr lvl="0"/>
            <a:r>
              <a:rPr lang="tr-TR" sz="2000" dirty="0" smtClean="0">
                <a:solidFill>
                  <a:prstClr val="black"/>
                </a:solidFill>
              </a:rPr>
              <a:t>Normal </a:t>
            </a:r>
            <a:r>
              <a:rPr lang="tr-TR" sz="2000" dirty="0">
                <a:solidFill>
                  <a:prstClr val="black"/>
                </a:solidFill>
              </a:rPr>
              <a:t>hücrelerde p53 </a:t>
            </a:r>
            <a:r>
              <a:rPr lang="tr-TR" sz="2000" dirty="0" err="1" smtClean="0">
                <a:solidFill>
                  <a:prstClr val="black"/>
                </a:solidFill>
              </a:rPr>
              <a:t>proteini,hücre</a:t>
            </a:r>
            <a:r>
              <a:rPr lang="tr-TR" sz="2000" dirty="0" smtClean="0">
                <a:solidFill>
                  <a:prstClr val="black"/>
                </a:solidFill>
              </a:rPr>
              <a:t> </a:t>
            </a:r>
            <a:r>
              <a:rPr lang="tr-TR" sz="2000" dirty="0">
                <a:solidFill>
                  <a:prstClr val="black"/>
                </a:solidFill>
              </a:rPr>
              <a:t>döngüsünü birçok aşamada durdurabilir. </a:t>
            </a:r>
          </a:p>
          <a:p>
            <a:pPr lvl="0">
              <a:buFont typeface="Wingdings" panose="05000000000000000000" pitchFamily="2" charset="2"/>
              <a:buChar char="Ø"/>
            </a:pPr>
            <a:r>
              <a:rPr lang="tr-TR" sz="2000" dirty="0">
                <a:solidFill>
                  <a:prstClr val="black"/>
                </a:solidFill>
              </a:rPr>
              <a:t>G1/S kontrol noktasında hücre döngüsünü durdurabilmek için, aktive olmuş p53 proteini, p21 proteinini kodlayan bir genin transkripsiyonunu </a:t>
            </a:r>
            <a:r>
              <a:rPr lang="tr-TR" sz="2000" dirty="0" smtClean="0">
                <a:solidFill>
                  <a:prstClr val="black"/>
                </a:solidFill>
              </a:rPr>
              <a:t>uyarır.</a:t>
            </a:r>
          </a:p>
          <a:p>
            <a:pPr lvl="0">
              <a:buFont typeface="Wingdings" panose="05000000000000000000" pitchFamily="2" charset="2"/>
              <a:buChar char="Ø"/>
            </a:pPr>
            <a:r>
              <a:rPr lang="tr-TR" sz="2000" dirty="0" smtClean="0">
                <a:solidFill>
                  <a:prstClr val="black"/>
                </a:solidFill>
              </a:rPr>
              <a:t>P21 </a:t>
            </a:r>
            <a:r>
              <a:rPr lang="tr-TR" sz="2000" dirty="0">
                <a:solidFill>
                  <a:prstClr val="black"/>
                </a:solidFill>
              </a:rPr>
              <a:t>proteini, CDK4/siklin D1 kompleksini </a:t>
            </a:r>
            <a:r>
              <a:rPr lang="tr-TR" sz="2000" dirty="0" err="1">
                <a:solidFill>
                  <a:prstClr val="black"/>
                </a:solidFill>
              </a:rPr>
              <a:t>inhibe</a:t>
            </a:r>
            <a:r>
              <a:rPr lang="tr-TR" sz="2000" dirty="0">
                <a:solidFill>
                  <a:prstClr val="black"/>
                </a:solidFill>
              </a:rPr>
              <a:t> eder ve hücrenin G1 aşamasından S aşamasına geçişi önlenmiş olur.</a:t>
            </a:r>
          </a:p>
          <a:p>
            <a:pPr lvl="0">
              <a:buFont typeface="Wingdings" panose="05000000000000000000" pitchFamily="2" charset="2"/>
              <a:buChar char="Ø"/>
            </a:pPr>
            <a:r>
              <a:rPr lang="tr-TR" sz="2000" dirty="0">
                <a:solidFill>
                  <a:prstClr val="black"/>
                </a:solidFill>
              </a:rPr>
              <a:t>Aktive olmuş p53 proteini aynı zamanda DNA </a:t>
            </a:r>
            <a:r>
              <a:rPr lang="tr-TR" sz="2000" dirty="0" err="1">
                <a:solidFill>
                  <a:prstClr val="black"/>
                </a:solidFill>
              </a:rPr>
              <a:t>replikasyon</a:t>
            </a:r>
            <a:r>
              <a:rPr lang="tr-TR" sz="2000" dirty="0">
                <a:solidFill>
                  <a:prstClr val="black"/>
                </a:solidFill>
              </a:rPr>
              <a:t> sürecini geciktiren genlerin ifadesini düzenler, böylece S aşaması sırasında DNA hasar onarımı için zaman kazanılmış olur.</a:t>
            </a:r>
          </a:p>
          <a:p>
            <a:pPr lvl="0">
              <a:buFont typeface="Wingdings" panose="05000000000000000000" pitchFamily="2" charset="2"/>
              <a:buChar char="Ø"/>
            </a:pPr>
            <a:r>
              <a:rPr lang="tr-TR" sz="2000" dirty="0">
                <a:solidFill>
                  <a:prstClr val="black"/>
                </a:solidFill>
              </a:rPr>
              <a:t>Eğer DNA hasarı S aşaması sırasında meydana gelirse, aktive olmuş p53 diğer genlerin ifadesini düzenleyerek hücrelerin G2/M kontrol noktasında kalmasını sağlar.</a:t>
            </a:r>
          </a:p>
          <a:p>
            <a:pPr marL="0" indent="0">
              <a:buNone/>
            </a:pPr>
            <a:endParaRPr lang="tr-TR" dirty="0"/>
          </a:p>
        </p:txBody>
      </p:sp>
      <p:sp>
        <p:nvSpPr>
          <p:cNvPr id="4" name="3 İçerik Yer Tutucusu"/>
          <p:cNvSpPr>
            <a:spLocks noGrp="1"/>
          </p:cNvSpPr>
          <p:nvPr>
            <p:ph sz="half" idx="2"/>
          </p:nvPr>
        </p:nvSpPr>
        <p:spPr/>
        <p:txBody>
          <a:bodyPr/>
          <a:lstStyle/>
          <a:p>
            <a:endParaRPr lang="tr-TR"/>
          </a:p>
        </p:txBody>
      </p:sp>
    </p:spTree>
    <p:extLst>
      <p:ext uri="{BB962C8B-B14F-4D97-AF65-F5344CB8AC3E}">
        <p14:creationId xmlns:p14="http://schemas.microsoft.com/office/powerpoint/2010/main" xmlns="" val="409853005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218941"/>
            <a:ext cx="10515600" cy="5958022"/>
          </a:xfrm>
        </p:spPr>
        <p:txBody>
          <a:bodyPr>
            <a:normAutofit/>
          </a:bodyPr>
          <a:lstStyle/>
          <a:p>
            <a:r>
              <a:rPr lang="tr-TR" sz="2000" dirty="0" smtClean="0"/>
              <a:t>İşlevsel p53 kaybı olan hücreler, hücre döngüsü kontrol noktalarında tutulamazlar ya da DNA hasarına karşı </a:t>
            </a:r>
            <a:r>
              <a:rPr lang="tr-TR" sz="2000" dirty="0" err="1" smtClean="0"/>
              <a:t>apopitozise</a:t>
            </a:r>
            <a:r>
              <a:rPr lang="tr-TR" sz="2000" dirty="0" smtClean="0"/>
              <a:t> yönelemezler. Sonuç olarak hücreler, hücrenin DNA’sının durumunu göz önünde bulundurmadan, hücre döngüsü boyunca kontrolsüz bir şekilde ilerlerler.</a:t>
            </a:r>
          </a:p>
          <a:p>
            <a:r>
              <a:rPr lang="tr-TR" sz="2000" dirty="0" smtClean="0"/>
              <a:t>P53’ün eksik olduğu hücrelerde mutasyon oranları yüksektir ve bu hücrelerde kansere neden olan farklı tipte mutasyonlar ile </a:t>
            </a:r>
            <a:r>
              <a:rPr lang="tr-TR" sz="2000" dirty="0" err="1" smtClean="0"/>
              <a:t>kromozomal</a:t>
            </a:r>
            <a:r>
              <a:rPr lang="tr-TR" sz="2000" dirty="0" smtClean="0"/>
              <a:t> anomaliler birikir.</a:t>
            </a:r>
          </a:p>
          <a:p>
            <a:endParaRPr lang="tr-TR" sz="2000" dirty="0" smtClean="0"/>
          </a:p>
          <a:p>
            <a:pPr marL="0" indent="0">
              <a:buNone/>
            </a:pPr>
            <a:endParaRPr lang="tr-TR" sz="2000" dirty="0"/>
          </a:p>
          <a:p>
            <a:pPr marL="0" indent="0">
              <a:buNone/>
            </a:pPr>
            <a:endParaRPr lang="tr-TR" sz="2000" dirty="0" smtClean="0"/>
          </a:p>
        </p:txBody>
      </p:sp>
      <p:sp>
        <p:nvSpPr>
          <p:cNvPr id="7" name="Metin kutusu 6"/>
          <p:cNvSpPr txBox="1"/>
          <p:nvPr/>
        </p:nvSpPr>
        <p:spPr>
          <a:xfrm>
            <a:off x="838199" y="2369713"/>
            <a:ext cx="3270161" cy="1015663"/>
          </a:xfrm>
          <a:prstGeom prst="rect">
            <a:avLst/>
          </a:prstGeom>
          <a:noFill/>
        </p:spPr>
        <p:txBody>
          <a:bodyPr wrap="square" rtlCol="0">
            <a:spAutoFit/>
          </a:bodyPr>
          <a:lstStyle/>
          <a:p>
            <a:pPr marL="285750" indent="-285750">
              <a:buFont typeface="Arial" panose="020B0604020202020204" pitchFamily="34" charset="0"/>
              <a:buChar char="•"/>
            </a:pPr>
            <a:r>
              <a:rPr lang="tr-TR" sz="2000" dirty="0"/>
              <a:t>İnsan kanserlerinde en sık görülen </a:t>
            </a:r>
            <a:r>
              <a:rPr lang="tr-TR" sz="2000" dirty="0" err="1"/>
              <a:t>mutant</a:t>
            </a:r>
            <a:r>
              <a:rPr lang="tr-TR" sz="2000" dirty="0"/>
              <a:t> gen p53'tür.</a:t>
            </a:r>
          </a:p>
        </p:txBody>
      </p:sp>
    </p:spTree>
    <p:extLst>
      <p:ext uri="{BB962C8B-B14F-4D97-AF65-F5344CB8AC3E}">
        <p14:creationId xmlns:p14="http://schemas.microsoft.com/office/powerpoint/2010/main" xmlns="" val="414232328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635617"/>
            <a:ext cx="10515600" cy="4541346"/>
          </a:xfrm>
        </p:spPr>
        <p:txBody>
          <a:bodyPr>
            <a:normAutofit/>
          </a:bodyPr>
          <a:lstStyle/>
          <a:p>
            <a:pPr marL="0" indent="0">
              <a:buNone/>
            </a:pPr>
            <a:r>
              <a:rPr lang="tr-TR" sz="2400" b="1" dirty="0" smtClean="0">
                <a:solidFill>
                  <a:srgbClr val="FF0066"/>
                </a:solidFill>
              </a:rPr>
              <a:t>RB </a:t>
            </a:r>
            <a:r>
              <a:rPr lang="tr-TR" sz="2400" b="1" dirty="0">
                <a:solidFill>
                  <a:srgbClr val="FF0066"/>
                </a:solidFill>
              </a:rPr>
              <a:t>Tümör baskılayıcı geni</a:t>
            </a:r>
          </a:p>
          <a:p>
            <a:r>
              <a:rPr lang="tr-TR" sz="2000" dirty="0" err="1"/>
              <a:t>Retinoblastoma</a:t>
            </a:r>
            <a:r>
              <a:rPr lang="tr-TR" sz="2000" dirty="0"/>
              <a:t> geni ilk defa küçük çocukların gözlerinde tümör gelişimiyle karakterize kalıtsal bir hastalık olan </a:t>
            </a:r>
            <a:r>
              <a:rPr lang="tr-TR" sz="2000" dirty="0" err="1"/>
              <a:t>retinoblastoma</a:t>
            </a:r>
            <a:r>
              <a:rPr lang="tr-TR" sz="2000" dirty="0"/>
              <a:t> çalışmalarının sonucunda tanımlanmıştır.</a:t>
            </a:r>
          </a:p>
          <a:p>
            <a:r>
              <a:rPr lang="tr-TR" sz="2000" dirty="0" err="1"/>
              <a:t>Retinoblastoma</a:t>
            </a:r>
            <a:r>
              <a:rPr lang="tr-TR" sz="2000" dirty="0"/>
              <a:t> proteini (</a:t>
            </a:r>
            <a:r>
              <a:rPr lang="tr-TR" sz="2000" dirty="0" err="1"/>
              <a:t>pRB</a:t>
            </a:r>
            <a:r>
              <a:rPr lang="tr-TR" sz="2000" dirty="0"/>
              <a:t>) p53 proteini gibi hücre döngüsünün G1/S kontrol noktasını kontrol eden bir tümör baskılayıcı proteinidir.</a:t>
            </a:r>
          </a:p>
          <a:p>
            <a:r>
              <a:rPr lang="tr-TR" sz="2000" dirty="0"/>
              <a:t>RB proteini, tüm hücre tiplerinde ve hücre döngüsünün bütün safhalarında çekirdekte bulunur. Ancak, hücre döngüsü boyunca, kendisinin </a:t>
            </a:r>
            <a:r>
              <a:rPr lang="tr-TR" sz="2000" dirty="0" err="1"/>
              <a:t>fosforillenme</a:t>
            </a:r>
            <a:r>
              <a:rPr lang="tr-TR" sz="2000" dirty="0"/>
              <a:t> durumuna bağlı olarak farklı aktivite gösterir.</a:t>
            </a:r>
          </a:p>
          <a:p>
            <a:endParaRPr lang="tr-TR" sz="2000" dirty="0"/>
          </a:p>
        </p:txBody>
      </p:sp>
    </p:spTree>
    <p:extLst>
      <p:ext uri="{BB962C8B-B14F-4D97-AF65-F5344CB8AC3E}">
        <p14:creationId xmlns:p14="http://schemas.microsoft.com/office/powerpoint/2010/main" xmlns="" val="174386944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47729" y="437881"/>
            <a:ext cx="5460643" cy="6220495"/>
          </a:xfrm>
        </p:spPr>
        <p:txBody>
          <a:bodyPr>
            <a:normAutofit/>
          </a:bodyPr>
          <a:lstStyle/>
          <a:p>
            <a:pPr marL="0" lvl="0" indent="0">
              <a:buNone/>
            </a:pPr>
            <a:r>
              <a:rPr lang="tr-TR" sz="2400" b="1" dirty="0" smtClean="0">
                <a:solidFill>
                  <a:srgbClr val="FF0066"/>
                </a:solidFill>
              </a:rPr>
              <a:t>RB </a:t>
            </a:r>
            <a:r>
              <a:rPr lang="tr-TR" sz="2400" b="1" dirty="0">
                <a:solidFill>
                  <a:srgbClr val="FF0066"/>
                </a:solidFill>
              </a:rPr>
              <a:t>Tümör baskılayıcı </a:t>
            </a:r>
            <a:r>
              <a:rPr lang="tr-TR" sz="2400" b="1" dirty="0" smtClean="0">
                <a:solidFill>
                  <a:srgbClr val="FF0066"/>
                </a:solidFill>
              </a:rPr>
              <a:t>geni</a:t>
            </a:r>
            <a:endParaRPr lang="tr-TR" sz="2000" dirty="0"/>
          </a:p>
          <a:p>
            <a:pPr>
              <a:buFont typeface="Wingdings" panose="05000000000000000000" pitchFamily="2" charset="2"/>
              <a:buChar char="Ø"/>
            </a:pPr>
            <a:r>
              <a:rPr lang="tr-TR" sz="2000" dirty="0" smtClean="0"/>
              <a:t>Hücre, büyüme faktörleri ile uyarıldığında G1 fazına geçer ve S fazına yaklaşır. G1 fazı boyunca RB proteini, CDK4/siklin D1 kompleksi tarafından </a:t>
            </a:r>
            <a:r>
              <a:rPr lang="tr-TR" sz="2000" dirty="0" err="1" smtClean="0"/>
              <a:t>fosforillenir</a:t>
            </a:r>
            <a:r>
              <a:rPr lang="tr-TR" sz="2000" dirty="0" smtClean="0"/>
              <a:t>.</a:t>
            </a:r>
          </a:p>
          <a:p>
            <a:pPr>
              <a:buFont typeface="Wingdings" panose="05000000000000000000" pitchFamily="2" charset="2"/>
              <a:buChar char="Ø"/>
            </a:pPr>
            <a:r>
              <a:rPr lang="tr-TR" sz="2000" dirty="0" err="1" smtClean="0"/>
              <a:t>Fosforillenmiş</a:t>
            </a:r>
            <a:r>
              <a:rPr lang="tr-TR" sz="2000" dirty="0" smtClean="0"/>
              <a:t> </a:t>
            </a:r>
            <a:r>
              <a:rPr lang="tr-TR" sz="2000" dirty="0" err="1" smtClean="0"/>
              <a:t>pRB</a:t>
            </a:r>
            <a:r>
              <a:rPr lang="tr-TR" sz="2000" dirty="0" smtClean="0"/>
              <a:t> </a:t>
            </a:r>
            <a:r>
              <a:rPr lang="tr-TR" sz="2000" dirty="0" err="1" smtClean="0"/>
              <a:t>inaktiftir</a:t>
            </a:r>
            <a:r>
              <a:rPr lang="tr-TR" sz="2000" dirty="0" smtClean="0"/>
              <a:t> ve bağlandığı düzenleyici proteinleri serbest bırakır. </a:t>
            </a:r>
          </a:p>
          <a:p>
            <a:pPr>
              <a:buFont typeface="Wingdings" panose="05000000000000000000" pitchFamily="2" charset="2"/>
              <a:buChar char="Ø"/>
            </a:pPr>
            <a:r>
              <a:rPr lang="tr-TR" sz="2000" dirty="0" err="1" smtClean="0"/>
              <a:t>pRB</a:t>
            </a:r>
            <a:r>
              <a:rPr lang="tr-TR" sz="2000" dirty="0" smtClean="0"/>
              <a:t> tarafından salınan E2F ve diğer regülatör proteinler serbest kaldıklarında, ifade ürünleri G1 fazından S fazına geçiş için gerekli olan 30’dan fazla genin ifade edilmesini uyarır.</a:t>
            </a:r>
          </a:p>
          <a:p>
            <a:pPr>
              <a:buFont typeface="Wingdings" panose="05000000000000000000" pitchFamily="2" charset="2"/>
              <a:buChar char="Ø"/>
            </a:pPr>
            <a:r>
              <a:rPr lang="tr-TR" sz="2000" dirty="0" smtClean="0"/>
              <a:t>Hücreler S,G2 ve M fazlarına geçtikten sonra RB proteini, </a:t>
            </a:r>
            <a:r>
              <a:rPr lang="tr-TR" sz="2000" dirty="0" err="1" smtClean="0"/>
              <a:t>fosforillenmemiş</a:t>
            </a:r>
            <a:r>
              <a:rPr lang="tr-TR" sz="2000" dirty="0" smtClean="0"/>
              <a:t> haline döner ve E2F gibi regülatör proteinlere bağlanarak bir sonraki döngüde bunlara ihtiyaç duyuluncaya kadar bağlar.</a:t>
            </a:r>
          </a:p>
          <a:p>
            <a:pPr>
              <a:buFont typeface="Wingdings" panose="05000000000000000000" pitchFamily="2" charset="2"/>
              <a:buChar char="Ø"/>
            </a:pPr>
            <a:r>
              <a:rPr lang="tr-TR" sz="2000" dirty="0" smtClean="0"/>
              <a:t>Normal dinlenme halindeki hücrelerde RB proteini aktiftir ve S fazına geçişi engeller. </a:t>
            </a:r>
            <a:endParaRPr lang="tr-TR" sz="2000" dirty="0"/>
          </a:p>
        </p:txBody>
      </p:sp>
    </p:spTree>
    <p:extLst>
      <p:ext uri="{BB962C8B-B14F-4D97-AF65-F5344CB8AC3E}">
        <p14:creationId xmlns:p14="http://schemas.microsoft.com/office/powerpoint/2010/main" xmlns="" val="27803175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004552"/>
            <a:ext cx="10515600" cy="5679584"/>
          </a:xfrm>
        </p:spPr>
        <p:txBody>
          <a:bodyPr>
            <a:normAutofit/>
          </a:bodyPr>
          <a:lstStyle/>
          <a:p>
            <a:pPr marL="0" indent="0" algn="ctr">
              <a:buNone/>
            </a:pPr>
            <a:r>
              <a:rPr lang="tr-TR" sz="2400" b="1" dirty="0" smtClean="0">
                <a:solidFill>
                  <a:srgbClr val="FF0066"/>
                </a:solidFill>
              </a:rPr>
              <a:t>     Hücre Döngüsünün Kanserle İlişkisi</a:t>
            </a:r>
            <a:endParaRPr lang="tr-TR" sz="2400" b="1" dirty="0">
              <a:solidFill>
                <a:srgbClr val="FF0066"/>
              </a:solidFill>
            </a:endParaRPr>
          </a:p>
          <a:p>
            <a:r>
              <a:rPr lang="tr-TR" sz="2000" dirty="0" smtClean="0"/>
              <a:t>Hücre döngüsü, ürünleri döngüyü ilerleten ya da baskılayan genlerin karşılıklı etkileşimleri ile düzenlenmektedir. Hücre döngüsünü kontrol eden herhangi bir gende oluşan mutasyon ya da yanlış ifade, bir çok yoldan kanserin gelişimine katkıda bulunur.</a:t>
            </a:r>
          </a:p>
          <a:p>
            <a:r>
              <a:rPr lang="tr-TR" sz="2000" dirty="0"/>
              <a:t>Pek çok kanser tipinde </a:t>
            </a:r>
            <a:r>
              <a:rPr lang="tr-TR" sz="2000" dirty="0" smtClean="0"/>
              <a:t>hücre </a:t>
            </a:r>
            <a:r>
              <a:rPr lang="tr-TR" sz="2000" dirty="0" err="1"/>
              <a:t>siklus</a:t>
            </a:r>
            <a:r>
              <a:rPr lang="tr-TR" sz="2000" dirty="0"/>
              <a:t> kontrol noktalarında mutasyonlar belirlenmiştir.</a:t>
            </a:r>
          </a:p>
          <a:p>
            <a:r>
              <a:rPr lang="tr-TR" sz="2000" dirty="0"/>
              <a:t>Örneğin, G1/S ya da G2/M kontrol noktalarını kontrol eden genler kusurluysa, hücre DNA hasarını onarmadan döngüde ilerlemeye devam edebilir. Bu durum genlerde daha fazla mutasyon birikmesine ve böylece kontrolsüz çoğalma ve metastaza neden olabilir.</a:t>
            </a:r>
          </a:p>
          <a:p>
            <a:r>
              <a:rPr lang="tr-TR" sz="2000" dirty="0"/>
              <a:t>Benzer şekilde, eğer hücre döngüsünün ilerleyişini kontrol eden </a:t>
            </a:r>
            <a:r>
              <a:rPr lang="tr-TR" sz="2000" dirty="0" err="1"/>
              <a:t>siklinleri</a:t>
            </a:r>
            <a:r>
              <a:rPr lang="tr-TR" sz="2000" dirty="0"/>
              <a:t> kodlayan genler uygun olmayan şekilde ifade edilirlerse, hücre </a:t>
            </a:r>
            <a:r>
              <a:rPr lang="tr-TR" sz="2000" dirty="0" smtClean="0"/>
              <a:t>döngünün </a:t>
            </a:r>
            <a:r>
              <a:rPr lang="tr-TR" sz="2000" dirty="0"/>
              <a:t>devamı için hazırlanır ve böylece hücre döngüsünden çıkıp G0’a girmeyi başaramayabilir</a:t>
            </a:r>
            <a:r>
              <a:rPr lang="tr-TR" sz="2000" dirty="0" smtClean="0"/>
              <a:t>.</a:t>
            </a:r>
          </a:p>
          <a:p>
            <a:r>
              <a:rPr lang="tr-TR" sz="2000" dirty="0" smtClean="0"/>
              <a:t>Büyümenin durdurulması, </a:t>
            </a:r>
            <a:r>
              <a:rPr lang="tr-TR" sz="2000" dirty="0"/>
              <a:t>DNA onarımı ve </a:t>
            </a:r>
            <a:r>
              <a:rPr lang="tr-TR" sz="2000" dirty="0" err="1" smtClean="0"/>
              <a:t>apoptozisin</a:t>
            </a:r>
            <a:r>
              <a:rPr lang="tr-TR" sz="2000" dirty="0" smtClean="0"/>
              <a:t> engellenmesi </a:t>
            </a:r>
            <a:r>
              <a:rPr lang="tr-TR" sz="2000" dirty="0"/>
              <a:t>kanser gelişiminde </a:t>
            </a:r>
            <a:r>
              <a:rPr lang="tr-TR" sz="2000" dirty="0" smtClean="0"/>
              <a:t>kritik   </a:t>
            </a:r>
            <a:r>
              <a:rPr lang="tr-TR" sz="2000" dirty="0"/>
              <a:t>yolaklardır</a:t>
            </a:r>
            <a:r>
              <a:rPr lang="tr-TR" sz="2000" dirty="0" smtClean="0"/>
              <a:t>.</a:t>
            </a:r>
          </a:p>
          <a:p>
            <a:r>
              <a:rPr lang="tr-TR" sz="2000" dirty="0"/>
              <a:t>Hücre çoğalmasını gen </a:t>
            </a:r>
            <a:r>
              <a:rPr lang="tr-TR" sz="2000" dirty="0" err="1"/>
              <a:t>delesyonu</a:t>
            </a:r>
            <a:r>
              <a:rPr lang="tr-TR" sz="2000" dirty="0"/>
              <a:t>, fazla gen ekspresyonu ve nokta mutasyonlar etkilemektedir. İnsan kanserlerinde farklı genlerde nokta mutasyonlar ve </a:t>
            </a:r>
            <a:r>
              <a:rPr lang="tr-TR" sz="2000" dirty="0" err="1"/>
              <a:t>delesyonlar</a:t>
            </a:r>
            <a:r>
              <a:rPr lang="tr-TR" sz="2000" dirty="0"/>
              <a:t> </a:t>
            </a:r>
            <a:r>
              <a:rPr lang="tr-TR" sz="2000" dirty="0" smtClean="0"/>
              <a:t>vardır.</a:t>
            </a:r>
            <a:endParaRPr lang="tr-TR" sz="2000" dirty="0"/>
          </a:p>
          <a:p>
            <a:endParaRPr lang="tr-TR" sz="2000" dirty="0" smtClean="0"/>
          </a:p>
          <a:p>
            <a:endParaRPr lang="tr-TR" sz="2000" dirty="0" smtClean="0"/>
          </a:p>
        </p:txBody>
      </p:sp>
    </p:spTree>
    <p:extLst>
      <p:ext uri="{BB962C8B-B14F-4D97-AF65-F5344CB8AC3E}">
        <p14:creationId xmlns:p14="http://schemas.microsoft.com/office/powerpoint/2010/main" xmlns="" val="74617546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605307"/>
            <a:ext cx="10515600" cy="5924282"/>
          </a:xfrm>
        </p:spPr>
        <p:txBody>
          <a:bodyPr>
            <a:normAutofit/>
          </a:bodyPr>
          <a:lstStyle/>
          <a:p>
            <a:r>
              <a:rPr lang="tr-TR" sz="2000" dirty="0"/>
              <a:t>Hücre </a:t>
            </a:r>
            <a:r>
              <a:rPr lang="tr-TR" sz="2000" dirty="0" err="1"/>
              <a:t>siklusunda</a:t>
            </a:r>
            <a:r>
              <a:rPr lang="tr-TR" sz="2000" dirty="0"/>
              <a:t> iki tip gen grubunun rolü vardır: </a:t>
            </a:r>
            <a:r>
              <a:rPr lang="tr-TR" sz="2000" b="1" dirty="0" err="1">
                <a:solidFill>
                  <a:schemeClr val="accent1"/>
                </a:solidFill>
              </a:rPr>
              <a:t>Onkogenler</a:t>
            </a:r>
            <a:r>
              <a:rPr lang="tr-TR" sz="2000" dirty="0"/>
              <a:t> (Her2, </a:t>
            </a:r>
            <a:r>
              <a:rPr lang="tr-TR" sz="2000" dirty="0" err="1"/>
              <a:t>Neu</a:t>
            </a:r>
            <a:r>
              <a:rPr lang="tr-TR" sz="2000" dirty="0"/>
              <a:t>, </a:t>
            </a:r>
            <a:r>
              <a:rPr lang="tr-TR" sz="2000" dirty="0" err="1"/>
              <a:t>Ras,Myc</a:t>
            </a:r>
            <a:r>
              <a:rPr lang="tr-TR" sz="2000" dirty="0"/>
              <a:t> vb.) ve </a:t>
            </a:r>
            <a:r>
              <a:rPr lang="tr-TR" sz="2000" b="1" dirty="0">
                <a:solidFill>
                  <a:schemeClr val="accent1"/>
                </a:solidFill>
              </a:rPr>
              <a:t>tümör baskılayıcı genler </a:t>
            </a:r>
            <a:r>
              <a:rPr lang="tr-TR" sz="2000" dirty="0"/>
              <a:t>(p53 ve </a:t>
            </a:r>
            <a:r>
              <a:rPr lang="tr-TR" sz="2000" dirty="0" err="1"/>
              <a:t>Rb,Retinoblastoma</a:t>
            </a:r>
            <a:r>
              <a:rPr lang="tr-TR" sz="2000" dirty="0"/>
              <a:t> geni)</a:t>
            </a:r>
          </a:p>
          <a:p>
            <a:r>
              <a:rPr lang="tr-TR" sz="2000" dirty="0" err="1"/>
              <a:t>Onkogenler</a:t>
            </a:r>
            <a:r>
              <a:rPr lang="tr-TR" sz="2000" dirty="0"/>
              <a:t>, kanser gelişimini doğrudan ve dolaylı olarak etkileyen gen grubudur. Tümör baskılayıcı genler ise kanser gelişimini baskılar.</a:t>
            </a:r>
          </a:p>
          <a:p>
            <a:r>
              <a:rPr lang="tr-TR" sz="2000" dirty="0"/>
              <a:t>Hücre büyümesi, farklılaşması ve çoğalmasında rolü olan </a:t>
            </a:r>
            <a:r>
              <a:rPr lang="tr-TR" sz="2000" dirty="0" err="1"/>
              <a:t>proto-onkogenlerde</a:t>
            </a:r>
            <a:r>
              <a:rPr lang="tr-TR" sz="2000" dirty="0"/>
              <a:t> meydana gelen mutasyonlar tümör gelişimine, tümör baskılayıcı genlerde meydana gelen mutasyonlar ise hücre </a:t>
            </a:r>
            <a:r>
              <a:rPr lang="tr-TR" sz="2000" dirty="0" err="1"/>
              <a:t>siklusunun</a:t>
            </a:r>
            <a:r>
              <a:rPr lang="tr-TR" sz="2000" dirty="0"/>
              <a:t> </a:t>
            </a:r>
            <a:r>
              <a:rPr lang="tr-TR" sz="2000" dirty="0" err="1"/>
              <a:t>inhibisyonunu</a:t>
            </a:r>
            <a:r>
              <a:rPr lang="tr-TR" sz="2000" dirty="0"/>
              <a:t> engelleyerek anormal hücre büyümesine neden olur.</a:t>
            </a:r>
          </a:p>
          <a:p>
            <a:endParaRPr lang="tr-TR" sz="2000" dirty="0" smtClean="0"/>
          </a:p>
          <a:p>
            <a:r>
              <a:rPr lang="tr-TR" sz="2000" dirty="0"/>
              <a:t>Kanser hücrelerinin karakteristik özelliklerinden biri büyüme </a:t>
            </a:r>
            <a:r>
              <a:rPr lang="tr-TR" sz="2000" dirty="0" err="1"/>
              <a:t>uyarımından</a:t>
            </a:r>
            <a:r>
              <a:rPr lang="tr-TR" sz="2000" dirty="0"/>
              <a:t> bağımsız olarak G1 fazına tekrar </a:t>
            </a:r>
            <a:r>
              <a:rPr lang="tr-TR" sz="2000" dirty="0" smtClean="0"/>
              <a:t>girebilmeleridir.</a:t>
            </a:r>
          </a:p>
          <a:p>
            <a:r>
              <a:rPr lang="tr-TR" sz="2000" dirty="0" smtClean="0"/>
              <a:t>Rb </a:t>
            </a:r>
            <a:r>
              <a:rPr lang="tr-TR" sz="2000" dirty="0" err="1"/>
              <a:t>fosforillenme</a:t>
            </a:r>
            <a:r>
              <a:rPr lang="tr-TR" sz="2000" dirty="0"/>
              <a:t>/</a:t>
            </a:r>
            <a:r>
              <a:rPr lang="tr-TR" sz="2000" dirty="0" err="1"/>
              <a:t>defosforillenme</a:t>
            </a:r>
            <a:r>
              <a:rPr lang="tr-TR" sz="2000" dirty="0"/>
              <a:t> dengesizliği olduğunda, G1 -S fazları arası geçişlerde olan değişiklikler hücrelerin çoğalmasını değiştirebilir. Rb gen mutasyonları insan kanserlerinden bazılarında (</a:t>
            </a:r>
            <a:r>
              <a:rPr lang="tr-TR" sz="2000" dirty="0" err="1"/>
              <a:t>glioblastoma</a:t>
            </a:r>
            <a:r>
              <a:rPr lang="tr-TR" sz="2000" dirty="0"/>
              <a:t> ve </a:t>
            </a:r>
            <a:r>
              <a:rPr lang="tr-TR" sz="2000" dirty="0" err="1" smtClean="0"/>
              <a:t>Retinoblastoma</a:t>
            </a:r>
            <a:r>
              <a:rPr lang="tr-TR" sz="2000" dirty="0" smtClean="0"/>
              <a:t> </a:t>
            </a:r>
            <a:r>
              <a:rPr lang="tr-TR" sz="2000" dirty="0" err="1"/>
              <a:t>vb</a:t>
            </a:r>
            <a:r>
              <a:rPr lang="tr-TR" sz="2000" dirty="0"/>
              <a:t>) tanımlanmıştır.</a:t>
            </a:r>
          </a:p>
          <a:p>
            <a:r>
              <a:rPr lang="tr-TR" sz="2000" dirty="0" smtClean="0"/>
              <a:t>P53 </a:t>
            </a:r>
            <a:r>
              <a:rPr lang="tr-TR" sz="2000" dirty="0"/>
              <a:t>ve RB protein fonksiyon kaybının nedenleri mutasyon, </a:t>
            </a:r>
            <a:r>
              <a:rPr lang="tr-TR" sz="2000" dirty="0" err="1"/>
              <a:t>delesyon</a:t>
            </a:r>
            <a:r>
              <a:rPr lang="tr-TR" sz="2000" dirty="0"/>
              <a:t> veya diğer proteinlerle bağlanma olabilir</a:t>
            </a:r>
            <a:r>
              <a:rPr lang="tr-TR" sz="2000" dirty="0" smtClean="0"/>
              <a:t>.</a:t>
            </a:r>
          </a:p>
          <a:p>
            <a:r>
              <a:rPr lang="tr-TR" sz="2000" dirty="0" smtClean="0"/>
              <a:t> </a:t>
            </a:r>
            <a:r>
              <a:rPr lang="tr-TR" sz="2000" dirty="0"/>
              <a:t>Rb </a:t>
            </a:r>
            <a:r>
              <a:rPr lang="tr-TR" sz="2000" dirty="0" smtClean="0"/>
              <a:t>kontrolü </a:t>
            </a:r>
            <a:r>
              <a:rPr lang="tr-TR" sz="2000" dirty="0"/>
              <a:t>kanser hücrelerinin bir çok tipinde bozulmaktadır</a:t>
            </a:r>
            <a:r>
              <a:rPr lang="tr-TR" sz="2000" dirty="0" smtClean="0"/>
              <a:t>. Rb kontrolünün bozulma </a:t>
            </a:r>
            <a:r>
              <a:rPr lang="tr-TR" sz="2000" dirty="0"/>
              <a:t>nedeni </a:t>
            </a:r>
            <a:r>
              <a:rPr lang="tr-TR" sz="2000" dirty="0" err="1"/>
              <a:t>fosforillenmesinde</a:t>
            </a:r>
            <a:r>
              <a:rPr lang="tr-TR" sz="2000" dirty="0"/>
              <a:t> rolü olan siklin ve </a:t>
            </a:r>
            <a:r>
              <a:rPr lang="tr-TR" sz="2000" dirty="0" err="1"/>
              <a:t>cdk'larda</a:t>
            </a:r>
            <a:r>
              <a:rPr lang="tr-TR" sz="2000" dirty="0"/>
              <a:t> </a:t>
            </a:r>
            <a:r>
              <a:rPr lang="tr-TR" sz="2000" dirty="0" err="1"/>
              <a:t>onkojenik</a:t>
            </a:r>
            <a:r>
              <a:rPr lang="tr-TR" sz="2000" dirty="0"/>
              <a:t> </a:t>
            </a:r>
            <a:r>
              <a:rPr lang="tr-TR" sz="2000" dirty="0" smtClean="0"/>
              <a:t>mutasyonlardır.</a:t>
            </a:r>
            <a:endParaRPr lang="tr-TR" sz="2000" dirty="0"/>
          </a:p>
          <a:p>
            <a:endParaRPr lang="tr-TR" sz="2000" dirty="0"/>
          </a:p>
        </p:txBody>
      </p:sp>
    </p:spTree>
    <p:extLst>
      <p:ext uri="{BB962C8B-B14F-4D97-AF65-F5344CB8AC3E}">
        <p14:creationId xmlns:p14="http://schemas.microsoft.com/office/powerpoint/2010/main" xmlns="" val="663764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287887"/>
            <a:ext cx="10515600" cy="4889076"/>
          </a:xfrm>
        </p:spPr>
        <p:txBody>
          <a:bodyPr/>
          <a:lstStyle/>
          <a:p>
            <a:pPr marL="0" indent="0" algn="ctr">
              <a:buNone/>
            </a:pPr>
            <a:r>
              <a:rPr lang="tr-TR" b="1" dirty="0" smtClean="0">
                <a:solidFill>
                  <a:srgbClr val="FF0066"/>
                </a:solidFill>
              </a:rPr>
              <a:t>Kanser </a:t>
            </a:r>
            <a:r>
              <a:rPr lang="tr-TR" b="1" dirty="0">
                <a:solidFill>
                  <a:srgbClr val="FF0066"/>
                </a:solidFill>
              </a:rPr>
              <a:t>T</a:t>
            </a:r>
            <a:r>
              <a:rPr lang="tr-TR" b="1" dirty="0" smtClean="0">
                <a:solidFill>
                  <a:srgbClr val="FF0066"/>
                </a:solidFill>
              </a:rPr>
              <a:t>edavisinde Hedefler</a:t>
            </a:r>
          </a:p>
          <a:p>
            <a:r>
              <a:rPr lang="tr-TR" dirty="0" smtClean="0"/>
              <a:t>Mitozun durdurulması</a:t>
            </a:r>
          </a:p>
          <a:p>
            <a:r>
              <a:rPr lang="tr-TR" dirty="0" err="1" smtClean="0"/>
              <a:t>CDK’ların</a:t>
            </a:r>
            <a:r>
              <a:rPr lang="tr-TR" dirty="0" smtClean="0"/>
              <a:t> </a:t>
            </a:r>
            <a:r>
              <a:rPr lang="tr-TR" dirty="0" err="1" smtClean="0"/>
              <a:t>inhibisyonu</a:t>
            </a:r>
            <a:endParaRPr lang="tr-TR" dirty="0" smtClean="0"/>
          </a:p>
          <a:p>
            <a:r>
              <a:rPr lang="tr-TR" dirty="0" smtClean="0"/>
              <a:t>Hücre </a:t>
            </a:r>
            <a:r>
              <a:rPr lang="tr-TR" dirty="0" err="1" smtClean="0"/>
              <a:t>siklusu</a:t>
            </a:r>
            <a:r>
              <a:rPr lang="tr-TR" dirty="0" smtClean="0"/>
              <a:t> kontrol noktalarının hedeflenmesi</a:t>
            </a:r>
          </a:p>
          <a:p>
            <a:r>
              <a:rPr lang="tr-TR" dirty="0" smtClean="0"/>
              <a:t>DNA hasarı onarımının engellenmesi</a:t>
            </a:r>
          </a:p>
          <a:p>
            <a:r>
              <a:rPr lang="tr-TR" dirty="0" smtClean="0"/>
              <a:t>P53 restorasyonu</a:t>
            </a:r>
          </a:p>
          <a:p>
            <a:pPr marL="0" indent="0">
              <a:buNone/>
            </a:pPr>
            <a:endParaRPr lang="tr-TR" dirty="0" smtClean="0"/>
          </a:p>
          <a:p>
            <a:endParaRPr lang="tr-TR" dirty="0"/>
          </a:p>
          <a:p>
            <a:endParaRPr lang="tr-TR" dirty="0"/>
          </a:p>
        </p:txBody>
      </p:sp>
    </p:spTree>
    <p:extLst>
      <p:ext uri="{BB962C8B-B14F-4D97-AF65-F5344CB8AC3E}">
        <p14:creationId xmlns:p14="http://schemas.microsoft.com/office/powerpoint/2010/main" xmlns="" val="25923488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half" idx="1"/>
          </p:nvPr>
        </p:nvSpPr>
        <p:spPr>
          <a:xfrm>
            <a:off x="373488" y="1468193"/>
            <a:ext cx="5409126" cy="5262842"/>
          </a:xfrm>
        </p:spPr>
        <p:txBody>
          <a:bodyPr>
            <a:normAutofit/>
          </a:bodyPr>
          <a:lstStyle/>
          <a:p>
            <a:pPr marL="0" indent="0">
              <a:buNone/>
            </a:pPr>
            <a:endParaRPr lang="tr-TR" sz="2400" b="1" dirty="0" smtClean="0">
              <a:solidFill>
                <a:schemeClr val="accent1">
                  <a:lumMod val="75000"/>
                </a:schemeClr>
              </a:solidFill>
            </a:endParaRPr>
          </a:p>
          <a:p>
            <a:pPr marL="0" indent="0">
              <a:buNone/>
            </a:pPr>
            <a:endParaRPr lang="tr-TR" sz="2000" dirty="0" smtClean="0"/>
          </a:p>
          <a:p>
            <a:pPr marL="0" indent="0">
              <a:buNone/>
            </a:pPr>
            <a:endParaRPr lang="tr-TR" dirty="0" smtClean="0"/>
          </a:p>
          <a:p>
            <a:endParaRPr lang="tr-TR" dirty="0"/>
          </a:p>
          <a:p>
            <a:pPr marL="0" indent="0">
              <a:buNone/>
            </a:pPr>
            <a:endParaRPr lang="tr-TR" dirty="0" smtClean="0"/>
          </a:p>
        </p:txBody>
      </p:sp>
      <p:sp>
        <p:nvSpPr>
          <p:cNvPr id="5" name="Unvan 4"/>
          <p:cNvSpPr>
            <a:spLocks noGrp="1"/>
          </p:cNvSpPr>
          <p:nvPr>
            <p:ph type="title"/>
          </p:nvPr>
        </p:nvSpPr>
        <p:spPr/>
        <p:txBody>
          <a:bodyPr>
            <a:normAutofit/>
          </a:bodyPr>
          <a:lstStyle/>
          <a:p>
            <a:pPr algn="ctr"/>
            <a:r>
              <a:rPr lang="tr-TR" sz="3600" dirty="0" smtClean="0">
                <a:solidFill>
                  <a:srgbClr val="FF0066"/>
                </a:solidFill>
                <a:latin typeface="Berlin Sans FB" panose="020E0602020502020306" pitchFamily="34" charset="0"/>
              </a:rPr>
              <a:t>Hücre Bölünmesi</a:t>
            </a:r>
            <a:endParaRPr lang="tr-TR" sz="3600" dirty="0">
              <a:solidFill>
                <a:srgbClr val="FF0066"/>
              </a:solidFill>
              <a:latin typeface="Berlin Sans FB" panose="020E0602020502020306" pitchFamily="34" charset="0"/>
            </a:endParaRPr>
          </a:p>
        </p:txBody>
      </p:sp>
      <p:sp>
        <p:nvSpPr>
          <p:cNvPr id="7" name="Metin kutusu 6"/>
          <p:cNvSpPr txBox="1"/>
          <p:nvPr/>
        </p:nvSpPr>
        <p:spPr>
          <a:xfrm>
            <a:off x="838200" y="1596980"/>
            <a:ext cx="5292144" cy="4154984"/>
          </a:xfrm>
          <a:prstGeom prst="rect">
            <a:avLst/>
          </a:prstGeom>
          <a:noFill/>
        </p:spPr>
        <p:txBody>
          <a:bodyPr wrap="square" rtlCol="0">
            <a:spAutoFit/>
          </a:bodyPr>
          <a:lstStyle/>
          <a:p>
            <a:r>
              <a:rPr lang="tr-TR" sz="2400" dirty="0">
                <a:solidFill>
                  <a:srgbClr val="FF0066"/>
                </a:solidFill>
              </a:rPr>
              <a:t/>
            </a:r>
            <a:br>
              <a:rPr lang="tr-TR" sz="2400" dirty="0">
                <a:solidFill>
                  <a:srgbClr val="FF0066"/>
                </a:solidFill>
              </a:rPr>
            </a:br>
            <a:r>
              <a:rPr lang="tr-TR" sz="2400" dirty="0"/>
              <a:t>Hücre </a:t>
            </a:r>
            <a:r>
              <a:rPr lang="tr-TR" sz="2400" dirty="0" smtClean="0"/>
              <a:t>bölünmesi,</a:t>
            </a:r>
          </a:p>
          <a:p>
            <a:endParaRPr lang="tr-TR" sz="2400" dirty="0" smtClean="0"/>
          </a:p>
          <a:p>
            <a:pPr marL="342900" indent="-342900">
              <a:buFont typeface="Arial" panose="020B0604020202020204" pitchFamily="34" charset="0"/>
              <a:buChar char="•"/>
            </a:pPr>
            <a:r>
              <a:rPr lang="tr-TR" sz="2400" dirty="0" smtClean="0"/>
              <a:t>tek </a:t>
            </a:r>
            <a:r>
              <a:rPr lang="tr-TR" sz="2400" dirty="0"/>
              <a:t>hücrelilerde </a:t>
            </a:r>
            <a:r>
              <a:rPr lang="tr-TR" sz="2400" dirty="0" smtClean="0"/>
              <a:t>çoğalmayı,</a:t>
            </a:r>
          </a:p>
          <a:p>
            <a:pPr marL="342900" indent="-342900">
              <a:buFont typeface="Arial" panose="020B0604020202020204" pitchFamily="34" charset="0"/>
              <a:buChar char="•"/>
            </a:pPr>
            <a:r>
              <a:rPr lang="tr-TR" sz="2400" dirty="0" smtClean="0"/>
              <a:t>çok </a:t>
            </a:r>
            <a:r>
              <a:rPr lang="tr-TR" sz="2400" dirty="0"/>
              <a:t>hücreli </a:t>
            </a:r>
            <a:r>
              <a:rPr lang="tr-TR" sz="2400" dirty="0" smtClean="0"/>
              <a:t>canlılarda; </a:t>
            </a:r>
          </a:p>
          <a:p>
            <a:pPr marL="457200" indent="-457200">
              <a:buFont typeface="+mj-lt"/>
              <a:buAutoNum type="arabicPeriod"/>
            </a:pPr>
            <a:r>
              <a:rPr lang="tr-TR" sz="2400" dirty="0" smtClean="0"/>
              <a:t>doku</a:t>
            </a:r>
            <a:r>
              <a:rPr lang="tr-TR" sz="2400" dirty="0"/>
              <a:t>, organ ve sistemlerin büyüyüp </a:t>
            </a:r>
            <a:r>
              <a:rPr lang="tr-TR" sz="2400" dirty="0" smtClean="0"/>
              <a:t>gelişmesini,</a:t>
            </a:r>
          </a:p>
          <a:p>
            <a:pPr marL="457200" indent="-457200">
              <a:buFont typeface="+mj-lt"/>
              <a:buAutoNum type="arabicPeriod"/>
            </a:pPr>
            <a:r>
              <a:rPr lang="tr-TR" sz="2400" dirty="0" smtClean="0"/>
              <a:t>yıpranan </a:t>
            </a:r>
            <a:r>
              <a:rPr lang="tr-TR" sz="2400" dirty="0"/>
              <a:t>dokuların </a:t>
            </a:r>
            <a:r>
              <a:rPr lang="tr-TR" sz="2400" dirty="0" smtClean="0"/>
              <a:t>onarılmasını,</a:t>
            </a:r>
          </a:p>
          <a:p>
            <a:pPr marL="457200" indent="-457200">
              <a:buFont typeface="+mj-lt"/>
              <a:buAutoNum type="arabicPeriod"/>
            </a:pPr>
            <a:r>
              <a:rPr lang="tr-TR" sz="2400" dirty="0" smtClean="0"/>
              <a:t>ölen </a:t>
            </a:r>
            <a:r>
              <a:rPr lang="tr-TR" sz="2400" dirty="0"/>
              <a:t>hücrelerin yerine yenilerinin yapılmasını sağlar.</a:t>
            </a:r>
            <a:br>
              <a:rPr lang="tr-TR" sz="2400" dirty="0"/>
            </a:br>
            <a:endParaRPr lang="tr-TR" sz="2400" dirty="0"/>
          </a:p>
        </p:txBody>
      </p:sp>
    </p:spTree>
    <p:extLst>
      <p:ext uri="{BB962C8B-B14F-4D97-AF65-F5344CB8AC3E}">
        <p14:creationId xmlns:p14="http://schemas.microsoft.com/office/powerpoint/2010/main" xmlns="" val="270980692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146220"/>
            <a:ext cx="10515600" cy="1545465"/>
          </a:xfrm>
        </p:spPr>
        <p:txBody>
          <a:bodyPr>
            <a:normAutofit/>
          </a:bodyPr>
          <a:lstStyle/>
          <a:p>
            <a:r>
              <a:rPr lang="sv-SE" sz="2800" b="1" dirty="0">
                <a:solidFill>
                  <a:schemeClr val="accent1"/>
                </a:solidFill>
                <a:latin typeface="+mn-lt"/>
              </a:rPr>
              <a:t>DNA hasarına yanıtta rol alan proteinleri hedefleme</a:t>
            </a:r>
            <a:r>
              <a:rPr lang="sv-SE" dirty="0"/>
              <a:t/>
            </a:r>
            <a:br>
              <a:rPr lang="sv-SE" dirty="0"/>
            </a:br>
            <a:endParaRPr lang="tr-TR" dirty="0"/>
          </a:p>
        </p:txBody>
      </p:sp>
      <p:sp>
        <p:nvSpPr>
          <p:cNvPr id="3" name="İçerik Yer Tutucusu 2"/>
          <p:cNvSpPr>
            <a:spLocks noGrp="1"/>
          </p:cNvSpPr>
          <p:nvPr>
            <p:ph idx="1"/>
          </p:nvPr>
        </p:nvSpPr>
        <p:spPr>
          <a:xfrm>
            <a:off x="838200" y="1983345"/>
            <a:ext cx="10515600" cy="4193617"/>
          </a:xfrm>
        </p:spPr>
        <p:txBody>
          <a:bodyPr/>
          <a:lstStyle/>
          <a:p>
            <a:r>
              <a:rPr lang="tr-TR" sz="2400" dirty="0" err="1"/>
              <a:t>Antikanser</a:t>
            </a:r>
            <a:r>
              <a:rPr lang="tr-TR" sz="2400" dirty="0"/>
              <a:t> ilaçların çoğu DNA’yı </a:t>
            </a:r>
            <a:r>
              <a:rPr lang="tr-TR" sz="2400" dirty="0" smtClean="0"/>
              <a:t>hedefler.</a:t>
            </a:r>
            <a:endParaRPr lang="tr-TR" sz="2400" dirty="0"/>
          </a:p>
          <a:p>
            <a:r>
              <a:rPr lang="tr-TR" sz="2400" dirty="0"/>
              <a:t>DNA hasarına yanıtı kontrol eden proteinleri hedefleme ve kontrol </a:t>
            </a:r>
            <a:r>
              <a:rPr lang="tr-TR" sz="2400" dirty="0" smtClean="0"/>
              <a:t>başarılırsa;</a:t>
            </a:r>
            <a:endParaRPr lang="tr-TR" sz="2400" dirty="0"/>
          </a:p>
          <a:p>
            <a:pPr>
              <a:buFont typeface="Wingdings" panose="05000000000000000000" pitchFamily="2" charset="2"/>
              <a:buChar char="ü"/>
            </a:pPr>
            <a:r>
              <a:rPr lang="tr-TR" sz="2400" dirty="0" smtClean="0"/>
              <a:t> </a:t>
            </a:r>
            <a:r>
              <a:rPr lang="tr-TR" sz="2400" dirty="0"/>
              <a:t>tümör hücreleri daha duyarlı duruma </a:t>
            </a:r>
            <a:r>
              <a:rPr lang="tr-TR" sz="2400" dirty="0" smtClean="0"/>
              <a:t>gelir ve</a:t>
            </a:r>
          </a:p>
          <a:p>
            <a:pPr>
              <a:buFont typeface="Wingdings" panose="05000000000000000000" pitchFamily="2" charset="2"/>
              <a:buChar char="ü"/>
            </a:pPr>
            <a:r>
              <a:rPr lang="tr-TR" sz="2400" dirty="0" smtClean="0"/>
              <a:t> normal </a:t>
            </a:r>
            <a:r>
              <a:rPr lang="tr-TR" sz="2400" dirty="0"/>
              <a:t>hücreler daha az </a:t>
            </a:r>
            <a:r>
              <a:rPr lang="tr-TR" sz="2400" dirty="0" smtClean="0"/>
              <a:t>etkilenir.</a:t>
            </a:r>
            <a:endParaRPr lang="tr-TR" sz="2400" dirty="0"/>
          </a:p>
          <a:p>
            <a:r>
              <a:rPr lang="tr-TR" sz="2400" dirty="0"/>
              <a:t>İyonize radyasyon, ATM ile başlayan sinyal yolağını aktive </a:t>
            </a:r>
            <a:r>
              <a:rPr lang="tr-TR" sz="2400" dirty="0" smtClean="0"/>
              <a:t>eder.</a:t>
            </a:r>
          </a:p>
          <a:p>
            <a:r>
              <a:rPr lang="tr-TR" sz="2400" dirty="0" smtClean="0"/>
              <a:t>Farklı </a:t>
            </a:r>
            <a:r>
              <a:rPr lang="tr-TR" sz="2400" dirty="0" err="1"/>
              <a:t>kinazlarla</a:t>
            </a:r>
            <a:r>
              <a:rPr lang="tr-TR" sz="2400" dirty="0"/>
              <a:t> aktive olan farklı proteinler G1, S ve G2 hücre kontrol noktalarını oluşturur. </a:t>
            </a:r>
            <a:r>
              <a:rPr lang="tr-TR" sz="2400" dirty="0" smtClean="0"/>
              <a:t>Bu </a:t>
            </a:r>
            <a:r>
              <a:rPr lang="tr-TR" sz="2400" dirty="0"/>
              <a:t>moleküllerin kontrolü radyoterapinin başarısı olabilir. </a:t>
            </a:r>
          </a:p>
          <a:p>
            <a:endParaRPr lang="tr-TR" dirty="0"/>
          </a:p>
        </p:txBody>
      </p:sp>
    </p:spTree>
    <p:extLst>
      <p:ext uri="{BB962C8B-B14F-4D97-AF65-F5344CB8AC3E}">
        <p14:creationId xmlns:p14="http://schemas.microsoft.com/office/powerpoint/2010/main" xmlns="" val="88406291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41669"/>
            <a:ext cx="10515600" cy="1017430"/>
          </a:xfrm>
        </p:spPr>
        <p:txBody>
          <a:bodyPr>
            <a:normAutofit/>
          </a:bodyPr>
          <a:lstStyle/>
          <a:p>
            <a:r>
              <a:rPr lang="tr-TR" sz="2800" b="1" dirty="0" err="1" smtClean="0">
                <a:solidFill>
                  <a:schemeClr val="accent1"/>
                </a:solidFill>
                <a:latin typeface="+mn-lt"/>
              </a:rPr>
              <a:t>Mitotik</a:t>
            </a:r>
            <a:r>
              <a:rPr lang="tr-TR" sz="2800" b="1" dirty="0" smtClean="0">
                <a:solidFill>
                  <a:schemeClr val="accent1"/>
                </a:solidFill>
                <a:latin typeface="+mn-lt"/>
              </a:rPr>
              <a:t> Kontrol Noktalarının Kanserle Bağlantısı</a:t>
            </a:r>
            <a:endParaRPr lang="tr-TR" sz="2800" b="1" dirty="0">
              <a:solidFill>
                <a:schemeClr val="accent1"/>
              </a:solidFill>
              <a:latin typeface="+mn-lt"/>
            </a:endParaRPr>
          </a:p>
        </p:txBody>
      </p:sp>
      <p:sp>
        <p:nvSpPr>
          <p:cNvPr id="3" name="İçerik Yer Tutucusu 2"/>
          <p:cNvSpPr>
            <a:spLocks noGrp="1"/>
          </p:cNvSpPr>
          <p:nvPr>
            <p:ph idx="1"/>
          </p:nvPr>
        </p:nvSpPr>
        <p:spPr>
          <a:xfrm>
            <a:off x="154546" y="927279"/>
            <a:ext cx="11706896" cy="5808372"/>
          </a:xfrm>
        </p:spPr>
        <p:txBody>
          <a:bodyPr>
            <a:noAutofit/>
          </a:bodyPr>
          <a:lstStyle/>
          <a:p>
            <a:r>
              <a:rPr lang="tr-TR" sz="2000" dirty="0" err="1"/>
              <a:t>Mitotik</a:t>
            </a:r>
            <a:r>
              <a:rPr lang="tr-TR" sz="2000" dirty="0"/>
              <a:t> kontrol, </a:t>
            </a:r>
            <a:r>
              <a:rPr lang="tr-TR" sz="2000" dirty="0" err="1"/>
              <a:t>anöploidi</a:t>
            </a:r>
            <a:r>
              <a:rPr lang="tr-TR" sz="2000" dirty="0"/>
              <a:t> için temel korunma </a:t>
            </a:r>
            <a:r>
              <a:rPr lang="tr-TR" sz="2000" dirty="0" smtClean="0"/>
              <a:t>sağlar.</a:t>
            </a:r>
          </a:p>
          <a:p>
            <a:r>
              <a:rPr lang="tr-TR" sz="2000" dirty="0" err="1"/>
              <a:t>Aneuploidi</a:t>
            </a:r>
            <a:r>
              <a:rPr lang="tr-TR" sz="2000" dirty="0"/>
              <a:t> tümör baskılanmasında, hücre </a:t>
            </a:r>
            <a:r>
              <a:rPr lang="tr-TR" sz="2000" dirty="0" err="1"/>
              <a:t>siklusunun</a:t>
            </a:r>
            <a:r>
              <a:rPr lang="tr-TR" sz="2000" dirty="0"/>
              <a:t> düzenlenmesinde, </a:t>
            </a:r>
            <a:r>
              <a:rPr lang="tr-TR" sz="2000" dirty="0" err="1"/>
              <a:t>sentrozom</a:t>
            </a:r>
            <a:r>
              <a:rPr lang="tr-TR" sz="2000" dirty="0"/>
              <a:t> oluşumu ve fonksiyonunda, hücre büyümesi, metastaz ve metabolizmada bulunan çok sayıda genin dengesizliği olarak </a:t>
            </a:r>
            <a:r>
              <a:rPr lang="tr-TR" sz="2000" dirty="0" smtClean="0"/>
              <a:t>tanımlanabilir.</a:t>
            </a:r>
          </a:p>
          <a:p>
            <a:r>
              <a:rPr lang="tr-TR" sz="2000" b="1" dirty="0"/>
              <a:t>Aurora </a:t>
            </a:r>
            <a:r>
              <a:rPr lang="tr-TR" sz="2000" b="1" dirty="0" err="1"/>
              <a:t>kinaz</a:t>
            </a:r>
            <a:r>
              <a:rPr lang="tr-TR" sz="2000" b="1" dirty="0"/>
              <a:t> </a:t>
            </a:r>
            <a:r>
              <a:rPr lang="tr-TR" sz="2000" dirty="0" smtClean="0"/>
              <a:t>ailesi, hücre </a:t>
            </a:r>
            <a:r>
              <a:rPr lang="tr-TR" sz="2000" dirty="0" err="1" smtClean="0"/>
              <a:t>siklusunun</a:t>
            </a:r>
            <a:r>
              <a:rPr lang="tr-TR" sz="2000" dirty="0" smtClean="0"/>
              <a:t> G2 </a:t>
            </a:r>
            <a:r>
              <a:rPr lang="tr-TR" sz="2000" dirty="0"/>
              <a:t>/M kontrol noktasından sonra mitoz kontrol noktasında veya mitozun sonuna doğru rol </a:t>
            </a:r>
            <a:r>
              <a:rPr lang="tr-TR" sz="2000" dirty="0" smtClean="0"/>
              <a:t>oynar.</a:t>
            </a:r>
          </a:p>
          <a:p>
            <a:r>
              <a:rPr lang="tr-TR" sz="2000" dirty="0" smtClean="0"/>
              <a:t>Aurora </a:t>
            </a:r>
            <a:r>
              <a:rPr lang="tr-TR" sz="2000" dirty="0" err="1"/>
              <a:t>kinazlar</a:t>
            </a:r>
            <a:r>
              <a:rPr lang="tr-TR" sz="2000" dirty="0"/>
              <a:t> hatasız hücre bölünmesi için gereklidir .</a:t>
            </a:r>
            <a:r>
              <a:rPr lang="tr-TR" sz="2000" dirty="0" smtClean="0"/>
              <a:t>Aurora </a:t>
            </a:r>
            <a:r>
              <a:rPr lang="tr-TR" sz="2000" dirty="0" err="1"/>
              <a:t>kinazların</a:t>
            </a:r>
            <a:r>
              <a:rPr lang="tr-TR" sz="2000" dirty="0"/>
              <a:t> kromozom dizilimi, kromozom ayırımında ve </a:t>
            </a:r>
            <a:r>
              <a:rPr lang="tr-TR" sz="2000" dirty="0" err="1"/>
              <a:t>sitokinesisde</a:t>
            </a:r>
            <a:r>
              <a:rPr lang="tr-TR" sz="2000" dirty="0"/>
              <a:t> önemli rolleri vardır. </a:t>
            </a:r>
            <a:endParaRPr lang="tr-TR" sz="2000" dirty="0" smtClean="0"/>
          </a:p>
          <a:p>
            <a:r>
              <a:rPr lang="tr-TR" sz="2000" dirty="0" err="1" smtClean="0"/>
              <a:t>Aneuploidi</a:t>
            </a:r>
            <a:r>
              <a:rPr lang="tr-TR" sz="2000" dirty="0" smtClean="0"/>
              <a:t> </a:t>
            </a:r>
            <a:r>
              <a:rPr lang="tr-TR" sz="2000" dirty="0"/>
              <a:t>olan tümörlerde Aurora </a:t>
            </a:r>
            <a:r>
              <a:rPr lang="tr-TR" sz="2000" dirty="0" err="1"/>
              <a:t>kinaz'ın</a:t>
            </a:r>
            <a:r>
              <a:rPr lang="tr-TR" sz="2000" dirty="0"/>
              <a:t> fazla ekspresyonu ve </a:t>
            </a:r>
            <a:r>
              <a:rPr lang="tr-TR" sz="2000" dirty="0" err="1"/>
              <a:t>sentrozom</a:t>
            </a:r>
            <a:r>
              <a:rPr lang="tr-TR" sz="2000" dirty="0"/>
              <a:t> </a:t>
            </a:r>
            <a:r>
              <a:rPr lang="tr-TR" sz="2000" dirty="0" err="1"/>
              <a:t>amplifikasyonu</a:t>
            </a:r>
            <a:r>
              <a:rPr lang="tr-TR" sz="2000" dirty="0"/>
              <a:t> </a:t>
            </a:r>
            <a:r>
              <a:rPr lang="tr-TR" sz="2000" dirty="0" smtClean="0"/>
              <a:t>belirlenmiştir.</a:t>
            </a:r>
          </a:p>
          <a:p>
            <a:r>
              <a:rPr lang="tr-TR" sz="2000" dirty="0"/>
              <a:t>Aurora A </a:t>
            </a:r>
            <a:r>
              <a:rPr lang="tr-TR" sz="2000" dirty="0" err="1" smtClean="0"/>
              <a:t>kinaz</a:t>
            </a:r>
            <a:r>
              <a:rPr lang="tr-TR" sz="2000" dirty="0" smtClean="0"/>
              <a:t>, p53 </a:t>
            </a:r>
            <a:r>
              <a:rPr lang="tr-TR" sz="2000" dirty="0"/>
              <a:t>gibi tümör </a:t>
            </a:r>
            <a:r>
              <a:rPr lang="tr-TR" sz="2000" dirty="0" smtClean="0"/>
              <a:t>baskılayıcı proteinleri </a:t>
            </a:r>
            <a:r>
              <a:rPr lang="tr-TR" sz="2000" dirty="0" err="1"/>
              <a:t>fosforilleyerek</a:t>
            </a:r>
            <a:r>
              <a:rPr lang="tr-TR" sz="2000" dirty="0"/>
              <a:t> onların aktivitelerini </a:t>
            </a:r>
            <a:r>
              <a:rPr lang="tr-TR" sz="2000" dirty="0" smtClean="0"/>
              <a:t>de düzenlemektedir.</a:t>
            </a:r>
          </a:p>
          <a:p>
            <a:r>
              <a:rPr lang="tr-TR" sz="2000" dirty="0" smtClean="0"/>
              <a:t>Aurora </a:t>
            </a:r>
            <a:r>
              <a:rPr lang="tr-TR" sz="2000" dirty="0"/>
              <a:t>A ve </a:t>
            </a:r>
            <a:r>
              <a:rPr lang="tr-TR" sz="2000" dirty="0" smtClean="0"/>
              <a:t>B'nin </a:t>
            </a:r>
            <a:r>
              <a:rPr lang="tr-TR" sz="2000" dirty="0" err="1" smtClean="0"/>
              <a:t>ras</a:t>
            </a:r>
            <a:r>
              <a:rPr lang="tr-TR" sz="2000" dirty="0" smtClean="0"/>
              <a:t> </a:t>
            </a:r>
            <a:r>
              <a:rPr lang="tr-TR" sz="2000" dirty="0"/>
              <a:t>yolağı aracılığı ile hücre transformasyonuna neden olduğu gösterilmiştir . Bu nedenle Aurora </a:t>
            </a:r>
            <a:r>
              <a:rPr lang="tr-TR" sz="2000" dirty="0" err="1"/>
              <a:t>kinaz</a:t>
            </a:r>
            <a:r>
              <a:rPr lang="tr-TR" sz="2000" dirty="0"/>
              <a:t> inhibitörleri ile hücre </a:t>
            </a:r>
            <a:r>
              <a:rPr lang="tr-TR" sz="2000" dirty="0" err="1"/>
              <a:t>siklusu</a:t>
            </a:r>
            <a:r>
              <a:rPr lang="tr-TR" sz="2000" dirty="0"/>
              <a:t> bloke edilerek kanser tedavisine yönelik çalışmalar </a:t>
            </a:r>
            <a:r>
              <a:rPr lang="tr-TR" sz="2000" dirty="0" smtClean="0"/>
              <a:t>yapılmaktadır.</a:t>
            </a:r>
            <a:endParaRPr lang="tr-TR" sz="2000" dirty="0"/>
          </a:p>
          <a:p>
            <a:r>
              <a:rPr lang="tr-TR" sz="2000" dirty="0" err="1"/>
              <a:t>Mitotik</a:t>
            </a:r>
            <a:r>
              <a:rPr lang="tr-TR" sz="2000" dirty="0"/>
              <a:t> kontrolün zayıflaması </a:t>
            </a:r>
            <a:r>
              <a:rPr lang="tr-TR" sz="2000" dirty="0" err="1"/>
              <a:t>kromozomal</a:t>
            </a:r>
            <a:r>
              <a:rPr lang="tr-TR" sz="2000" dirty="0"/>
              <a:t> </a:t>
            </a:r>
            <a:r>
              <a:rPr lang="tr-TR" sz="2000" dirty="0" err="1"/>
              <a:t>instabiliteye</a:t>
            </a:r>
            <a:r>
              <a:rPr lang="tr-TR" sz="2000" dirty="0"/>
              <a:t> yol </a:t>
            </a:r>
            <a:r>
              <a:rPr lang="tr-TR" sz="2000" dirty="0" smtClean="0"/>
              <a:t>açar, bu da hücre </a:t>
            </a:r>
            <a:r>
              <a:rPr lang="tr-TR" sz="2000" dirty="0"/>
              <a:t>ölümü ya da tümör </a:t>
            </a:r>
            <a:r>
              <a:rPr lang="tr-TR" sz="2000" dirty="0" smtClean="0"/>
              <a:t>gelişimine neden olur.</a:t>
            </a:r>
            <a:endParaRPr lang="tr-TR" sz="2000" dirty="0"/>
          </a:p>
          <a:p>
            <a:r>
              <a:rPr lang="tr-TR" sz="2000" dirty="0"/>
              <a:t>M</a:t>
            </a:r>
            <a:r>
              <a:rPr lang="tr-TR" sz="2000" dirty="0" smtClean="0"/>
              <a:t>itoz </a:t>
            </a:r>
            <a:r>
              <a:rPr lang="tr-TR" sz="2000" dirty="0"/>
              <a:t>inhibitörü kanser ilaçlarına direnç gelişiminden </a:t>
            </a:r>
            <a:r>
              <a:rPr lang="tr-TR" sz="2000" dirty="0" smtClean="0"/>
              <a:t>sorumludur.</a:t>
            </a:r>
            <a:endParaRPr lang="tr-TR" sz="2000" dirty="0"/>
          </a:p>
        </p:txBody>
      </p:sp>
    </p:spTree>
    <p:extLst>
      <p:ext uri="{BB962C8B-B14F-4D97-AF65-F5344CB8AC3E}">
        <p14:creationId xmlns:p14="http://schemas.microsoft.com/office/powerpoint/2010/main" xmlns="" val="238150460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734095"/>
            <a:ext cx="10515600" cy="5442867"/>
          </a:xfrm>
        </p:spPr>
        <p:txBody>
          <a:bodyPr/>
          <a:lstStyle/>
          <a:p>
            <a:pPr marL="0" indent="0">
              <a:buNone/>
            </a:pPr>
            <a:r>
              <a:rPr lang="tr-TR" b="1" dirty="0" smtClean="0">
                <a:solidFill>
                  <a:srgbClr val="FF0066"/>
                </a:solidFill>
              </a:rPr>
              <a:t>Tedavi potansiyeli</a:t>
            </a:r>
          </a:p>
          <a:p>
            <a:r>
              <a:rPr lang="tr-TR" sz="2000" dirty="0"/>
              <a:t>Kemoterapi ve radyoterapi gibi anti-kanser tedavilerine direnç, DNA hasar kontrol noktalarının değişmesi ile mümkün </a:t>
            </a:r>
            <a:r>
              <a:rPr lang="tr-TR" sz="2000" dirty="0" smtClean="0"/>
              <a:t>olabilir.</a:t>
            </a:r>
          </a:p>
          <a:p>
            <a:r>
              <a:rPr lang="tr-TR" sz="2000" dirty="0"/>
              <a:t>Kansere karşı ilaç tedavisinin gelişimi hücre transformasyonu içinde moleküler hedeflere daha fazla odaklanmak </a:t>
            </a:r>
            <a:r>
              <a:rPr lang="tr-TR" sz="2000" dirty="0" smtClean="0"/>
              <a:t>gereklidir.</a:t>
            </a:r>
          </a:p>
          <a:p>
            <a:r>
              <a:rPr lang="tr-TR" sz="2000" dirty="0" smtClean="0"/>
              <a:t>Araştırmalar, hücre </a:t>
            </a:r>
            <a:r>
              <a:rPr lang="tr-TR" sz="2000" dirty="0" err="1"/>
              <a:t>siklus</a:t>
            </a:r>
            <a:r>
              <a:rPr lang="tr-TR" sz="2000" dirty="0"/>
              <a:t> </a:t>
            </a:r>
            <a:r>
              <a:rPr lang="tr-TR" sz="2000" dirty="0" smtClean="0"/>
              <a:t>kontrolünü düzenleyen </a:t>
            </a:r>
            <a:r>
              <a:rPr lang="tr-TR" sz="2000" dirty="0"/>
              <a:t>kimyasal </a:t>
            </a:r>
            <a:r>
              <a:rPr lang="tr-TR" sz="2000" dirty="0" err="1"/>
              <a:t>cdk</a:t>
            </a:r>
            <a:r>
              <a:rPr lang="tr-TR" sz="2000" dirty="0"/>
              <a:t> inhibitörlerinin </a:t>
            </a:r>
            <a:r>
              <a:rPr lang="tr-TR" sz="2000" dirty="0" smtClean="0"/>
              <a:t>araştırılması yönüne kaymıştır.</a:t>
            </a:r>
            <a:endParaRPr lang="tr-TR" sz="2000" dirty="0"/>
          </a:p>
          <a:p>
            <a:r>
              <a:rPr lang="tr-TR" sz="2000" dirty="0"/>
              <a:t>Kanser gelişmeden önce ve mutasyonlarının taranması da tümör gelişiminin erken teşhisine olanak </a:t>
            </a:r>
            <a:r>
              <a:rPr lang="tr-TR" sz="2000" dirty="0" smtClean="0"/>
              <a:t>sağlayacaktır.</a:t>
            </a:r>
          </a:p>
          <a:p>
            <a:r>
              <a:rPr lang="tr-TR" sz="2000" dirty="0" smtClean="0"/>
              <a:t>Kemoterapi </a:t>
            </a:r>
            <a:r>
              <a:rPr lang="tr-TR" sz="2000" dirty="0"/>
              <a:t>ve </a:t>
            </a:r>
            <a:r>
              <a:rPr lang="tr-TR" sz="2000" dirty="0" err="1"/>
              <a:t>biyoterapi</a:t>
            </a:r>
            <a:r>
              <a:rPr lang="tr-TR" sz="2000" dirty="0"/>
              <a:t> için hücre </a:t>
            </a:r>
            <a:r>
              <a:rPr lang="tr-TR" sz="2000" dirty="0" err="1"/>
              <a:t>siklus</a:t>
            </a:r>
            <a:r>
              <a:rPr lang="tr-TR" sz="2000" dirty="0"/>
              <a:t> kontrol noktaları büyük potansiyele sahip </a:t>
            </a:r>
            <a:r>
              <a:rPr lang="tr-TR" sz="2000" dirty="0" smtClean="0"/>
              <a:t>hedeflerdir.</a:t>
            </a:r>
          </a:p>
          <a:p>
            <a:r>
              <a:rPr lang="tr-TR" sz="2000" dirty="0" smtClean="0"/>
              <a:t>Kemoterapi </a:t>
            </a:r>
            <a:r>
              <a:rPr lang="tr-TR" sz="2000" dirty="0"/>
              <a:t>ve radyoterapi sonrası kanser hücrelerinin yaşaması onarım yollarındaki hasarlara bağlı olabilir. </a:t>
            </a:r>
            <a:endParaRPr lang="tr-TR" sz="2000" dirty="0" smtClean="0"/>
          </a:p>
          <a:p>
            <a:r>
              <a:rPr lang="tr-TR" sz="2000" dirty="0" smtClean="0"/>
              <a:t>Hücre </a:t>
            </a:r>
            <a:r>
              <a:rPr lang="tr-TR" sz="2000" dirty="0" err="1"/>
              <a:t>siklus</a:t>
            </a:r>
            <a:r>
              <a:rPr lang="tr-TR" sz="2000" dirty="0"/>
              <a:t> kontrol noktalarında ve DNA onarım yollarındaki moleküler bileşenlerin daha iyi anlaşılması için </a:t>
            </a:r>
            <a:r>
              <a:rPr lang="tr-TR" sz="2000" dirty="0" smtClean="0"/>
              <a:t>in </a:t>
            </a:r>
            <a:r>
              <a:rPr lang="tr-TR" sz="2000" dirty="0" err="1" smtClean="0"/>
              <a:t>vivo</a:t>
            </a:r>
            <a:r>
              <a:rPr lang="tr-TR" sz="2000" dirty="0" smtClean="0"/>
              <a:t> ve in </a:t>
            </a:r>
            <a:r>
              <a:rPr lang="tr-TR" sz="2000" dirty="0" err="1" smtClean="0"/>
              <a:t>vitro</a:t>
            </a:r>
            <a:r>
              <a:rPr lang="tr-TR" sz="2000" dirty="0" smtClean="0"/>
              <a:t> </a:t>
            </a:r>
            <a:r>
              <a:rPr lang="tr-TR" sz="2000" dirty="0"/>
              <a:t>çalışmalar klinik çalışmalarla da </a:t>
            </a:r>
            <a:r>
              <a:rPr lang="tr-TR" sz="2000" dirty="0" smtClean="0"/>
              <a:t>desteklenmelidir.</a:t>
            </a:r>
            <a:endParaRPr lang="tr-TR" sz="2000" dirty="0"/>
          </a:p>
        </p:txBody>
      </p:sp>
    </p:spTree>
    <p:extLst>
      <p:ext uri="{BB962C8B-B14F-4D97-AF65-F5344CB8AC3E}">
        <p14:creationId xmlns:p14="http://schemas.microsoft.com/office/powerpoint/2010/main" xmlns="" val="369948937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528034"/>
            <a:ext cx="10515600" cy="5648928"/>
          </a:xfrm>
        </p:spPr>
        <p:txBody>
          <a:bodyPr/>
          <a:lstStyle/>
          <a:p>
            <a:pPr marL="0" indent="0" algn="ctr">
              <a:buNone/>
            </a:pPr>
            <a:r>
              <a:rPr lang="tr-TR" sz="3200" b="1" dirty="0" smtClean="0">
                <a:solidFill>
                  <a:srgbClr val="FF0066"/>
                </a:solidFill>
              </a:rPr>
              <a:t>Kaynaklar</a:t>
            </a:r>
          </a:p>
          <a:p>
            <a:pPr marL="0" indent="0" algn="ctr">
              <a:buNone/>
            </a:pPr>
            <a:endParaRPr lang="tr-TR" dirty="0" smtClean="0"/>
          </a:p>
          <a:p>
            <a:r>
              <a:rPr lang="tr-TR" dirty="0" smtClean="0"/>
              <a:t>William S. </a:t>
            </a:r>
            <a:r>
              <a:rPr lang="tr-TR" dirty="0" err="1" smtClean="0"/>
              <a:t>Klug</a:t>
            </a:r>
            <a:r>
              <a:rPr lang="tr-TR" dirty="0" smtClean="0"/>
              <a:t>, Michael R. </a:t>
            </a:r>
            <a:r>
              <a:rPr lang="tr-TR" dirty="0" err="1" smtClean="0"/>
              <a:t>Cummings</a:t>
            </a:r>
            <a:r>
              <a:rPr lang="tr-TR" dirty="0" smtClean="0"/>
              <a:t>, </a:t>
            </a:r>
            <a:r>
              <a:rPr lang="tr-TR" dirty="0" err="1" smtClean="0"/>
              <a:t>Charlotte</a:t>
            </a:r>
            <a:r>
              <a:rPr lang="tr-TR" dirty="0" smtClean="0"/>
              <a:t> A. </a:t>
            </a:r>
            <a:r>
              <a:rPr lang="tr-TR" dirty="0" err="1" smtClean="0"/>
              <a:t>Spencer</a:t>
            </a:r>
            <a:r>
              <a:rPr lang="tr-TR" dirty="0" smtClean="0"/>
              <a:t> Genetik Kavramlar 8. Baskı</a:t>
            </a:r>
          </a:p>
          <a:p>
            <a:r>
              <a:rPr lang="tr-TR" dirty="0" err="1" smtClean="0"/>
              <a:t>Campbell</a:t>
            </a:r>
            <a:r>
              <a:rPr lang="tr-TR" dirty="0" smtClean="0"/>
              <a:t>, </a:t>
            </a:r>
            <a:r>
              <a:rPr lang="tr-TR" dirty="0" err="1" smtClean="0"/>
              <a:t>Reece</a:t>
            </a:r>
            <a:r>
              <a:rPr lang="tr-TR" dirty="0" smtClean="0"/>
              <a:t> Biyoloji 6. Baskı</a:t>
            </a:r>
          </a:p>
          <a:p>
            <a:r>
              <a:rPr lang="tr-TR" dirty="0"/>
              <a:t>Ege Tıp Dergisi / Ege </a:t>
            </a:r>
            <a:r>
              <a:rPr lang="tr-TR" dirty="0" err="1"/>
              <a:t>Journal</a:t>
            </a:r>
            <a:r>
              <a:rPr lang="tr-TR" dirty="0"/>
              <a:t> of </a:t>
            </a:r>
            <a:r>
              <a:rPr lang="tr-TR" dirty="0" err="1"/>
              <a:t>Medicine</a:t>
            </a:r>
            <a:r>
              <a:rPr lang="tr-TR" dirty="0"/>
              <a:t> 2014;53(1):60-64 </a:t>
            </a:r>
            <a:r>
              <a:rPr lang="tr-TR" dirty="0" err="1"/>
              <a:t>Apoptosis</a:t>
            </a:r>
            <a:r>
              <a:rPr lang="tr-TR" dirty="0"/>
              <a:t> </a:t>
            </a:r>
            <a:r>
              <a:rPr lang="tr-TR" dirty="0" err="1"/>
              <a:t>and</a:t>
            </a:r>
            <a:r>
              <a:rPr lang="tr-TR" dirty="0"/>
              <a:t> </a:t>
            </a:r>
            <a:r>
              <a:rPr lang="tr-TR" dirty="0" err="1"/>
              <a:t>cell</a:t>
            </a:r>
            <a:r>
              <a:rPr lang="tr-TR" dirty="0"/>
              <a:t> </a:t>
            </a:r>
            <a:r>
              <a:rPr lang="tr-TR" dirty="0" err="1"/>
              <a:t>cycle</a:t>
            </a:r>
            <a:endParaRPr lang="tr-TR" dirty="0"/>
          </a:p>
          <a:p>
            <a:r>
              <a:rPr lang="tr-TR" dirty="0"/>
              <a:t>ADÜ Tıp Fakültesi Dergisi 2008; 9(3) : 51 – </a:t>
            </a:r>
            <a:r>
              <a:rPr lang="tr-TR" dirty="0" smtClean="0"/>
              <a:t>61 Hücre </a:t>
            </a:r>
            <a:r>
              <a:rPr lang="tr-TR" dirty="0" err="1" smtClean="0"/>
              <a:t>Siklusu</a:t>
            </a:r>
            <a:r>
              <a:rPr lang="tr-TR" dirty="0" smtClean="0"/>
              <a:t> ve Kanser</a:t>
            </a:r>
          </a:p>
          <a:p>
            <a:r>
              <a:rPr lang="tr-TR" dirty="0" err="1"/>
              <a:t>Nakayama</a:t>
            </a:r>
            <a:r>
              <a:rPr lang="tr-TR" dirty="0"/>
              <a:t> K. I, </a:t>
            </a:r>
            <a:r>
              <a:rPr lang="tr-TR" dirty="0" err="1"/>
              <a:t>Nakayama</a:t>
            </a:r>
            <a:r>
              <a:rPr lang="tr-TR" dirty="0"/>
              <a:t> K. (2006, May). </a:t>
            </a:r>
            <a:r>
              <a:rPr lang="tr-TR" dirty="0" err="1"/>
              <a:t>Ubiquitin</a:t>
            </a:r>
            <a:r>
              <a:rPr lang="tr-TR" dirty="0"/>
              <a:t> </a:t>
            </a:r>
            <a:r>
              <a:rPr lang="tr-TR" dirty="0" err="1"/>
              <a:t>Ligases</a:t>
            </a:r>
            <a:r>
              <a:rPr lang="tr-TR" dirty="0"/>
              <a:t>: Cell-</a:t>
            </a:r>
            <a:r>
              <a:rPr lang="tr-TR" dirty="0" err="1"/>
              <a:t>cycle</a:t>
            </a:r>
            <a:r>
              <a:rPr lang="tr-TR" dirty="0"/>
              <a:t> Control </a:t>
            </a:r>
            <a:r>
              <a:rPr lang="tr-TR" dirty="0" err="1"/>
              <a:t>And</a:t>
            </a:r>
            <a:r>
              <a:rPr lang="tr-TR" dirty="0"/>
              <a:t> </a:t>
            </a:r>
            <a:r>
              <a:rPr lang="tr-TR" dirty="0" err="1"/>
              <a:t>Cancer</a:t>
            </a:r>
            <a:r>
              <a:rPr lang="tr-TR" dirty="0"/>
              <a:t>. Nature </a:t>
            </a:r>
            <a:r>
              <a:rPr lang="tr-TR" dirty="0" err="1"/>
              <a:t>Revıews</a:t>
            </a:r>
            <a:r>
              <a:rPr lang="tr-TR" dirty="0"/>
              <a:t>, </a:t>
            </a:r>
            <a:r>
              <a:rPr lang="tr-TR" dirty="0" err="1"/>
              <a:t>Vol</a:t>
            </a:r>
            <a:r>
              <a:rPr lang="tr-TR" dirty="0"/>
              <a:t> 6.</a:t>
            </a:r>
          </a:p>
          <a:p>
            <a:pPr marL="0" indent="0">
              <a:buNone/>
            </a:pPr>
            <a:endParaRPr lang="tr-TR" dirty="0"/>
          </a:p>
        </p:txBody>
      </p:sp>
    </p:spTree>
    <p:extLst>
      <p:ext uri="{BB962C8B-B14F-4D97-AF65-F5344CB8AC3E}">
        <p14:creationId xmlns:p14="http://schemas.microsoft.com/office/powerpoint/2010/main" xmlns="" val="38575980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32138" y="98268"/>
            <a:ext cx="4068651" cy="1125225"/>
          </a:xfrm>
        </p:spPr>
        <p:txBody>
          <a:bodyPr>
            <a:normAutofit/>
          </a:bodyPr>
          <a:lstStyle/>
          <a:p>
            <a:r>
              <a:rPr lang="tr-TR" sz="2400" b="1" dirty="0">
                <a:solidFill>
                  <a:schemeClr val="accent1">
                    <a:lumMod val="75000"/>
                  </a:schemeClr>
                </a:solidFill>
                <a:latin typeface="+mn-lt"/>
              </a:rPr>
              <a:t>Hücreler Neden Bölünür?</a:t>
            </a:r>
            <a:br>
              <a:rPr lang="tr-TR" sz="2400" b="1" dirty="0">
                <a:solidFill>
                  <a:schemeClr val="accent1">
                    <a:lumMod val="75000"/>
                  </a:schemeClr>
                </a:solidFill>
                <a:latin typeface="+mn-lt"/>
              </a:rPr>
            </a:br>
            <a:endParaRPr lang="tr-TR" sz="2400" dirty="0">
              <a:latin typeface="+mn-lt"/>
            </a:endParaRPr>
          </a:p>
        </p:txBody>
      </p:sp>
      <p:sp>
        <p:nvSpPr>
          <p:cNvPr id="3" name="İçerik Yer Tutucusu 2"/>
          <p:cNvSpPr>
            <a:spLocks noGrp="1"/>
          </p:cNvSpPr>
          <p:nvPr>
            <p:ph sz="half" idx="1"/>
          </p:nvPr>
        </p:nvSpPr>
        <p:spPr>
          <a:xfrm>
            <a:off x="167424" y="721218"/>
            <a:ext cx="6297769" cy="6136782"/>
          </a:xfrm>
        </p:spPr>
        <p:txBody>
          <a:bodyPr>
            <a:noAutofit/>
          </a:bodyPr>
          <a:lstStyle/>
          <a:p>
            <a:pPr lvl="0"/>
            <a:r>
              <a:rPr lang="tr-TR" sz="2200" dirty="0" smtClean="0">
                <a:solidFill>
                  <a:prstClr val="black"/>
                </a:solidFill>
              </a:rPr>
              <a:t>Hücreler </a:t>
            </a:r>
            <a:r>
              <a:rPr lang="tr-TR" sz="2200" dirty="0">
                <a:solidFill>
                  <a:prstClr val="black"/>
                </a:solidFill>
              </a:rPr>
              <a:t>yaşamsal faaliyetlerini sürdürürken sürekli büyür. Hücrenin büyümesi demek hücre zarının, sitoplâzmanın ve çekirdeğin büyümesi demektir. </a:t>
            </a:r>
          </a:p>
          <a:p>
            <a:pPr lvl="0"/>
            <a:r>
              <a:rPr lang="tr-TR" sz="2200" dirty="0">
                <a:solidFill>
                  <a:prstClr val="black"/>
                </a:solidFill>
              </a:rPr>
              <a:t>Fakat sitoplâzmanın (hacimce) büyümesi hücre zarının (yüzeyce) büyümesinden daha fazla olur. Bir süre sonra hücre zarından madde </a:t>
            </a:r>
            <a:r>
              <a:rPr lang="tr-TR" sz="2200" dirty="0" smtClean="0">
                <a:solidFill>
                  <a:prstClr val="black"/>
                </a:solidFill>
              </a:rPr>
              <a:t>giriş-çıkışı </a:t>
            </a:r>
            <a:r>
              <a:rPr lang="tr-TR" sz="2200" dirty="0">
                <a:solidFill>
                  <a:prstClr val="black"/>
                </a:solidFill>
              </a:rPr>
              <a:t>zorlaşır ve çekirdeğin yöneteceği alan sınırlı olduğu için çekirdek hücreyi yönetmekte zorlanır.</a:t>
            </a:r>
          </a:p>
          <a:p>
            <a:pPr lvl="0"/>
            <a:r>
              <a:rPr lang="tr-TR" sz="2200" dirty="0">
                <a:solidFill>
                  <a:prstClr val="black"/>
                </a:solidFill>
              </a:rPr>
              <a:t>Bu anda çekirdekteki DNA molekülü, yüzey alanını arttırmak amacıyla bölünme emrini verir ve bölünme emri verildikten sonra hücre bölünmesi engellenemez</a:t>
            </a:r>
            <a:r>
              <a:rPr lang="tr-TR" sz="2200" dirty="0" smtClean="0">
                <a:solidFill>
                  <a:prstClr val="black"/>
                </a:solidFill>
              </a:rPr>
              <a:t>.</a:t>
            </a:r>
            <a:endParaRPr lang="tr-TR" sz="2200" b="1" dirty="0" smtClean="0">
              <a:solidFill>
                <a:schemeClr val="accent1">
                  <a:lumMod val="75000"/>
                </a:schemeClr>
              </a:solidFill>
            </a:endParaRPr>
          </a:p>
          <a:p>
            <a:r>
              <a:rPr lang="tr-TR" sz="2200" dirty="0" smtClean="0"/>
              <a:t>Bölünme Sinyalleri</a:t>
            </a:r>
          </a:p>
          <a:p>
            <a:pPr marL="0" indent="0">
              <a:buNone/>
            </a:pPr>
            <a:r>
              <a:rPr lang="tr-TR" sz="2200" b="1" dirty="0" smtClean="0">
                <a:solidFill>
                  <a:srgbClr val="FF0066"/>
                </a:solidFill>
              </a:rPr>
              <a:t>1- </a:t>
            </a:r>
            <a:r>
              <a:rPr lang="tr-TR" sz="2200" b="1" dirty="0" err="1">
                <a:solidFill>
                  <a:srgbClr val="FF0066"/>
                </a:solidFill>
              </a:rPr>
              <a:t>Ekstrinsik</a:t>
            </a:r>
            <a:r>
              <a:rPr lang="tr-TR" sz="2200" b="1" dirty="0">
                <a:solidFill>
                  <a:srgbClr val="FF0066"/>
                </a:solidFill>
              </a:rPr>
              <a:t>-dış etkenler: </a:t>
            </a:r>
            <a:r>
              <a:rPr lang="tr-TR" sz="2200" dirty="0" smtClean="0"/>
              <a:t>Hücre-hücre kontaktı</a:t>
            </a:r>
            <a:r>
              <a:rPr lang="tr-TR" sz="2200" dirty="0"/>
              <a:t>, büyüme faktörleri, hormonlar, </a:t>
            </a:r>
            <a:r>
              <a:rPr lang="tr-TR" sz="2200" dirty="0" err="1"/>
              <a:t>sitokinler</a:t>
            </a:r>
            <a:r>
              <a:rPr lang="tr-TR" sz="2200" dirty="0"/>
              <a:t> ile </a:t>
            </a:r>
            <a:r>
              <a:rPr lang="tr-TR" sz="2200" dirty="0" smtClean="0"/>
              <a:t>karşılaşma</a:t>
            </a:r>
            <a:endParaRPr lang="tr-TR" sz="2200" dirty="0"/>
          </a:p>
          <a:p>
            <a:pPr marL="0" indent="0">
              <a:buNone/>
            </a:pPr>
            <a:r>
              <a:rPr lang="tr-TR" sz="2200" b="1" dirty="0" smtClean="0">
                <a:solidFill>
                  <a:srgbClr val="FF0066"/>
                </a:solidFill>
              </a:rPr>
              <a:t>2- </a:t>
            </a:r>
            <a:r>
              <a:rPr lang="tr-TR" sz="2200" b="1" dirty="0" err="1">
                <a:solidFill>
                  <a:srgbClr val="FF0066"/>
                </a:solidFill>
              </a:rPr>
              <a:t>İntrinsik</a:t>
            </a:r>
            <a:r>
              <a:rPr lang="tr-TR" sz="2200" b="1" dirty="0">
                <a:solidFill>
                  <a:srgbClr val="FF0066"/>
                </a:solidFill>
              </a:rPr>
              <a:t>-iç düzenleyici sistemler: </a:t>
            </a:r>
            <a:r>
              <a:rPr lang="tr-TR" sz="2200" dirty="0"/>
              <a:t>Siklinler, CDK aktivitesi </a:t>
            </a:r>
          </a:p>
        </p:txBody>
      </p:sp>
    </p:spTree>
    <p:extLst>
      <p:ext uri="{BB962C8B-B14F-4D97-AF65-F5344CB8AC3E}">
        <p14:creationId xmlns:p14="http://schemas.microsoft.com/office/powerpoint/2010/main" xmlns="" val="11820222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450761"/>
            <a:ext cx="10515600" cy="901521"/>
          </a:xfrm>
        </p:spPr>
        <p:txBody>
          <a:bodyPr>
            <a:normAutofit fontScale="90000"/>
          </a:bodyPr>
          <a:lstStyle/>
          <a:p>
            <a:pPr lvl="0">
              <a:spcBef>
                <a:spcPts val="1000"/>
              </a:spcBef>
            </a:pPr>
            <a:r>
              <a:rPr lang="tr-TR" sz="4000" dirty="0">
                <a:solidFill>
                  <a:srgbClr val="FF0066"/>
                </a:solidFill>
                <a:latin typeface="Berlin Sans FB" panose="020E0602020502020306" pitchFamily="34" charset="0"/>
              </a:rPr>
              <a:t>Hücre Döngüsü</a:t>
            </a:r>
            <a:r>
              <a:rPr lang="tr-TR" sz="3000" dirty="0">
                <a:solidFill>
                  <a:srgbClr val="FF0066"/>
                </a:solidFill>
                <a:latin typeface="Berlin Sans FB" panose="020E0602020502020306" pitchFamily="34" charset="0"/>
              </a:rPr>
              <a:t/>
            </a:r>
            <a:br>
              <a:rPr lang="tr-TR" sz="3000" dirty="0">
                <a:solidFill>
                  <a:srgbClr val="FF0066"/>
                </a:solidFill>
                <a:latin typeface="Berlin Sans FB" panose="020E0602020502020306" pitchFamily="34" charset="0"/>
              </a:rPr>
            </a:br>
            <a:endParaRPr lang="tr-TR" sz="2400" dirty="0">
              <a:latin typeface="Berlin Sans FB" panose="020E0602020502020306" pitchFamily="34" charset="0"/>
            </a:endParaRPr>
          </a:p>
        </p:txBody>
      </p:sp>
      <p:sp>
        <p:nvSpPr>
          <p:cNvPr id="3" name="İçerik Yer Tutucusu 2"/>
          <p:cNvSpPr>
            <a:spLocks noGrp="1"/>
          </p:cNvSpPr>
          <p:nvPr>
            <p:ph sz="half" idx="1"/>
          </p:nvPr>
        </p:nvSpPr>
        <p:spPr>
          <a:xfrm>
            <a:off x="838199" y="1545466"/>
            <a:ext cx="3836832" cy="5112911"/>
          </a:xfrm>
        </p:spPr>
        <p:txBody>
          <a:bodyPr>
            <a:normAutofit/>
          </a:bodyPr>
          <a:lstStyle/>
          <a:p>
            <a:r>
              <a:rPr lang="tr-TR" sz="2300" dirty="0" smtClean="0"/>
              <a:t>Bir </a:t>
            </a:r>
            <a:r>
              <a:rPr lang="tr-TR" sz="2300" dirty="0"/>
              <a:t>bölünmenin tamamlanmasından bir sonraki bölünmeye kadar geçen olaylar hücre döngüsünü oluşturur.</a:t>
            </a:r>
          </a:p>
          <a:p>
            <a:r>
              <a:rPr lang="tr-TR" sz="2300" dirty="0" smtClean="0"/>
              <a:t>İn </a:t>
            </a:r>
            <a:r>
              <a:rPr lang="tr-TR" sz="2300" dirty="0" err="1" smtClean="0"/>
              <a:t>vivo’da</a:t>
            </a:r>
            <a:r>
              <a:rPr lang="tr-TR" sz="2300" dirty="0" smtClean="0"/>
              <a:t> (canlı organizmalar içinde) hücreler arasında hücre döngüsünün toplam süresi açısından farklılıklar varken, in </a:t>
            </a:r>
            <a:r>
              <a:rPr lang="tr-TR" sz="2300" dirty="0" err="1" smtClean="0"/>
              <a:t>vitro’da</a:t>
            </a:r>
            <a:r>
              <a:rPr lang="tr-TR" sz="2300" dirty="0" smtClean="0"/>
              <a:t> (kültürde) birçok hücre tüm döngüyü yaklaşık 16 saatte tamamlar.</a:t>
            </a:r>
          </a:p>
          <a:p>
            <a:pPr marL="0" indent="0">
              <a:buNone/>
            </a:pPr>
            <a:endParaRPr lang="tr-TR" dirty="0" smtClean="0"/>
          </a:p>
        </p:txBody>
      </p:sp>
      <p:sp>
        <p:nvSpPr>
          <p:cNvPr id="6" name="5 İçerik Yer Tutucusu"/>
          <p:cNvSpPr>
            <a:spLocks noGrp="1"/>
          </p:cNvSpPr>
          <p:nvPr>
            <p:ph sz="half" idx="2"/>
          </p:nvPr>
        </p:nvSpPr>
        <p:spPr/>
        <p:txBody>
          <a:bodyPr/>
          <a:lstStyle/>
          <a:p>
            <a:endParaRPr lang="tr-TR"/>
          </a:p>
        </p:txBody>
      </p:sp>
    </p:spTree>
    <p:extLst>
      <p:ext uri="{BB962C8B-B14F-4D97-AF65-F5344CB8AC3E}">
        <p14:creationId xmlns:p14="http://schemas.microsoft.com/office/powerpoint/2010/main" xmlns="" val="26481088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5"/>
          <p:cNvSpPr txBox="1"/>
          <p:nvPr/>
        </p:nvSpPr>
        <p:spPr>
          <a:xfrm>
            <a:off x="373486" y="240804"/>
            <a:ext cx="4334989" cy="6617196"/>
          </a:xfrm>
          <a:prstGeom prst="rect">
            <a:avLst/>
          </a:prstGeom>
          <a:noFill/>
        </p:spPr>
        <p:txBody>
          <a:bodyPr wrap="square" rtlCol="0">
            <a:spAutoFit/>
          </a:bodyPr>
          <a:lstStyle/>
          <a:p>
            <a:r>
              <a:rPr lang="tr-TR" sz="2800" b="1" dirty="0" smtClean="0">
                <a:solidFill>
                  <a:srgbClr val="FF0066"/>
                </a:solidFill>
              </a:rPr>
              <a:t>Hücre döngüsünün evreleri</a:t>
            </a:r>
          </a:p>
          <a:p>
            <a:endParaRPr lang="tr-TR" sz="2400" dirty="0" smtClean="0"/>
          </a:p>
          <a:p>
            <a:pPr marL="342900" indent="-342900">
              <a:buFont typeface="+mj-lt"/>
              <a:buAutoNum type="arabicPeriod"/>
            </a:pPr>
            <a:r>
              <a:rPr lang="tr-TR" sz="2400" b="1" dirty="0" smtClean="0">
                <a:solidFill>
                  <a:schemeClr val="accent1"/>
                </a:solidFill>
              </a:rPr>
              <a:t>İNTERFAZ</a:t>
            </a:r>
          </a:p>
          <a:p>
            <a:pPr marL="285750" indent="-285750">
              <a:buFont typeface="Arial" panose="020B0604020202020204" pitchFamily="34" charset="0"/>
              <a:buChar char="•"/>
            </a:pPr>
            <a:r>
              <a:rPr lang="tr-TR" sz="2400" dirty="0" smtClean="0"/>
              <a:t>G1 (</a:t>
            </a:r>
            <a:r>
              <a:rPr lang="tr-TR" sz="2400" dirty="0" err="1" smtClean="0"/>
              <a:t>gap</a:t>
            </a:r>
            <a:r>
              <a:rPr lang="tr-TR" sz="2400" dirty="0" smtClean="0"/>
              <a:t> 1)          RNA ve                                                                                                                                                                                      </a:t>
            </a:r>
          </a:p>
          <a:p>
            <a:pPr marL="285750" indent="-285750">
              <a:buFont typeface="Arial" panose="020B0604020202020204" pitchFamily="34" charset="0"/>
              <a:buChar char="•"/>
            </a:pPr>
            <a:r>
              <a:rPr lang="tr-TR" sz="2400" dirty="0" smtClean="0"/>
              <a:t>G2 (</a:t>
            </a:r>
            <a:r>
              <a:rPr lang="tr-TR" sz="2400" dirty="0" err="1" smtClean="0"/>
              <a:t>gap</a:t>
            </a:r>
            <a:r>
              <a:rPr lang="tr-TR" sz="2400" dirty="0" smtClean="0"/>
              <a:t> 2)          protein sentezi</a:t>
            </a:r>
          </a:p>
          <a:p>
            <a:r>
              <a:rPr lang="tr-TR" sz="2400" dirty="0" smtClean="0"/>
              <a:t> </a:t>
            </a:r>
          </a:p>
          <a:p>
            <a:pPr marL="285750" indent="-285750">
              <a:buFont typeface="Arial" panose="020B0604020202020204" pitchFamily="34" charset="0"/>
              <a:buChar char="•"/>
            </a:pPr>
            <a:r>
              <a:rPr lang="tr-TR" sz="2400" dirty="0" smtClean="0"/>
              <a:t>S evresi            DNA,RNA ve                   </a:t>
            </a:r>
          </a:p>
          <a:p>
            <a:r>
              <a:rPr lang="tr-TR" sz="2400" b="1" dirty="0">
                <a:solidFill>
                  <a:schemeClr val="accent1"/>
                </a:solidFill>
              </a:rPr>
              <a:t> </a:t>
            </a:r>
            <a:r>
              <a:rPr lang="tr-TR" sz="2400" b="1" dirty="0" smtClean="0">
                <a:solidFill>
                  <a:schemeClr val="accent1"/>
                </a:solidFill>
              </a:rPr>
              <a:t>                             </a:t>
            </a:r>
            <a:r>
              <a:rPr lang="tr-TR" sz="2400" dirty="0" smtClean="0"/>
              <a:t>protein sentezi</a:t>
            </a:r>
            <a:endParaRPr lang="tr-TR" sz="2400" b="1" dirty="0">
              <a:solidFill>
                <a:schemeClr val="accent1"/>
              </a:solidFill>
            </a:endParaRPr>
          </a:p>
          <a:p>
            <a:endParaRPr lang="tr-TR" sz="2400" b="1" dirty="0" smtClean="0">
              <a:solidFill>
                <a:schemeClr val="accent1"/>
              </a:solidFill>
            </a:endParaRPr>
          </a:p>
          <a:p>
            <a:r>
              <a:rPr lang="tr-TR" sz="2400" b="1" dirty="0" smtClean="0">
                <a:solidFill>
                  <a:schemeClr val="accent1"/>
                </a:solidFill>
              </a:rPr>
              <a:t>2.  MİTOZ</a:t>
            </a:r>
            <a:endParaRPr lang="tr-TR" sz="2400" b="1" dirty="0">
              <a:solidFill>
                <a:schemeClr val="accent1"/>
              </a:solidFill>
            </a:endParaRPr>
          </a:p>
          <a:p>
            <a:pPr marL="285750" indent="-285750">
              <a:buFont typeface="Arial" panose="020B0604020202020204" pitchFamily="34" charset="0"/>
              <a:buChar char="•"/>
            </a:pPr>
            <a:r>
              <a:rPr lang="tr-TR" sz="2400" dirty="0" err="1" smtClean="0"/>
              <a:t>Profaz</a:t>
            </a:r>
            <a:endParaRPr lang="tr-TR" sz="2400" dirty="0" smtClean="0"/>
          </a:p>
          <a:p>
            <a:pPr marL="285750" indent="-285750">
              <a:buFont typeface="Arial" panose="020B0604020202020204" pitchFamily="34" charset="0"/>
              <a:buChar char="•"/>
            </a:pPr>
            <a:r>
              <a:rPr lang="tr-TR" sz="2400" dirty="0" err="1" smtClean="0"/>
              <a:t>Prometafaz</a:t>
            </a:r>
            <a:endParaRPr lang="tr-TR" sz="2400" dirty="0" smtClean="0"/>
          </a:p>
          <a:p>
            <a:pPr marL="285750" indent="-285750">
              <a:buFont typeface="Arial" panose="020B0604020202020204" pitchFamily="34" charset="0"/>
              <a:buChar char="•"/>
            </a:pPr>
            <a:r>
              <a:rPr lang="tr-TR" sz="2400" dirty="0" err="1" smtClean="0"/>
              <a:t>Metafaz</a:t>
            </a:r>
            <a:endParaRPr lang="tr-TR" sz="2400" dirty="0" smtClean="0"/>
          </a:p>
          <a:p>
            <a:pPr marL="285750" indent="-285750">
              <a:buFont typeface="Arial" panose="020B0604020202020204" pitchFamily="34" charset="0"/>
              <a:buChar char="•"/>
            </a:pPr>
            <a:r>
              <a:rPr lang="tr-TR" sz="2400" dirty="0" err="1" smtClean="0"/>
              <a:t>Anafaz</a:t>
            </a:r>
            <a:endParaRPr lang="tr-TR" sz="2400" dirty="0" smtClean="0"/>
          </a:p>
          <a:p>
            <a:pPr marL="285750" indent="-285750">
              <a:buFont typeface="Arial" panose="020B0604020202020204" pitchFamily="34" charset="0"/>
              <a:buChar char="•"/>
            </a:pPr>
            <a:r>
              <a:rPr lang="tr-TR" sz="2400" dirty="0" err="1" smtClean="0"/>
              <a:t>Telofaz</a:t>
            </a:r>
            <a:endParaRPr lang="tr-TR" sz="2400" dirty="0" smtClean="0"/>
          </a:p>
          <a:p>
            <a:endParaRPr lang="tr-TR" sz="2400" dirty="0" smtClean="0"/>
          </a:p>
          <a:p>
            <a:endParaRPr lang="tr-TR" dirty="0" smtClean="0"/>
          </a:p>
          <a:p>
            <a:pPr marL="285750" indent="-285750" algn="ctr">
              <a:buFont typeface="Arial" panose="020B0604020202020204" pitchFamily="34" charset="0"/>
              <a:buChar char="•"/>
            </a:pPr>
            <a:endParaRPr lang="tr-TR" dirty="0" smtClean="0"/>
          </a:p>
        </p:txBody>
      </p:sp>
      <p:sp>
        <p:nvSpPr>
          <p:cNvPr id="2" name="Sağ Köşeli Ayraç 1"/>
          <p:cNvSpPr/>
          <p:nvPr/>
        </p:nvSpPr>
        <p:spPr>
          <a:xfrm>
            <a:off x="2109346" y="1558343"/>
            <a:ext cx="453550" cy="566671"/>
          </a:xfrm>
          <a:prstGeom prst="rightBracket">
            <a:avLst>
              <a:gd name="adj" fmla="val 0"/>
            </a:avLst>
          </a:prstGeom>
          <a:ln w="28575"/>
        </p:spPr>
        <p:style>
          <a:lnRef idx="3">
            <a:schemeClr val="accent1"/>
          </a:lnRef>
          <a:fillRef idx="0">
            <a:schemeClr val="accent1"/>
          </a:fillRef>
          <a:effectRef idx="2">
            <a:schemeClr val="accent1"/>
          </a:effectRef>
          <a:fontRef idx="minor">
            <a:schemeClr val="tx1"/>
          </a:fontRef>
        </p:style>
        <p:txBody>
          <a:bodyPr rtlCol="0" anchor="ctr"/>
          <a:lstStyle/>
          <a:p>
            <a:pPr algn="ctr"/>
            <a:endParaRPr lang="tr-TR">
              <a:ln w="0"/>
              <a:solidFill>
                <a:schemeClr val="accent1">
                  <a:lumMod val="75000"/>
                </a:schemeClr>
              </a:solidFill>
              <a:effectLst>
                <a:outerShdw blurRad="38100" dist="25400" dir="5400000" algn="ctr" rotWithShape="0">
                  <a:srgbClr val="6E747A">
                    <a:alpha val="43000"/>
                  </a:srgbClr>
                </a:outerShdw>
              </a:effectLst>
            </a:endParaRPr>
          </a:p>
        </p:txBody>
      </p:sp>
      <p:cxnSp>
        <p:nvCxnSpPr>
          <p:cNvPr id="5" name="Düz Bağlayıcı 4"/>
          <p:cNvCxnSpPr/>
          <p:nvPr/>
        </p:nvCxnSpPr>
        <p:spPr>
          <a:xfrm>
            <a:off x="1843214" y="2742817"/>
            <a:ext cx="532263" cy="0"/>
          </a:xfrm>
          <a:prstGeom prst="line">
            <a:avLst/>
          </a:prstGeom>
          <a:ln w="38100"/>
        </p:spPr>
        <p:style>
          <a:lnRef idx="3">
            <a:schemeClr val="accent1"/>
          </a:lnRef>
          <a:fillRef idx="0">
            <a:schemeClr val="accent1"/>
          </a:fillRef>
          <a:effectRef idx="2">
            <a:schemeClr val="accent1"/>
          </a:effectRef>
          <a:fontRef idx="minor">
            <a:schemeClr val="tx1"/>
          </a:fontRef>
        </p:style>
      </p:cxnSp>
      <p:sp>
        <p:nvSpPr>
          <p:cNvPr id="7" name="6 İçerik Yer Tutucusu"/>
          <p:cNvSpPr>
            <a:spLocks noGrp="1"/>
          </p:cNvSpPr>
          <p:nvPr>
            <p:ph idx="1"/>
          </p:nvPr>
        </p:nvSpPr>
        <p:spPr/>
        <p:txBody>
          <a:bodyPr/>
          <a:lstStyle/>
          <a:p>
            <a:endParaRPr lang="tr-TR"/>
          </a:p>
        </p:txBody>
      </p:sp>
    </p:spTree>
    <p:extLst>
      <p:ext uri="{BB962C8B-B14F-4D97-AF65-F5344CB8AC3E}">
        <p14:creationId xmlns:p14="http://schemas.microsoft.com/office/powerpoint/2010/main" xmlns="" val="15223305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0761" y="218940"/>
            <a:ext cx="10903039" cy="6639059"/>
          </a:xfrm>
        </p:spPr>
        <p:txBody>
          <a:bodyPr>
            <a:normAutofit/>
          </a:bodyPr>
          <a:lstStyle/>
          <a:p>
            <a:pPr marL="0" indent="0" algn="ctr">
              <a:buNone/>
            </a:pPr>
            <a:r>
              <a:rPr lang="tr-TR" b="1" dirty="0" smtClean="0">
                <a:solidFill>
                  <a:srgbClr val="FF0066"/>
                </a:solidFill>
              </a:rPr>
              <a:t>Hücre Döngüsünün Evreleri</a:t>
            </a:r>
          </a:p>
          <a:p>
            <a:r>
              <a:rPr lang="tr-TR" sz="2000" dirty="0" smtClean="0"/>
              <a:t>Hücre döngüsü genel olarak iki evreden oluşur;</a:t>
            </a:r>
          </a:p>
          <a:p>
            <a:pPr marL="457200" indent="-457200">
              <a:buFont typeface="+mj-lt"/>
              <a:buAutoNum type="arabicPeriod"/>
            </a:pPr>
            <a:r>
              <a:rPr lang="tr-TR" sz="2000" b="1" dirty="0" err="1" smtClean="0"/>
              <a:t>İnterfaz</a:t>
            </a:r>
            <a:endParaRPr lang="tr-TR" sz="2000" b="1" dirty="0" smtClean="0"/>
          </a:p>
          <a:p>
            <a:pPr marL="457200" indent="-457200">
              <a:buFont typeface="+mj-lt"/>
              <a:buAutoNum type="arabicPeriod"/>
            </a:pPr>
            <a:r>
              <a:rPr lang="tr-TR" sz="2000" b="1" dirty="0" err="1" smtClean="0"/>
              <a:t>Mitotik</a:t>
            </a:r>
            <a:r>
              <a:rPr lang="tr-TR" sz="2000" b="1" dirty="0" smtClean="0"/>
              <a:t> Faz</a:t>
            </a:r>
          </a:p>
          <a:p>
            <a:pPr marL="0" indent="0">
              <a:buNone/>
            </a:pPr>
            <a:endParaRPr lang="tr-TR" sz="2400" dirty="0" smtClean="0"/>
          </a:p>
          <a:p>
            <a:pPr marL="457200" indent="-457200">
              <a:buFont typeface="+mj-lt"/>
              <a:buAutoNum type="arabicPeriod"/>
            </a:pPr>
            <a:r>
              <a:rPr lang="tr-TR" sz="2400" b="1" dirty="0" err="1" smtClean="0">
                <a:solidFill>
                  <a:schemeClr val="accent1"/>
                </a:solidFill>
              </a:rPr>
              <a:t>İnterfaz</a:t>
            </a:r>
            <a:r>
              <a:rPr lang="tr-TR" sz="2400" b="1" dirty="0" smtClean="0">
                <a:solidFill>
                  <a:schemeClr val="accent1"/>
                </a:solidFill>
              </a:rPr>
              <a:t> (Bölünmeye Hazırlık Evresi)</a:t>
            </a:r>
          </a:p>
          <a:p>
            <a:r>
              <a:rPr lang="tr-TR" sz="2000" dirty="0" smtClean="0"/>
              <a:t>Bu evre döngünün yaklaşık %90’ını kapsar. </a:t>
            </a:r>
          </a:p>
          <a:p>
            <a:r>
              <a:rPr lang="tr-TR" sz="2000" dirty="0" err="1" smtClean="0"/>
              <a:t>İnterfaz</a:t>
            </a:r>
            <a:r>
              <a:rPr lang="tr-TR" sz="2000" dirty="0" smtClean="0"/>
              <a:t> sırasında hücre büyür ve bölünme için kromozomlarını kopyalar.</a:t>
            </a:r>
          </a:p>
          <a:p>
            <a:r>
              <a:rPr lang="tr-TR" sz="2000" dirty="0" smtClean="0"/>
              <a:t>3 alt fazı vardır; </a:t>
            </a:r>
            <a:r>
              <a:rPr lang="tr-TR" sz="2000" b="1" dirty="0" smtClean="0"/>
              <a:t>G1, S, G2</a:t>
            </a:r>
          </a:p>
          <a:p>
            <a:r>
              <a:rPr lang="tr-TR" sz="2000" dirty="0"/>
              <a:t>Toplam hücre </a:t>
            </a:r>
            <a:r>
              <a:rPr lang="tr-TR" sz="2000" dirty="0" err="1"/>
              <a:t>siklusu</a:t>
            </a:r>
            <a:r>
              <a:rPr lang="tr-TR" sz="2000" dirty="0"/>
              <a:t> 24 saat olan hızlı çoğalan bir insan </a:t>
            </a:r>
            <a:r>
              <a:rPr lang="tr-TR" sz="2000" dirty="0" smtClean="0"/>
              <a:t>hücresinde;   G1 fazı        11 </a:t>
            </a:r>
            <a:r>
              <a:rPr lang="tr-TR" sz="2000" dirty="0"/>
              <a:t>saat, </a:t>
            </a:r>
          </a:p>
          <a:p>
            <a:pPr marL="0" indent="0">
              <a:buNone/>
            </a:pPr>
            <a:r>
              <a:rPr lang="tr-TR" sz="2000" dirty="0"/>
              <a:t>	</a:t>
            </a:r>
            <a:r>
              <a:rPr lang="tr-TR" sz="2000" dirty="0" smtClean="0"/>
              <a:t>                                                                                                                 S fazı          8 saat, </a:t>
            </a:r>
          </a:p>
          <a:p>
            <a:pPr marL="0" indent="0">
              <a:buNone/>
            </a:pPr>
            <a:r>
              <a:rPr lang="tr-TR" sz="2000" dirty="0"/>
              <a:t> </a:t>
            </a:r>
            <a:r>
              <a:rPr lang="tr-TR" sz="2000" dirty="0" smtClean="0"/>
              <a:t>                                                                                                                                G2 fazı         4 saat,</a:t>
            </a:r>
          </a:p>
          <a:p>
            <a:pPr marL="0" indent="0">
              <a:buNone/>
            </a:pPr>
            <a:r>
              <a:rPr lang="tr-TR" sz="2000" dirty="0"/>
              <a:t> </a:t>
            </a:r>
            <a:r>
              <a:rPr lang="tr-TR" sz="2000" dirty="0" smtClean="0"/>
              <a:t>                                                                                                                                M fazı         </a:t>
            </a:r>
            <a:r>
              <a:rPr lang="tr-TR" sz="2000" dirty="0"/>
              <a:t>1 saattir. </a:t>
            </a:r>
          </a:p>
        </p:txBody>
      </p:sp>
      <p:sp>
        <p:nvSpPr>
          <p:cNvPr id="2" name="Sağ Ok 1"/>
          <p:cNvSpPr/>
          <p:nvPr/>
        </p:nvSpPr>
        <p:spPr>
          <a:xfrm>
            <a:off x="8703170" y="4119658"/>
            <a:ext cx="309093" cy="1101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 name="Sağ Ok 3"/>
          <p:cNvSpPr/>
          <p:nvPr/>
        </p:nvSpPr>
        <p:spPr>
          <a:xfrm>
            <a:off x="8548623" y="4505460"/>
            <a:ext cx="309093" cy="1101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5" name="Resim 4"/>
          <p:cNvPicPr>
            <a:picLocks noChangeAspect="1"/>
          </p:cNvPicPr>
          <p:nvPr/>
        </p:nvPicPr>
        <p:blipFill>
          <a:blip r:embed="rId2"/>
          <a:stretch>
            <a:fillRect/>
          </a:stretch>
        </p:blipFill>
        <p:spPr>
          <a:xfrm>
            <a:off x="8703169" y="4916697"/>
            <a:ext cx="329213" cy="146317"/>
          </a:xfrm>
          <a:prstGeom prst="rect">
            <a:avLst/>
          </a:prstGeom>
        </p:spPr>
      </p:pic>
      <p:pic>
        <p:nvPicPr>
          <p:cNvPr id="6" name="Resim 5"/>
          <p:cNvPicPr>
            <a:picLocks noChangeAspect="1"/>
          </p:cNvPicPr>
          <p:nvPr/>
        </p:nvPicPr>
        <p:blipFill>
          <a:blip r:embed="rId2"/>
          <a:stretch>
            <a:fillRect/>
          </a:stretch>
        </p:blipFill>
        <p:spPr>
          <a:xfrm>
            <a:off x="8663996" y="5329636"/>
            <a:ext cx="329213" cy="146317"/>
          </a:xfrm>
          <a:prstGeom prst="rect">
            <a:avLst/>
          </a:prstGeom>
        </p:spPr>
      </p:pic>
    </p:spTree>
    <p:extLst>
      <p:ext uri="{BB962C8B-B14F-4D97-AF65-F5344CB8AC3E}">
        <p14:creationId xmlns:p14="http://schemas.microsoft.com/office/powerpoint/2010/main" xmlns="" val="8111259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6806044" y="4803820"/>
            <a:ext cx="5258577" cy="1846659"/>
          </a:xfrm>
          <a:prstGeom prst="rect">
            <a:avLst/>
          </a:prstGeom>
          <a:noFill/>
        </p:spPr>
        <p:txBody>
          <a:bodyPr wrap="square" rtlCol="0">
            <a:spAutoFit/>
          </a:bodyPr>
          <a:lstStyle/>
          <a:p>
            <a:pPr marL="285750" indent="-285750">
              <a:buFont typeface="Arial" panose="020B0604020202020204" pitchFamily="34" charset="0"/>
              <a:buChar char="•"/>
            </a:pPr>
            <a:r>
              <a:rPr lang="tr-TR" sz="1900" dirty="0"/>
              <a:t>Kanser hücreleri belirgin bir şekilde G0’a girmekten kaçınırlar ve burayı çok hızlı bir şekilde </a:t>
            </a:r>
            <a:r>
              <a:rPr lang="tr-TR" sz="1900" dirty="0" smtClean="0"/>
              <a:t>geçerler.</a:t>
            </a:r>
          </a:p>
          <a:p>
            <a:pPr marL="285750" indent="-285750">
              <a:buFont typeface="Arial" panose="020B0604020202020204" pitchFamily="34" charset="0"/>
              <a:buChar char="•"/>
            </a:pPr>
            <a:r>
              <a:rPr lang="tr-TR" sz="1900" dirty="0" smtClean="0"/>
              <a:t>Diğer </a:t>
            </a:r>
            <a:r>
              <a:rPr lang="tr-TR" sz="1900" dirty="0"/>
              <a:t>hücreler G0’a girerler ve hücre döngüsüne tekrar katılmazlar. Ancak G1’e geri dönmeleri için uyarılabilirler.</a:t>
            </a:r>
          </a:p>
        </p:txBody>
      </p:sp>
      <p:sp>
        <p:nvSpPr>
          <p:cNvPr id="8" name="Metin kutusu 7"/>
          <p:cNvSpPr txBox="1"/>
          <p:nvPr/>
        </p:nvSpPr>
        <p:spPr>
          <a:xfrm>
            <a:off x="145472" y="391374"/>
            <a:ext cx="6660572" cy="6755696"/>
          </a:xfrm>
          <a:prstGeom prst="rect">
            <a:avLst/>
          </a:prstGeom>
          <a:noFill/>
        </p:spPr>
        <p:txBody>
          <a:bodyPr wrap="square" rtlCol="0">
            <a:spAutoFit/>
          </a:bodyPr>
          <a:lstStyle/>
          <a:p>
            <a:pPr marL="285750" indent="-285750">
              <a:buFont typeface="Arial" panose="020B0604020202020204" pitchFamily="34" charset="0"/>
              <a:buChar char="•"/>
            </a:pPr>
            <a:endParaRPr lang="tr-TR" dirty="0" smtClean="0"/>
          </a:p>
          <a:p>
            <a:pPr marL="285750" indent="-285750">
              <a:buFont typeface="Arial" panose="020B0604020202020204" pitchFamily="34" charset="0"/>
              <a:buChar char="•"/>
            </a:pPr>
            <a:r>
              <a:rPr lang="tr-TR" dirty="0" smtClean="0"/>
              <a:t>G1 </a:t>
            </a:r>
            <a:r>
              <a:rPr lang="tr-TR" dirty="0"/>
              <a:t>fazının geç bir noktasında </a:t>
            </a:r>
            <a:r>
              <a:rPr lang="tr-TR" b="1" dirty="0">
                <a:solidFill>
                  <a:schemeClr val="accent1"/>
                </a:solidFill>
              </a:rPr>
              <a:t>(</a:t>
            </a:r>
            <a:r>
              <a:rPr lang="tr-TR" b="1" dirty="0" err="1">
                <a:solidFill>
                  <a:schemeClr val="accent1"/>
                </a:solidFill>
              </a:rPr>
              <a:t>restriction</a:t>
            </a:r>
            <a:r>
              <a:rPr lang="tr-TR" b="1" dirty="0">
                <a:solidFill>
                  <a:schemeClr val="accent1"/>
                </a:solidFill>
              </a:rPr>
              <a:t> </a:t>
            </a:r>
            <a:r>
              <a:rPr lang="tr-TR" b="1" dirty="0" err="1">
                <a:solidFill>
                  <a:schemeClr val="accent1"/>
                </a:solidFill>
              </a:rPr>
              <a:t>point</a:t>
            </a:r>
            <a:r>
              <a:rPr lang="tr-TR" b="1" dirty="0">
                <a:solidFill>
                  <a:schemeClr val="accent1"/>
                </a:solidFill>
              </a:rPr>
              <a:t>) </a:t>
            </a:r>
            <a:r>
              <a:rPr lang="tr-TR" dirty="0"/>
              <a:t>hücreler iki yoldan birini izler; </a:t>
            </a:r>
          </a:p>
          <a:p>
            <a:pPr marL="285750" indent="-285750">
              <a:buFont typeface="Arial" panose="020B0604020202020204" pitchFamily="34" charset="0"/>
              <a:buChar char="•"/>
            </a:pPr>
            <a:r>
              <a:rPr lang="tr-TR" dirty="0"/>
              <a:t>Hücreler,</a:t>
            </a:r>
          </a:p>
          <a:p>
            <a:pPr marL="285750" indent="-285750">
              <a:buFont typeface="Wingdings" panose="05000000000000000000" pitchFamily="2" charset="2"/>
              <a:buChar char="Ø"/>
            </a:pPr>
            <a:r>
              <a:rPr lang="tr-TR" dirty="0"/>
              <a:t>ya döngüden çıkarak dinlenme durumuna geçer ve </a:t>
            </a:r>
            <a:r>
              <a:rPr lang="tr-TR" b="1" dirty="0">
                <a:solidFill>
                  <a:schemeClr val="accent1"/>
                </a:solidFill>
              </a:rPr>
              <a:t>G0 evresi</a:t>
            </a:r>
            <a:r>
              <a:rPr lang="tr-TR" dirty="0"/>
              <a:t>ne </a:t>
            </a:r>
            <a:r>
              <a:rPr lang="tr-TR" dirty="0" smtClean="0"/>
              <a:t>girer,</a:t>
            </a:r>
          </a:p>
          <a:p>
            <a:pPr marL="285750" indent="-285750">
              <a:buFont typeface="Wingdings" panose="05000000000000000000" pitchFamily="2" charset="2"/>
              <a:buChar char="Ø"/>
            </a:pPr>
            <a:r>
              <a:rPr lang="tr-TR" dirty="0" smtClean="0"/>
              <a:t>ya </a:t>
            </a:r>
            <a:r>
              <a:rPr lang="tr-TR" dirty="0"/>
              <a:t>da DNA sentezini başlatarak döngüyü tamamlar</a:t>
            </a:r>
            <a:r>
              <a:rPr lang="tr-TR" dirty="0" smtClean="0"/>
              <a:t>.</a:t>
            </a:r>
          </a:p>
          <a:p>
            <a:endParaRPr lang="tr-TR" dirty="0"/>
          </a:p>
          <a:p>
            <a:pPr marL="285750" indent="-285750">
              <a:buFont typeface="Arial" panose="020B0604020202020204" pitchFamily="34" charset="0"/>
              <a:buChar char="•"/>
            </a:pPr>
            <a:r>
              <a:rPr lang="tr-TR" dirty="0"/>
              <a:t>Hızlı çoğalan </a:t>
            </a:r>
            <a:r>
              <a:rPr lang="tr-TR" dirty="0" err="1"/>
              <a:t>embriyonik</a:t>
            </a:r>
            <a:r>
              <a:rPr lang="tr-TR" dirty="0"/>
              <a:t> hücrelerin dışında yetişkin hayvanlarda bazı hücreler bölünmelerini tamamıyla durdurur.(sinir hücreleri, kas hücreleri</a:t>
            </a:r>
            <a:r>
              <a:rPr lang="tr-TR" dirty="0" smtClean="0"/>
              <a:t>)</a:t>
            </a:r>
          </a:p>
          <a:p>
            <a:endParaRPr lang="tr-TR" dirty="0"/>
          </a:p>
          <a:p>
            <a:pPr marL="285750" indent="-285750">
              <a:buFont typeface="Arial" panose="020B0604020202020204" pitchFamily="34" charset="0"/>
              <a:buChar char="•"/>
            </a:pPr>
            <a:r>
              <a:rPr lang="tr-TR" dirty="0"/>
              <a:t>Bazıları da sadece nadiren hücrenin yaralanması veya ölümüyle kaybolması sonucu yerine koymak için gerekli olduğunda bölünür.(deri </a:t>
            </a:r>
            <a:r>
              <a:rPr lang="tr-TR" dirty="0" err="1"/>
              <a:t>fibroblast</a:t>
            </a:r>
            <a:r>
              <a:rPr lang="tr-TR" dirty="0"/>
              <a:t> hücreleri ve karaciğer, böbrek ve akciğer gibi iç organ hücreleri</a:t>
            </a:r>
            <a:r>
              <a:rPr lang="tr-TR" dirty="0" smtClean="0"/>
              <a:t>)</a:t>
            </a:r>
          </a:p>
          <a:p>
            <a:endParaRPr lang="tr-TR" dirty="0"/>
          </a:p>
          <a:p>
            <a:pPr marL="285750" indent="-285750">
              <a:buFont typeface="Arial" panose="020B0604020202020204" pitchFamily="34" charset="0"/>
              <a:buChar char="•"/>
            </a:pPr>
            <a:r>
              <a:rPr lang="tr-TR" dirty="0"/>
              <a:t>Bu hücreler </a:t>
            </a:r>
            <a:r>
              <a:rPr lang="tr-TR" dirty="0" err="1"/>
              <a:t>metabolik</a:t>
            </a:r>
            <a:r>
              <a:rPr lang="tr-TR" dirty="0"/>
              <a:t> olarak aktif oldukları, uygun bir hücre dışı sinyal almadıkça çoğalmadıkları bir faz olan G0 fazına girmek üzere G1 fazından ayrılırlar</a:t>
            </a:r>
            <a:r>
              <a:rPr lang="tr-TR" dirty="0" smtClean="0"/>
              <a:t>.</a:t>
            </a:r>
          </a:p>
          <a:p>
            <a:pPr marL="28575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solidFill>
                  <a:prstClr val="black"/>
                </a:solidFill>
              </a:rPr>
              <a:t>G0 evresine giren hücreler, canlı ve </a:t>
            </a:r>
            <a:r>
              <a:rPr lang="tr-TR" dirty="0" err="1">
                <a:solidFill>
                  <a:prstClr val="black"/>
                </a:solidFill>
              </a:rPr>
              <a:t>metabolik</a:t>
            </a:r>
            <a:r>
              <a:rPr lang="tr-TR" dirty="0">
                <a:solidFill>
                  <a:prstClr val="black"/>
                </a:solidFill>
              </a:rPr>
              <a:t> olarak aktif kalırlar fakat çoğalmazlar. Hücre bu evrede günlerce veya yıllarca kalabilir. </a:t>
            </a:r>
            <a:endParaRPr lang="tr-TR" dirty="0" smtClean="0"/>
          </a:p>
          <a:p>
            <a:endParaRPr lang="tr-TR" sz="1900" dirty="0"/>
          </a:p>
        </p:txBody>
      </p:sp>
    </p:spTree>
    <p:extLst>
      <p:ext uri="{BB962C8B-B14F-4D97-AF65-F5344CB8AC3E}">
        <p14:creationId xmlns:p14="http://schemas.microsoft.com/office/powerpoint/2010/main" xmlns="" val="22734552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half" idx="1"/>
          </p:nvPr>
        </p:nvSpPr>
        <p:spPr>
          <a:xfrm>
            <a:off x="0" y="231821"/>
            <a:ext cx="6019800" cy="3219718"/>
          </a:xfrm>
        </p:spPr>
        <p:txBody>
          <a:bodyPr>
            <a:normAutofit/>
          </a:bodyPr>
          <a:lstStyle/>
          <a:p>
            <a:pPr marL="0" indent="0">
              <a:buNone/>
            </a:pPr>
            <a:r>
              <a:rPr lang="tr-TR" b="1" dirty="0" smtClean="0">
                <a:solidFill>
                  <a:srgbClr val="FF0066"/>
                </a:solidFill>
              </a:rPr>
              <a:t> b) S Evresi</a:t>
            </a:r>
          </a:p>
          <a:p>
            <a:r>
              <a:rPr lang="tr-TR" sz="2200" dirty="0" smtClean="0"/>
              <a:t>RNA </a:t>
            </a:r>
            <a:r>
              <a:rPr lang="tr-TR" sz="2200" dirty="0"/>
              <a:t>sentezi G1 deki gibi devam eder, protein sentezi ise en yüksek </a:t>
            </a:r>
            <a:r>
              <a:rPr lang="tr-TR" sz="2200" dirty="0" smtClean="0"/>
              <a:t>seviyededir.</a:t>
            </a:r>
          </a:p>
          <a:p>
            <a:r>
              <a:rPr lang="tr-TR" sz="2200" dirty="0" smtClean="0"/>
              <a:t>DNA </a:t>
            </a:r>
            <a:r>
              <a:rPr lang="tr-TR" sz="2200" dirty="0" err="1"/>
              <a:t>replikasyonu</a:t>
            </a:r>
            <a:r>
              <a:rPr lang="tr-TR" sz="2200" dirty="0"/>
              <a:t> ile DNA miktarı iki katına </a:t>
            </a:r>
            <a:r>
              <a:rPr lang="tr-TR" sz="2200" dirty="0" smtClean="0"/>
              <a:t>çıkar. </a:t>
            </a:r>
            <a:r>
              <a:rPr lang="tr-TR" sz="2200" dirty="0"/>
              <a:t>(</a:t>
            </a:r>
            <a:r>
              <a:rPr lang="tr-TR" sz="2200" dirty="0" smtClean="0"/>
              <a:t>2n        4n)</a:t>
            </a:r>
          </a:p>
          <a:p>
            <a:r>
              <a:rPr lang="tr-TR" sz="2200" dirty="0" smtClean="0"/>
              <a:t>Sentez </a:t>
            </a:r>
            <a:r>
              <a:rPr lang="tr-TR" sz="2200" dirty="0"/>
              <a:t>evresinde her kromozom kendine özgü zamanda DNA sentezi </a:t>
            </a:r>
            <a:r>
              <a:rPr lang="tr-TR" sz="2200" dirty="0" smtClean="0"/>
              <a:t>yapar.</a:t>
            </a:r>
          </a:p>
          <a:p>
            <a:endParaRPr lang="tr-TR" dirty="0"/>
          </a:p>
        </p:txBody>
      </p:sp>
      <p:sp>
        <p:nvSpPr>
          <p:cNvPr id="4" name="İçerik Yer Tutucusu 3"/>
          <p:cNvSpPr>
            <a:spLocks noGrp="1"/>
          </p:cNvSpPr>
          <p:nvPr>
            <p:ph sz="half" idx="2"/>
          </p:nvPr>
        </p:nvSpPr>
        <p:spPr>
          <a:xfrm>
            <a:off x="6019801" y="231820"/>
            <a:ext cx="5944672" cy="6478073"/>
          </a:xfrm>
        </p:spPr>
        <p:txBody>
          <a:bodyPr>
            <a:normAutofit/>
          </a:bodyPr>
          <a:lstStyle/>
          <a:p>
            <a:pPr marL="0" indent="0">
              <a:buNone/>
            </a:pPr>
            <a:r>
              <a:rPr lang="tr-TR" b="1" dirty="0" smtClean="0">
                <a:solidFill>
                  <a:srgbClr val="FF0066"/>
                </a:solidFill>
              </a:rPr>
              <a:t>c) </a:t>
            </a:r>
            <a:r>
              <a:rPr lang="tr-TR" b="1" dirty="0">
                <a:solidFill>
                  <a:srgbClr val="FF0066"/>
                </a:solidFill>
              </a:rPr>
              <a:t>G2 </a:t>
            </a:r>
            <a:r>
              <a:rPr lang="tr-TR" b="1" dirty="0" smtClean="0">
                <a:solidFill>
                  <a:srgbClr val="FF0066"/>
                </a:solidFill>
              </a:rPr>
              <a:t>Evresi</a:t>
            </a:r>
            <a:endParaRPr lang="tr-TR" dirty="0">
              <a:solidFill>
                <a:srgbClr val="FF0066"/>
              </a:solidFill>
            </a:endParaRPr>
          </a:p>
          <a:p>
            <a:r>
              <a:rPr lang="tr-TR" sz="2200" dirty="0"/>
              <a:t>RNA ve protein sentezi devam </a:t>
            </a:r>
            <a:r>
              <a:rPr lang="tr-TR" sz="2200" dirty="0" smtClean="0"/>
              <a:t>eder.</a:t>
            </a:r>
          </a:p>
          <a:p>
            <a:r>
              <a:rPr lang="tr-TR" sz="2200" dirty="0"/>
              <a:t>M</a:t>
            </a:r>
            <a:r>
              <a:rPr lang="tr-TR" sz="2200" dirty="0" smtClean="0"/>
              <a:t>itoz </a:t>
            </a:r>
            <a:r>
              <a:rPr lang="tr-TR" sz="2200" dirty="0"/>
              <a:t>bölünme için hazırlıklar </a:t>
            </a:r>
            <a:r>
              <a:rPr lang="tr-TR" sz="2200" dirty="0" smtClean="0"/>
              <a:t>yani;</a:t>
            </a:r>
          </a:p>
          <a:p>
            <a:pPr>
              <a:buFont typeface="Wingdings" panose="05000000000000000000" pitchFamily="2" charset="2"/>
              <a:buChar char="ü"/>
            </a:pPr>
            <a:r>
              <a:rPr lang="tr-TR" sz="2200" dirty="0" err="1" smtClean="0"/>
              <a:t>nukleus</a:t>
            </a:r>
            <a:r>
              <a:rPr lang="tr-TR" sz="2200" dirty="0" smtClean="0"/>
              <a:t> </a:t>
            </a:r>
            <a:r>
              <a:rPr lang="tr-TR" sz="2200" dirty="0" err="1"/>
              <a:t>membranının</a:t>
            </a:r>
            <a:r>
              <a:rPr lang="tr-TR" sz="2200" dirty="0"/>
              <a:t> parçalanması, </a:t>
            </a:r>
            <a:endParaRPr lang="tr-TR" sz="2200" dirty="0" smtClean="0"/>
          </a:p>
          <a:p>
            <a:pPr>
              <a:buFont typeface="Wingdings" panose="05000000000000000000" pitchFamily="2" charset="2"/>
              <a:buChar char="ü"/>
            </a:pPr>
            <a:r>
              <a:rPr lang="tr-TR" sz="2200" dirty="0" err="1" smtClean="0"/>
              <a:t>nukleolusun</a:t>
            </a:r>
            <a:r>
              <a:rPr lang="tr-TR" sz="2200" dirty="0" smtClean="0"/>
              <a:t> kaybolması,</a:t>
            </a:r>
          </a:p>
          <a:p>
            <a:pPr>
              <a:buFont typeface="Wingdings" panose="05000000000000000000" pitchFamily="2" charset="2"/>
              <a:buChar char="ü"/>
            </a:pPr>
            <a:r>
              <a:rPr lang="tr-TR" sz="2200" dirty="0" smtClean="0"/>
              <a:t>kromatinin </a:t>
            </a:r>
            <a:r>
              <a:rPr lang="tr-TR" sz="2200" dirty="0"/>
              <a:t>yoğunlaşması </a:t>
            </a:r>
            <a:r>
              <a:rPr lang="tr-TR" sz="2200" dirty="0" smtClean="0"/>
              <a:t>ve</a:t>
            </a:r>
          </a:p>
          <a:p>
            <a:pPr>
              <a:buFont typeface="Wingdings" panose="05000000000000000000" pitchFamily="2" charset="2"/>
              <a:buChar char="ü"/>
            </a:pPr>
            <a:r>
              <a:rPr lang="tr-TR" sz="2200" dirty="0" smtClean="0"/>
              <a:t>kromozomlara </a:t>
            </a:r>
            <a:r>
              <a:rPr lang="tr-TR" sz="2200" dirty="0"/>
              <a:t>değişimi için gerekli olan yeni proteinlerin sentezlenmesi sürer. </a:t>
            </a:r>
          </a:p>
          <a:p>
            <a:r>
              <a:rPr lang="tr-TR" sz="2200" dirty="0"/>
              <a:t>G2’nin sonuna kadar hücrenin hacmi kabaca 2 katına çıkmış, DNA </a:t>
            </a:r>
            <a:r>
              <a:rPr lang="tr-TR" sz="2200" dirty="0" err="1"/>
              <a:t>replike</a:t>
            </a:r>
            <a:r>
              <a:rPr lang="tr-TR" sz="2200" dirty="0"/>
              <a:t> edilmiş ve mitoz başlatılmıştır. </a:t>
            </a:r>
            <a:endParaRPr lang="tr-TR" sz="2200" dirty="0" smtClean="0"/>
          </a:p>
          <a:p>
            <a:r>
              <a:rPr lang="tr-TR" sz="2200" dirty="0"/>
              <a:t>S</a:t>
            </a:r>
            <a:r>
              <a:rPr lang="tr-TR" sz="2200" dirty="0" smtClean="0"/>
              <a:t>ürekli </a:t>
            </a:r>
            <a:r>
              <a:rPr lang="tr-TR" sz="2200" dirty="0"/>
              <a:t>olarak bölünen hücreler, mitozu izleyerek bu döngüyü (</a:t>
            </a:r>
            <a:r>
              <a:rPr lang="tr-TR" sz="2200" dirty="0" smtClean="0"/>
              <a:t>G1      S      G2      M) defalarca </a:t>
            </a:r>
            <a:r>
              <a:rPr lang="tr-TR" sz="2200" dirty="0"/>
              <a:t>tekrarlar.</a:t>
            </a:r>
          </a:p>
          <a:p>
            <a:endParaRPr lang="tr-TR" dirty="0"/>
          </a:p>
        </p:txBody>
      </p:sp>
      <p:sp>
        <p:nvSpPr>
          <p:cNvPr id="5" name="Sağ Ok 4"/>
          <p:cNvSpPr/>
          <p:nvPr/>
        </p:nvSpPr>
        <p:spPr>
          <a:xfrm>
            <a:off x="706583" y="1930112"/>
            <a:ext cx="477982" cy="11949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Sağ Ok 5"/>
          <p:cNvSpPr/>
          <p:nvPr/>
        </p:nvSpPr>
        <p:spPr>
          <a:xfrm>
            <a:off x="8203840" y="5086749"/>
            <a:ext cx="247918" cy="9764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8" name="Resim 7"/>
          <p:cNvPicPr>
            <a:picLocks noChangeAspect="1"/>
          </p:cNvPicPr>
          <p:nvPr/>
        </p:nvPicPr>
        <p:blipFill>
          <a:blip r:embed="rId2"/>
          <a:stretch>
            <a:fillRect/>
          </a:stretch>
        </p:blipFill>
        <p:spPr>
          <a:xfrm>
            <a:off x="8715302" y="5089011"/>
            <a:ext cx="268247" cy="134124"/>
          </a:xfrm>
          <a:prstGeom prst="rect">
            <a:avLst/>
          </a:prstGeom>
        </p:spPr>
      </p:pic>
      <p:pic>
        <p:nvPicPr>
          <p:cNvPr id="9" name="Resim 8"/>
          <p:cNvPicPr>
            <a:picLocks noChangeAspect="1"/>
          </p:cNvPicPr>
          <p:nvPr/>
        </p:nvPicPr>
        <p:blipFill>
          <a:blip r:embed="rId2"/>
          <a:stretch>
            <a:fillRect/>
          </a:stretch>
        </p:blipFill>
        <p:spPr>
          <a:xfrm>
            <a:off x="9413414" y="5106067"/>
            <a:ext cx="268247" cy="134124"/>
          </a:xfrm>
          <a:prstGeom prst="rect">
            <a:avLst/>
          </a:prstGeom>
        </p:spPr>
      </p:pic>
    </p:spTree>
    <p:extLst>
      <p:ext uri="{BB962C8B-B14F-4D97-AF65-F5344CB8AC3E}">
        <p14:creationId xmlns:p14="http://schemas.microsoft.com/office/powerpoint/2010/main" xmlns="" val="367963300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1804</TotalTime>
  <Words>3088</Words>
  <Application>Microsoft Office PowerPoint</Application>
  <PresentationFormat>Özel</PresentationFormat>
  <Paragraphs>289</Paragraphs>
  <Slides>33</Slides>
  <Notes>0</Notes>
  <HiddenSlides>0</HiddenSlides>
  <MMClips>0</MMClips>
  <ScaleCrop>false</ScaleCrop>
  <HeadingPairs>
    <vt:vector size="4" baseType="variant">
      <vt:variant>
        <vt:lpstr>Tema</vt:lpstr>
      </vt:variant>
      <vt:variant>
        <vt:i4>1</vt:i4>
      </vt:variant>
      <vt:variant>
        <vt:lpstr>Slayt Başlıkları</vt:lpstr>
      </vt:variant>
      <vt:variant>
        <vt:i4>33</vt:i4>
      </vt:variant>
    </vt:vector>
  </HeadingPairs>
  <TitlesOfParts>
    <vt:vector size="34" baseType="lpstr">
      <vt:lpstr>Office Theme</vt:lpstr>
      <vt:lpstr>Kanser hücrelerinin özellikleri</vt:lpstr>
      <vt:lpstr>Slayt 2</vt:lpstr>
      <vt:lpstr>Hücre Bölünmesi</vt:lpstr>
      <vt:lpstr>Hücreler Neden Bölünür? </vt:lpstr>
      <vt:lpstr>Hücre Döngüsü </vt:lpstr>
      <vt:lpstr>Slayt 6</vt:lpstr>
      <vt:lpstr>Slayt 7</vt:lpstr>
      <vt:lpstr>Slayt 8</vt:lpstr>
      <vt:lpstr>Slayt 9</vt:lpstr>
      <vt:lpstr>Slayt 10</vt:lpstr>
      <vt:lpstr>Slayt 11</vt:lpstr>
      <vt:lpstr>Slayt 12</vt:lpstr>
      <vt:lpstr>Slayt 13</vt:lpstr>
      <vt:lpstr>Slayt 14</vt:lpstr>
      <vt:lpstr>Slayt 15</vt:lpstr>
      <vt:lpstr>  Hücre Döngüsünün Düzenlenmesi Hücrelerin, hücre döngüsünün değişik evrelerinden sistemli bir şekilde geçmeleri siklinler, siklin bağımlı protein kinazlar ve siklin bağımlı kinaz inhibitörleri (CDI) tarafından denetlenir. Bu proteinlerin düzeyleri hücre siklusunun farklı fazlarında farklılıklar gösterir. </vt:lpstr>
      <vt:lpstr>Slayt 17</vt:lpstr>
      <vt:lpstr>Siklin D</vt:lpstr>
      <vt:lpstr>Slayt 19</vt:lpstr>
      <vt:lpstr>Slayt 20</vt:lpstr>
      <vt:lpstr>Slayt 21</vt:lpstr>
      <vt:lpstr>Slayt 22</vt:lpstr>
      <vt:lpstr>Slayt 23</vt:lpstr>
      <vt:lpstr>Slayt 24</vt:lpstr>
      <vt:lpstr>Slayt 25</vt:lpstr>
      <vt:lpstr>Slayt 26</vt:lpstr>
      <vt:lpstr>Slayt 27</vt:lpstr>
      <vt:lpstr>Slayt 28</vt:lpstr>
      <vt:lpstr>Slayt 29</vt:lpstr>
      <vt:lpstr>DNA hasarına yanıtta rol alan proteinleri hedefleme </vt:lpstr>
      <vt:lpstr>Mitotik Kontrol Noktalarının Kanserle Bağlantısı</vt:lpstr>
      <vt:lpstr>Slayt 32</vt:lpstr>
      <vt:lpstr>Slayt 33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AcerNB</dc:creator>
  <cp:lastModifiedBy>user</cp:lastModifiedBy>
  <cp:revision>120</cp:revision>
  <dcterms:created xsi:type="dcterms:W3CDTF">2015-09-24T21:15:45Z</dcterms:created>
  <dcterms:modified xsi:type="dcterms:W3CDTF">2018-04-20T13:03:05Z</dcterms:modified>
</cp:coreProperties>
</file>