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9" r:id="rId2"/>
    <p:sldId id="282" r:id="rId3"/>
    <p:sldId id="283" r:id="rId4"/>
    <p:sldId id="284" r:id="rId5"/>
    <p:sldId id="285" r:id="rId6"/>
    <p:sldId id="286" r:id="rId7"/>
    <p:sldId id="287" r:id="rId8"/>
    <p:sldId id="288" r:id="rId9"/>
    <p:sldId id="289" r:id="rId10"/>
    <p:sldId id="290"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p:restoredTop sz="94991"/>
  </p:normalViewPr>
  <p:slideViewPr>
    <p:cSldViewPr snapToGrid="0" snapToObjects="1">
      <p:cViewPr varScale="1">
        <p:scale>
          <a:sx n="90" d="100"/>
          <a:sy n="90"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7085174" y="4719923"/>
            <a:ext cx="2616039" cy="584775"/>
          </a:xfrm>
          <a:prstGeom prst="rect">
            <a:avLst/>
          </a:prstGeom>
          <a:noFill/>
        </p:spPr>
        <p:txBody>
          <a:bodyPr wrap="square" rtlCol="0">
            <a:spAutoFit/>
          </a:bodyPr>
          <a:lstStyle/>
          <a:p>
            <a:pPr>
              <a:spcAft>
                <a:spcPts val="600"/>
              </a:spcAft>
            </a:pPr>
            <a:r>
              <a:rPr lang="tr-TR" sz="3200" dirty="0"/>
              <a:t>10</a:t>
            </a:r>
            <a:r>
              <a:rPr lang="x-none" sz="3200"/>
              <a:t> </a:t>
            </a:r>
            <a:r>
              <a:rPr lang="tr-TR" sz="3200" dirty="0"/>
              <a:t>-</a:t>
            </a:r>
            <a:r>
              <a:rPr lang="x-none" sz="3200"/>
              <a:t> </a:t>
            </a:r>
            <a:r>
              <a:rPr lang="tr-TR" sz="3200" dirty="0"/>
              <a:t>İŞLETME</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077" y="1462088"/>
            <a:ext cx="5596467" cy="4041246"/>
          </a:xfrm>
        </p:spPr>
        <p:txBody>
          <a:bodyPr>
            <a:norm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Şekil:5a'da görüleceği gibi duvar eğiminin, kaldırılacak pasa miktarı sabit tutulması halinde, 5° </a:t>
            </a:r>
            <a:r>
              <a:rPr lang="tr-TR" dirty="0" err="1">
                <a:latin typeface="Calibri" panose="020F0502020204030204" pitchFamily="34" charset="0"/>
                <a:ea typeface="Calibri" panose="020F0502020204030204" pitchFamily="34" charset="0"/>
                <a:cs typeface="Times New Roman" panose="02020603050405020304" pitchFamily="18" charset="0"/>
              </a:rPr>
              <a:t>lik</a:t>
            </a:r>
            <a:r>
              <a:rPr lang="tr-TR" dirty="0">
                <a:latin typeface="Calibri" panose="020F0502020204030204" pitchFamily="34" charset="0"/>
                <a:ea typeface="Calibri" panose="020F0502020204030204" pitchFamily="34" charset="0"/>
                <a:cs typeface="Times New Roman" panose="02020603050405020304" pitchFamily="18" charset="0"/>
              </a:rPr>
              <a:t>  bir açı değişimi, alınacak cevher miktarındaki artmayı açık bir şekilde göstermektedir. </a:t>
            </a:r>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309595" y="1475943"/>
            <a:ext cx="5388328" cy="4041246"/>
          </a:xfrm>
          <a:prstGeom prst="rect">
            <a:avLst/>
          </a:prstGeom>
        </p:spPr>
      </p:pic>
    </p:spTree>
    <p:extLst>
      <p:ext uri="{BB962C8B-B14F-4D97-AF65-F5344CB8AC3E}">
        <p14:creationId xmlns:p14="http://schemas.microsoft.com/office/powerpoint/2010/main" val="301203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İŞLETME KAÇ ÇEŞİTTİR?</a:t>
            </a:r>
          </a:p>
        </p:txBody>
      </p:sp>
      <p:sp>
        <p:nvSpPr>
          <p:cNvPr id="3" name="İçerik Yer Tutucusu 2"/>
          <p:cNvSpPr>
            <a:spLocks noGrp="1"/>
          </p:cNvSpPr>
          <p:nvPr>
            <p:ph idx="1"/>
          </p:nvPr>
        </p:nvSpPr>
        <p:spPr>
          <a:xfrm>
            <a:off x="1005946" y="2097088"/>
            <a:ext cx="9905999" cy="3541714"/>
          </a:xfrm>
        </p:spPr>
        <p:txBody>
          <a:bodyPr/>
          <a:lstStyle/>
          <a:p>
            <a:r>
              <a:rPr lang="tr-TR" dirty="0">
                <a:latin typeface="Calibri" panose="020F0502020204030204" pitchFamily="34" charset="0"/>
                <a:ea typeface="Calibri" panose="020F0502020204030204" pitchFamily="34" charset="0"/>
                <a:cs typeface="Arial" panose="020B0604020202020204" pitchFamily="34" charset="0"/>
              </a:rPr>
              <a:t>Madenler açık işletme veya yeraltı işletmesi olmak üzere iki şekilde işletirler. </a:t>
            </a:r>
          </a:p>
          <a:p>
            <a:endParaRPr lang="tr-TR" dirty="0">
              <a:latin typeface="Calibri" panose="020F0502020204030204" pitchFamily="34" charset="0"/>
              <a:ea typeface="Calibri" panose="020F0502020204030204" pitchFamily="34" charset="0"/>
              <a:cs typeface="Arial" panose="020B0604020202020204" pitchFamily="34" charset="0"/>
            </a:endParaRPr>
          </a:p>
          <a:p>
            <a:r>
              <a:rPr lang="tr-TR" dirty="0">
                <a:latin typeface="Calibri" panose="020F0502020204030204" pitchFamily="34" charset="0"/>
                <a:ea typeface="Calibri" panose="020F0502020204030204" pitchFamily="34" charset="0"/>
                <a:cs typeface="Arial" panose="020B0604020202020204" pitchFamily="34" charset="0"/>
              </a:rPr>
              <a:t>Bir yatağın açık işletme veya yeraltı işletmesi olmasına karar vermede rol oynayan faktörler, işletme masrafları, örtünün kalınlığı, yatağın şekli, istihsal edilecek cevherin mevcut cevhere oranı (</a:t>
            </a:r>
            <a:r>
              <a:rPr lang="tr-TR" dirty="0" err="1">
                <a:latin typeface="Calibri" panose="020F0502020204030204" pitchFamily="34" charset="0"/>
                <a:ea typeface="Calibri" panose="020F0502020204030204" pitchFamily="34" charset="0"/>
                <a:cs typeface="Arial" panose="020B0604020202020204" pitchFamily="34" charset="0"/>
              </a:rPr>
              <a:t>Recovery</a:t>
            </a:r>
            <a:r>
              <a:rPr lang="tr-TR" dirty="0">
                <a:latin typeface="Calibri" panose="020F0502020204030204" pitchFamily="34" charset="0"/>
                <a:ea typeface="Calibri" panose="020F0502020204030204" pitchFamily="34" charset="0"/>
                <a:cs typeface="Arial" panose="020B0604020202020204" pitchFamily="34" charset="0"/>
              </a:rPr>
              <a:t>) ve yabancı maddenin işletme sırasında cevhere karışma (</a:t>
            </a:r>
            <a:r>
              <a:rPr lang="tr-TR" dirty="0" err="1">
                <a:latin typeface="Calibri" panose="020F0502020204030204" pitchFamily="34" charset="0"/>
                <a:ea typeface="Calibri" panose="020F0502020204030204" pitchFamily="34" charset="0"/>
                <a:cs typeface="Arial" panose="020B0604020202020204" pitchFamily="34" charset="0"/>
              </a:rPr>
              <a:t>Dillution</a:t>
            </a:r>
            <a:r>
              <a:rPr lang="tr-TR" dirty="0">
                <a:latin typeface="Calibri" panose="020F0502020204030204" pitchFamily="34" charset="0"/>
                <a:ea typeface="Calibri" panose="020F0502020204030204" pitchFamily="34" charset="0"/>
                <a:cs typeface="Arial" panose="020B0604020202020204" pitchFamily="34" charset="0"/>
              </a:rPr>
              <a:t>) oranlarıdır.</a:t>
            </a:r>
            <a:endParaRPr lang="tr-TR" dirty="0"/>
          </a:p>
        </p:txBody>
      </p:sp>
    </p:spTree>
    <p:extLst>
      <p:ext uri="{BB962C8B-B14F-4D97-AF65-F5344CB8AC3E}">
        <p14:creationId xmlns:p14="http://schemas.microsoft.com/office/powerpoint/2010/main" val="82142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AÇIK İŞLETME MASRAFLARI</a:t>
            </a:r>
          </a:p>
        </p:txBody>
      </p:sp>
      <p:sp>
        <p:nvSpPr>
          <p:cNvPr id="3" name="İçerik Yer Tutucusu 2"/>
          <p:cNvSpPr>
            <a:spLocks noGrp="1"/>
          </p:cNvSpPr>
          <p:nvPr>
            <p:ph idx="1"/>
          </p:nvPr>
        </p:nvSpPr>
        <p:spPr>
          <a:xfrm>
            <a:off x="1141412" y="2249487"/>
            <a:ext cx="9905999" cy="2161646"/>
          </a:xfrm>
        </p:spPr>
        <p:txBody>
          <a:bodyPr>
            <a:normAutofit fontScale="85000" lnSpcReduction="10000"/>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Bir açık işletmede, işletme masrafları yalnız cevherin çıkarılma masrafları değildir. Örtü tabakasının kaldırılması da işletme masrafları içerisine girer. Bu sebepten eğer yatağın geometrisi ve yüzeye yakınlığı bir açık işletme olma durumu gösteriyorsa kaldırılacak örtü (pasa) ile cevher arasında kurulacak bir orantı yatağın açık olarak işletilip işletilemeyeceğini tayin edecektir.</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1832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KARAR VERMEK İÇİN TEMEL FORMÜL</a:t>
            </a:r>
          </a:p>
        </p:txBody>
      </p:sp>
      <p:pic>
        <p:nvPicPr>
          <p:cNvPr id="8" name="İçerik Yer Tutucusu 7"/>
          <p:cNvPicPr>
            <a:picLocks noGrp="1" noChangeAspect="1"/>
          </p:cNvPicPr>
          <p:nvPr>
            <p:ph idx="1"/>
          </p:nvPr>
        </p:nvPicPr>
        <p:blipFill>
          <a:blip r:embed="rId2"/>
          <a:stretch>
            <a:fillRect/>
          </a:stretch>
        </p:blipFill>
        <p:spPr>
          <a:xfrm>
            <a:off x="1197565" y="2918692"/>
            <a:ext cx="10637306" cy="1510832"/>
          </a:xfrm>
          <a:prstGeom prst="rect">
            <a:avLst/>
          </a:prstGeom>
        </p:spPr>
      </p:pic>
    </p:spTree>
    <p:extLst>
      <p:ext uri="{BB962C8B-B14F-4D97-AF65-F5344CB8AC3E}">
        <p14:creationId xmlns:p14="http://schemas.microsoft.com/office/powerpoint/2010/main" val="11740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ÖRNEK</a:t>
            </a:r>
          </a:p>
        </p:txBody>
      </p:sp>
      <p:sp>
        <p:nvSpPr>
          <p:cNvPr id="3" name="İçerik Yer Tutucusu 2"/>
          <p:cNvSpPr>
            <a:spLocks noGrp="1"/>
          </p:cNvSpPr>
          <p:nvPr>
            <p:ph idx="1"/>
          </p:nvPr>
        </p:nvSpPr>
        <p:spPr/>
        <p:txBody>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Tayin edilen bir yeraltı işletme metodunda cevher çıkarma masrafları 30 TL/Ton. Aynı yatak açık olarak işletilecek olursa cevher çıkarma 5 TL/Ton, </a:t>
            </a:r>
            <a:r>
              <a:rPr lang="tr-TR" dirty="0" err="1">
                <a:latin typeface="Calibri" panose="020F0502020204030204" pitchFamily="34" charset="0"/>
                <a:ea typeface="Calibri" panose="020F0502020204030204" pitchFamily="34" charset="0"/>
                <a:cs typeface="Arial" panose="020B0604020202020204" pitchFamily="34" charset="0"/>
              </a:rPr>
              <a:t>pasayı</a:t>
            </a:r>
            <a:r>
              <a:rPr lang="tr-TR" dirty="0">
                <a:latin typeface="Calibri" panose="020F0502020204030204" pitchFamily="34" charset="0"/>
                <a:ea typeface="Calibri" panose="020F0502020204030204" pitchFamily="34" charset="0"/>
                <a:cs typeface="Arial" panose="020B0604020202020204" pitchFamily="34" charset="0"/>
              </a:rPr>
              <a:t> kaldırıp atma 7 TL/Ton. Bu durumda açık işletmenin minimum Pasa/Cevher oranı şöyledir.</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Resim 3"/>
          <p:cNvPicPr>
            <a:picLocks noChangeAspect="1"/>
          </p:cNvPicPr>
          <p:nvPr/>
        </p:nvPicPr>
        <p:blipFill>
          <a:blip r:embed="rId2"/>
          <a:stretch>
            <a:fillRect/>
          </a:stretch>
        </p:blipFill>
        <p:spPr>
          <a:xfrm>
            <a:off x="1407609" y="3825059"/>
            <a:ext cx="8558679" cy="1618538"/>
          </a:xfrm>
          <a:prstGeom prst="rect">
            <a:avLst/>
          </a:prstGeom>
        </p:spPr>
      </p:pic>
      <p:sp>
        <p:nvSpPr>
          <p:cNvPr id="5" name="Dikdörtgen 4"/>
          <p:cNvSpPr/>
          <p:nvPr/>
        </p:nvSpPr>
        <p:spPr>
          <a:xfrm>
            <a:off x="1407609" y="5443597"/>
            <a:ext cx="9531324" cy="646331"/>
          </a:xfrm>
          <a:prstGeom prst="rect">
            <a:avLst/>
          </a:prstGeom>
        </p:spPr>
        <p:txBody>
          <a:bodyPr wrap="square">
            <a:spAutoFit/>
          </a:bodyPr>
          <a:lstStyle/>
          <a:p>
            <a:pPr algn="ctr"/>
            <a:r>
              <a:rPr lang="tr-TR" dirty="0"/>
              <a:t>Demek oluyor ki, eğer kaldırılacak örtünün miktarı, cevher miktarının 3.57 katından fazla olması halinde yatağın yeraltı metoduyla işletilmesi daha uygundur.</a:t>
            </a:r>
          </a:p>
        </p:txBody>
      </p:sp>
    </p:spTree>
    <p:extLst>
      <p:ext uri="{BB962C8B-B14F-4D97-AF65-F5344CB8AC3E}">
        <p14:creationId xmlns:p14="http://schemas.microsoft.com/office/powerpoint/2010/main" val="90547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AÇIK İŞLETMELERDE DEKAPAJ HESABI</a:t>
            </a:r>
          </a:p>
        </p:txBody>
      </p:sp>
      <p:pic>
        <p:nvPicPr>
          <p:cNvPr id="5" name="İçerik Yer Tutucusu 4"/>
          <p:cNvPicPr>
            <a:picLocks noGrp="1" noChangeAspect="1"/>
          </p:cNvPicPr>
          <p:nvPr>
            <p:ph idx="1"/>
          </p:nvPr>
        </p:nvPicPr>
        <p:blipFill>
          <a:blip r:embed="rId2"/>
          <a:stretch>
            <a:fillRect/>
          </a:stretch>
        </p:blipFill>
        <p:spPr>
          <a:xfrm>
            <a:off x="737705" y="2983346"/>
            <a:ext cx="11402985" cy="2207490"/>
          </a:xfrm>
          <a:prstGeom prst="rect">
            <a:avLst/>
          </a:prstGeom>
        </p:spPr>
      </p:pic>
    </p:spTree>
    <p:extLst>
      <p:ext uri="{BB962C8B-B14F-4D97-AF65-F5344CB8AC3E}">
        <p14:creationId xmlns:p14="http://schemas.microsoft.com/office/powerpoint/2010/main" val="164455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a:t>
            </a:r>
          </a:p>
        </p:txBody>
      </p:sp>
      <p:sp>
        <p:nvSpPr>
          <p:cNvPr id="3" name="İçerik Yer Tutucusu 2"/>
          <p:cNvSpPr>
            <a:spLocks noGrp="1"/>
          </p:cNvSpPr>
          <p:nvPr>
            <p:ph idx="1"/>
          </p:nvPr>
        </p:nvSpPr>
        <p:spPr/>
        <p:txBody>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Burada </a:t>
            </a:r>
            <a:r>
              <a:rPr lang="tr-TR" dirty="0" err="1">
                <a:latin typeface="Calibri" panose="020F0502020204030204" pitchFamily="34" charset="0"/>
                <a:ea typeface="Calibri" panose="020F0502020204030204" pitchFamily="34" charset="0"/>
                <a:cs typeface="Arial" panose="020B0604020202020204" pitchFamily="34" charset="0"/>
              </a:rPr>
              <a:t>plaser</a:t>
            </a:r>
            <a:r>
              <a:rPr lang="tr-TR" dirty="0">
                <a:latin typeface="Calibri" panose="020F0502020204030204" pitchFamily="34" charset="0"/>
                <a:ea typeface="Calibri" panose="020F0502020204030204" pitchFamily="34" charset="0"/>
                <a:cs typeface="Arial" panose="020B0604020202020204" pitchFamily="34" charset="0"/>
              </a:rPr>
              <a:t> tipi yataklar, kum ve çakıl işletmeleri konu dışı bırakılmıştır.</a:t>
            </a:r>
          </a:p>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 Açık işletmelerde, ocak (</a:t>
            </a:r>
            <a:r>
              <a:rPr lang="tr-TR" dirty="0" err="1">
                <a:latin typeface="Calibri" panose="020F0502020204030204" pitchFamily="34" charset="0"/>
                <a:ea typeface="Calibri" panose="020F0502020204030204" pitchFamily="34" charset="0"/>
                <a:cs typeface="Arial" panose="020B0604020202020204" pitchFamily="34" charset="0"/>
              </a:rPr>
              <a:t>pit</a:t>
            </a:r>
            <a:r>
              <a:rPr lang="tr-TR" dirty="0">
                <a:latin typeface="Calibri" panose="020F0502020204030204" pitchFamily="34" charset="0"/>
                <a:ea typeface="Calibri" panose="020F0502020204030204" pitchFamily="34" charset="0"/>
                <a:cs typeface="Arial" panose="020B0604020202020204" pitchFamily="34" charset="0"/>
              </a:rPr>
              <a:t>) planlarının yapılabilmesi için </a:t>
            </a:r>
            <a:r>
              <a:rPr lang="tr-TR" dirty="0" err="1">
                <a:latin typeface="Calibri" panose="020F0502020204030204" pitchFamily="34" charset="0"/>
                <a:ea typeface="Calibri" panose="020F0502020204030204" pitchFamily="34" charset="0"/>
                <a:cs typeface="Arial" panose="020B0604020202020204" pitchFamily="34" charset="0"/>
              </a:rPr>
              <a:t>dekapaj</a:t>
            </a:r>
            <a:r>
              <a:rPr lang="tr-TR" dirty="0">
                <a:latin typeface="Calibri" panose="020F0502020204030204" pitchFamily="34" charset="0"/>
                <a:ea typeface="Calibri" panose="020F0502020204030204" pitchFamily="34" charset="0"/>
                <a:cs typeface="Arial" panose="020B0604020202020204" pitchFamily="34" charset="0"/>
              </a:rPr>
              <a:t> oranı ocağın en son alacağı  şekil göz önüne alınarak hesaplanır. </a:t>
            </a:r>
          </a:p>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Burada dikkat edilecek nokta esas işletme oranının bu orandan daha düşük olmasıdır. Aradaki fark </a:t>
            </a:r>
            <a:r>
              <a:rPr lang="tr-TR" dirty="0" err="1">
                <a:latin typeface="Calibri" panose="020F0502020204030204" pitchFamily="34" charset="0"/>
                <a:ea typeface="Calibri" panose="020F0502020204030204" pitchFamily="34" charset="0"/>
                <a:cs typeface="Arial" panose="020B0604020202020204" pitchFamily="34" charset="0"/>
              </a:rPr>
              <a:t>kar’ın</a:t>
            </a:r>
            <a:r>
              <a:rPr lang="tr-TR" dirty="0">
                <a:latin typeface="Calibri" panose="020F0502020204030204" pitchFamily="34" charset="0"/>
                <a:ea typeface="Calibri" panose="020F0502020204030204" pitchFamily="34" charset="0"/>
                <a:cs typeface="Arial" panose="020B0604020202020204" pitchFamily="34" charset="0"/>
              </a:rPr>
              <a:t> miktarını gösterir. </a:t>
            </a:r>
            <a:r>
              <a:rPr lang="tr-TR" dirty="0" err="1">
                <a:latin typeface="Calibri" panose="020F0502020204030204" pitchFamily="34" charset="0"/>
                <a:ea typeface="Calibri" panose="020F0502020204030204" pitchFamily="34" charset="0"/>
                <a:cs typeface="Arial" panose="020B0604020202020204" pitchFamily="34" charset="0"/>
              </a:rPr>
              <a:t>Dekapaj</a:t>
            </a:r>
            <a:r>
              <a:rPr lang="tr-TR" dirty="0">
                <a:latin typeface="Calibri" panose="020F0502020204030204" pitchFamily="34" charset="0"/>
                <a:ea typeface="Calibri" panose="020F0502020204030204" pitchFamily="34" charset="0"/>
                <a:cs typeface="Arial" panose="020B0604020202020204" pitchFamily="34" charset="0"/>
              </a:rPr>
              <a:t> oranı yukarıda gördüğümüz formüle benzer bir formülle hesaplanır</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2573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0746" y="135918"/>
            <a:ext cx="2126720" cy="592215"/>
          </a:xfrm>
        </p:spPr>
        <p:txBody>
          <a:bodyPr>
            <a:normAutofit fontScale="90000"/>
          </a:bodyPr>
          <a:lstStyle/>
          <a:p>
            <a:r>
              <a:rPr lang="tr-TR" dirty="0"/>
              <a:t>DİKKAT 2</a:t>
            </a:r>
          </a:p>
        </p:txBody>
      </p:sp>
      <p:sp>
        <p:nvSpPr>
          <p:cNvPr id="3" name="İçerik Yer Tutucusu 2"/>
          <p:cNvSpPr>
            <a:spLocks noGrp="1"/>
          </p:cNvSpPr>
          <p:nvPr>
            <p:ph idx="1"/>
          </p:nvPr>
        </p:nvSpPr>
        <p:spPr>
          <a:xfrm>
            <a:off x="193145" y="903287"/>
            <a:ext cx="5826655" cy="5666846"/>
          </a:xfrm>
        </p:spPr>
        <p:txBody>
          <a:bodyPr>
            <a:normAutofit fontScale="77500" lnSpcReduction="20000"/>
          </a:bodyPr>
          <a:lstStyle/>
          <a:p>
            <a:pPr indent="449580"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Burada istihsal masrafı cevherin satılır hale gelinceye kadar olan masraflarını içine alır.( Yalnız pasa kaldırma masrafı hariç.) </a:t>
            </a:r>
          </a:p>
          <a:p>
            <a:pPr indent="449580"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Şekil:4'de , yeraltı ve yerüstü metodunun seçilmesinde, </a:t>
            </a:r>
            <a:r>
              <a:rPr lang="tr-TR" dirty="0" err="1">
                <a:latin typeface="Calibri" panose="020F0502020204030204" pitchFamily="34" charset="0"/>
                <a:ea typeface="Calibri" panose="020F0502020204030204" pitchFamily="34" charset="0"/>
                <a:cs typeface="Arial" panose="020B0604020202020204" pitchFamily="34" charset="0"/>
              </a:rPr>
              <a:t>dekapaj</a:t>
            </a:r>
            <a:r>
              <a:rPr lang="tr-TR" dirty="0">
                <a:latin typeface="Calibri" panose="020F0502020204030204" pitchFamily="34" charset="0"/>
                <a:ea typeface="Calibri" panose="020F0502020204030204" pitchFamily="34" charset="0"/>
                <a:cs typeface="Arial" panose="020B0604020202020204" pitchFamily="34" charset="0"/>
              </a:rPr>
              <a:t> oranının </a:t>
            </a:r>
            <a:r>
              <a:rPr lang="tr-TR" dirty="0" err="1">
                <a:latin typeface="Calibri" panose="020F0502020204030204" pitchFamily="34" charset="0"/>
                <a:ea typeface="Calibri" panose="020F0502020204030204" pitchFamily="34" charset="0"/>
                <a:cs typeface="Arial" panose="020B0604020202020204" pitchFamily="34" charset="0"/>
              </a:rPr>
              <a:t>tenör</a:t>
            </a:r>
            <a:r>
              <a:rPr lang="tr-TR" dirty="0">
                <a:latin typeface="Calibri" panose="020F0502020204030204" pitchFamily="34" charset="0"/>
                <a:ea typeface="Calibri" panose="020F0502020204030204" pitchFamily="34" charset="0"/>
                <a:cs typeface="Arial" panose="020B0604020202020204" pitchFamily="34" charset="0"/>
              </a:rPr>
              <a:t> ve satış ile nasıl değiştiği görülmektedir. </a:t>
            </a:r>
          </a:p>
          <a:p>
            <a:pPr indent="449580" algn="just">
              <a:lnSpc>
                <a:spcPct val="107000"/>
              </a:lnSpc>
              <a:spcAft>
                <a:spcPts val="800"/>
              </a:spcAft>
            </a:pPr>
            <a:r>
              <a:rPr lang="tr-TR" dirty="0" err="1">
                <a:latin typeface="Calibri" panose="020F0502020204030204" pitchFamily="34" charset="0"/>
                <a:ea typeface="Calibri" panose="020F0502020204030204" pitchFamily="34" charset="0"/>
                <a:cs typeface="Arial" panose="020B0604020202020204" pitchFamily="34" charset="0"/>
              </a:rPr>
              <a:t>Dekapaj</a:t>
            </a:r>
            <a:r>
              <a:rPr lang="tr-TR" dirty="0">
                <a:latin typeface="Calibri" panose="020F0502020204030204" pitchFamily="34" charset="0"/>
                <a:ea typeface="Calibri" panose="020F0502020204030204" pitchFamily="34" charset="0"/>
                <a:cs typeface="Arial" panose="020B0604020202020204" pitchFamily="34" charset="0"/>
              </a:rPr>
              <a:t> oranının tespitinden sonra, işletmenin en son durumunda duvarların alacağı son eğimin hesaplanması gerekir ki, bu da işin en güç tarafıdır. </a:t>
            </a:r>
            <a:r>
              <a:rPr lang="tr-TR" dirty="0" err="1">
                <a:latin typeface="Calibri" panose="020F0502020204030204" pitchFamily="34" charset="0"/>
                <a:ea typeface="Calibri" panose="020F0502020204030204" pitchFamily="34" charset="0"/>
                <a:cs typeface="Arial" panose="020B0604020202020204" pitchFamily="34" charset="0"/>
              </a:rPr>
              <a:t>Dekapaj</a:t>
            </a:r>
            <a:r>
              <a:rPr lang="tr-TR" dirty="0">
                <a:latin typeface="Calibri" panose="020F0502020204030204" pitchFamily="34" charset="0"/>
                <a:ea typeface="Calibri" panose="020F0502020204030204" pitchFamily="34" charset="0"/>
                <a:cs typeface="Arial" panose="020B0604020202020204" pitchFamily="34" charset="0"/>
              </a:rPr>
              <a:t> oranının minimum olması için, duvar eğimlerinin mümkün olduğunca dik olması gerekir. </a:t>
            </a:r>
          </a:p>
          <a:p>
            <a:pPr indent="449580"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Bu durumda jeolojik yapı; Örneğin kırık düzlemleri, kayma yüzeyleri, faylar ve kayacın dayanıklılığı önemlidir.</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6154739" y="1199621"/>
            <a:ext cx="5975348" cy="4481512"/>
          </a:xfrm>
          <a:prstGeom prst="rect">
            <a:avLst/>
          </a:prstGeom>
        </p:spPr>
      </p:pic>
    </p:spTree>
    <p:extLst>
      <p:ext uri="{BB962C8B-B14F-4D97-AF65-F5344CB8AC3E}">
        <p14:creationId xmlns:p14="http://schemas.microsoft.com/office/powerpoint/2010/main" val="111955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DİKKAT 3</a:t>
            </a:r>
          </a:p>
        </p:txBody>
      </p:sp>
      <p:sp>
        <p:nvSpPr>
          <p:cNvPr id="3" name="İçerik Yer Tutucusu 2"/>
          <p:cNvSpPr>
            <a:spLocks noGrp="1"/>
          </p:cNvSpPr>
          <p:nvPr>
            <p:ph idx="1"/>
          </p:nvPr>
        </p:nvSpPr>
        <p:spPr/>
        <p:txBody>
          <a:bodyPr>
            <a:normAutofit lnSpcReduction="10000"/>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Zaman ve su (yeraltı ve yerüstü) da önemli faktörlerdir. </a:t>
            </a:r>
          </a:p>
          <a:p>
            <a:pPr algn="just">
              <a:lnSpc>
                <a:spcPct val="107000"/>
              </a:lnSpc>
              <a:spcAft>
                <a:spcPts val="800"/>
              </a:spcAft>
            </a:pPr>
            <a:r>
              <a:rPr lang="tr-TR" dirty="0">
                <a:latin typeface="Calibri" panose="020F0502020204030204" pitchFamily="34" charset="0"/>
                <a:ea typeface="Calibri" panose="020F0502020204030204" pitchFamily="34" charset="0"/>
                <a:cs typeface="Arial" panose="020B0604020202020204" pitchFamily="34" charset="0"/>
              </a:rPr>
              <a:t>Yeraltı suyunun pompalanması ve su tablasının işletme tabanından daha aşağı düşürülmesi, yüzey sularının da drenajla ocağın etrafından </a:t>
            </a:r>
            <a:r>
              <a:rPr lang="tr-TR" dirty="0">
                <a:latin typeface="Calibri" panose="020F0502020204030204" pitchFamily="34" charset="0"/>
                <a:ea typeface="Calibri" panose="020F0502020204030204" pitchFamily="34" charset="0"/>
                <a:cs typeface="Times New Roman" panose="02020603050405020304" pitchFamily="18" charset="0"/>
              </a:rPr>
              <a:t>dışa aktarılması gereklidir.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Aynı şekilde zaman da önemli bir faktördür.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Bazı kayaçların eğimli bir yüzde dayanıklılığı değişebilir. Özellikle kayaç kırıklı ve yaz-kış arasındaki sıcaklık değişimi fazlaysa bütün bu faktörler göz önüne alınarak eğim hesaplanabilir. </a:t>
            </a:r>
          </a:p>
        </p:txBody>
      </p:sp>
    </p:spTree>
    <p:extLst>
      <p:ext uri="{BB962C8B-B14F-4D97-AF65-F5344CB8AC3E}">
        <p14:creationId xmlns:p14="http://schemas.microsoft.com/office/powerpoint/2010/main" val="48976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482</Words>
  <Application>Microsoft Macintosh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İŞLETME KAÇ ÇEŞİTTİR?</vt:lpstr>
      <vt:lpstr>AÇIK İŞLETME MASRAFLARI</vt:lpstr>
      <vt:lpstr>KARAR VERMEK İÇİN TEMEL FORMÜL</vt:lpstr>
      <vt:lpstr>ÖRNEK</vt:lpstr>
      <vt:lpstr>AÇIK İŞLETMELERDE DEKAPAJ HESABI</vt:lpstr>
      <vt:lpstr>DİKKAT!</vt:lpstr>
      <vt:lpstr>DİKKAT 2</vt:lpstr>
      <vt:lpstr>DİKKAT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78</cp:revision>
  <dcterms:created xsi:type="dcterms:W3CDTF">2020-10-22T11:28:47Z</dcterms:created>
  <dcterms:modified xsi:type="dcterms:W3CDTF">2021-03-30T21:24:56Z</dcterms:modified>
</cp:coreProperties>
</file>