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438" r:id="rId3"/>
    <p:sldId id="439" r:id="rId4"/>
    <p:sldId id="440" r:id="rId5"/>
    <p:sldId id="459" r:id="rId6"/>
    <p:sldId id="442" r:id="rId7"/>
    <p:sldId id="443" r:id="rId8"/>
    <p:sldId id="446" r:id="rId9"/>
    <p:sldId id="447" r:id="rId10"/>
    <p:sldId id="380" r:id="rId11"/>
    <p:sldId id="455" r:id="rId12"/>
    <p:sldId id="450" r:id="rId13"/>
    <p:sldId id="456" r:id="rId14"/>
    <p:sldId id="457" r:id="rId15"/>
    <p:sldId id="462" r:id="rId16"/>
    <p:sldId id="426" r:id="rId17"/>
    <p:sldId id="451" r:id="rId18"/>
    <p:sldId id="44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1348747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5400689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3556894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3709772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3159514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1523972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2674881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4485186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112887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3494887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425284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431376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1274951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960369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3273262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2131285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285095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0EEA03-5CBA-54A0-E63C-480C43C34BB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A2CC3FC-B311-A34A-00A5-9FF46D0E84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647BECD-BF62-D486-F245-49CDD39CEF9B}"/>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73D564D5-A61B-8ABA-06C0-5B2B26D51A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3B22F0-F94F-37F8-82C8-4579DAC1318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344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4C1F34-90F8-9B20-522E-C39607C991E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74F6968-7AF2-3C9A-5C12-4F531FCAB0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E25C90A-B159-C732-D333-6D92F8A89947}"/>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62D49200-0CDB-A568-90F1-7595B4AA3A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CAF9026-A7A4-F107-0694-617DA9C375F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41606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F7EE7D4-2822-BCBB-FD91-52C1DA13C4C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EF656AC-4891-0F7B-9D4C-985019312DB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FE538F6-3E74-947E-6D41-5838EC07E2F7}"/>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9DBCFA41-7D06-4399-D453-0BF34CB4110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5903EA6-0A30-9440-BCCF-9AD99EA24AB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36816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97A8B1-8FAD-B704-BDDA-8324BEE0F53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CA64F5C-EF02-8061-E1F9-CB30E694732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BE440F0-8D2C-0A39-AF90-203F803DB0EC}"/>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E8D44AA7-93D6-5A9E-7284-F651314C02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636058-D30E-4BC7-9AD7-D86A4991DEE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62926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69B777-C076-626B-F42F-B7CE60A0AC7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2F41082-B597-37D5-33A1-E58A5E778F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67F0C5C-83B9-4C7D-0515-339F4788C475}"/>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08A0C52C-A106-DCF0-5F9E-E805F4FD59E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064EC62-0A96-4377-7BD5-66D4C735B16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92465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6BC20A-1D58-02CC-6F96-ED868F8F263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CB4209F-AD59-1F2D-EC76-C2A801F6ADC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76DB32-2E12-5F69-C363-AB563AF3CFD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6123C6D-6CE9-FFD6-A9F8-89C5B4E453D0}"/>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77D25025-3055-AE1B-4668-D6B4BF717C0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1482799-6A8F-1C11-56D0-84E220D2628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7043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483907-DA48-795C-E631-E66CC40CF6E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40B1600-F9E4-1D2E-12A8-0C8DFF2071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7C93830-08C1-F8EA-3304-9E538F4EEDD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1E2444E-E5A1-CC37-3408-C3361D6DC4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94742B8-C007-B8BF-97C7-4D8E8138A61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190AB6F-A43C-FCE1-2246-26130DF2163E}"/>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36640200-3126-C947-832A-C652C91211E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0DD8388-A624-0B31-D1F6-A8E1958A135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1074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8B0441-04D8-35AA-D02A-A3D4D945824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7CC7811-8EB4-33F9-25C2-2F8681A89C31}"/>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60033619-6269-6C90-42E4-FAAF1EBCE37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68CF062-53F0-5584-A88A-DED7E14ADCA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3041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5A6E625-40EF-7BD5-CF7E-0D39F163E293}"/>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E32E768F-D69F-B253-1AF8-3C026B9C18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5E73647-4160-B52F-8756-4E4B72E5AAF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700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CFAC7D-AD16-59E7-87C9-DA3C800572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C7416DC-7AF2-B65F-8072-C177C6B659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02611C0-4E0F-7243-4962-4668229C02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350B6C8-DD8D-2F06-4051-0F966CAB1625}"/>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30102AF1-9FF2-88AD-4FAB-51C03A4064F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81360B-3C41-0B68-267A-1AC9C7DE6D8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9806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DB3A4A-6AA6-48A6-9C75-3673BD5F9E3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73F6E33-3D96-4D94-4AE6-2D644127C2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7297F7B-2C25-7A87-8B49-74D019537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C07E25B-FB91-3FAB-09A7-3E380BA7F88F}"/>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5654660C-64EA-1DB3-C84B-975A4ABC92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60BC8C1-5B07-3800-0F68-CA504A5D8C8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1103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17786CB-8BB7-9B04-9D76-9151F48E6E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D8BA09C-6B7E-D27F-03E0-E0D060CDAB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DFE8A21-B70B-2D80-6DC2-AA0139A49E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29370459-86FA-6C4D-BD1B-B4F31D81A1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ABC8000-6B74-6758-C58C-D6AB5127A6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04023599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063552" y="1333169"/>
            <a:ext cx="6962850" cy="1566174"/>
          </a:xfrm>
        </p:spPr>
        <p:txBody>
          <a:bodyPr anchor="ctr">
            <a:normAutofit/>
          </a:bodyPr>
          <a:lstStyle/>
          <a:p>
            <a:pPr algn="ctr"/>
            <a:r>
              <a:rPr lang="tr-TR" sz="2800" b="1" spc="-1" dirty="0">
                <a:solidFill>
                  <a:schemeClr val="tx1"/>
                </a:solidFill>
                <a:uFill>
                  <a:solidFill>
                    <a:srgbClr val="FFFFFF"/>
                  </a:solidFill>
                </a:uFill>
                <a:latin typeface="+mn-lt"/>
                <a:cs typeface="Times New Roman" pitchFamily="18" charset="0"/>
              </a:rPr>
              <a:t>Ankara Üniversitesi </a:t>
            </a:r>
            <a:br>
              <a:rPr lang="tr-TR" sz="2800" b="1" spc="-1" dirty="0">
                <a:solidFill>
                  <a:schemeClr val="tx1"/>
                </a:solidFill>
                <a:uFill>
                  <a:solidFill>
                    <a:srgbClr val="FFFFFF"/>
                  </a:solidFill>
                </a:uFill>
                <a:latin typeface="+mn-lt"/>
                <a:cs typeface="Times New Roman" pitchFamily="18" charset="0"/>
              </a:rPr>
            </a:br>
            <a:r>
              <a:rPr lang="tr-TR" sz="2800" b="1" spc="-1" dirty="0">
                <a:solidFill>
                  <a:schemeClr val="tx1"/>
                </a:solidFill>
                <a:uFill>
                  <a:solidFill>
                    <a:srgbClr val="FFFFFF"/>
                  </a:solidFill>
                </a:uFill>
                <a:latin typeface="+mn-lt"/>
                <a:cs typeface="Times New Roman" pitchFamily="18" charset="0"/>
              </a:rPr>
              <a:t>Sağlık Bilimleri Fakültesi</a:t>
            </a:r>
            <a:br>
              <a:rPr lang="tr-TR" sz="2800" b="1" spc="-1" dirty="0">
                <a:solidFill>
                  <a:schemeClr val="tx1"/>
                </a:solidFill>
                <a:uFill>
                  <a:solidFill>
                    <a:srgbClr val="FFFFFF"/>
                  </a:solidFill>
                </a:uFill>
                <a:latin typeface="+mn-lt"/>
                <a:cs typeface="Times New Roman" pitchFamily="18" charset="0"/>
              </a:rPr>
            </a:br>
            <a:r>
              <a:rPr lang="tr-TR" sz="2800" b="1" spc="-1" dirty="0">
                <a:solidFill>
                  <a:schemeClr val="tx1"/>
                </a:solidFill>
                <a:uFill>
                  <a:solidFill>
                    <a:srgbClr val="FFFFFF"/>
                  </a:solidFill>
                </a:uFill>
                <a:latin typeface="+mn-lt"/>
                <a:cs typeface="Times New Roman" pitchFamily="18" charset="0"/>
              </a:rPr>
              <a:t>Sosyal Hizmet Anabilim Dalı</a:t>
            </a:r>
            <a:endParaRPr lang="tr-TR" sz="28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063552" y="3158970"/>
            <a:ext cx="8784976" cy="2376264"/>
          </a:xfrm>
        </p:spPr>
        <p:txBody>
          <a:bodyPr>
            <a:normAutofit/>
          </a:bodyPr>
          <a:lstStyle/>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8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Ünitenin adı: Yaşlılara Yönelik Sosyal Hizmetler ve Mevzuat-I</a:t>
            </a:r>
            <a:endParaRPr lang="tr-TR" sz="2800"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 </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endParaRPr lang="tr-TR" dirty="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2011 yılında Aile ve Sosyal Politikalar Bakanlığı kurularak, bu bakanlığa bağlı olarak Engelli ve Yaşlı Hizmetleri Genel Müdürlüğü yapılandırılmıştır. Daha önce Sosyal Hizmetler ve Çocuk Esirgeme Kurumu bünyesinde yalnızca daire başkanlığı şeklinde yürütülen yaşlı hizmetleri bakanlığa bağlı genel müdürlük nezdinde yürütülmeye başlanmıştır. </a:t>
            </a:r>
          </a:p>
          <a:p>
            <a:pPr marL="549275" indent="-457200" algn="just">
              <a:tabLst>
                <a:tab pos="0" algn="l"/>
              </a:tabLst>
            </a:pPr>
            <a:r>
              <a:rPr lang="tr-TR" dirty="0">
                <a:ea typeface="Times New Roman" panose="02020603050405020304" pitchFamily="18" charset="0"/>
                <a:cs typeface="Times New Roman" panose="02020603050405020304" pitchFamily="18" charset="0"/>
              </a:rPr>
              <a:t>Türkiye'de yaşlılara kurumsal bakım veren tüm huzurevi ve yaşlı bakım ve rehabilitasyon merkezleri genel müdürlüğe bağlanmıştır.</a:t>
            </a:r>
          </a:p>
          <a:p>
            <a:pPr marL="549275" indent="-457200" algn="just">
              <a:buAutoNum type="arabicPeriod"/>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1102743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 </a:t>
            </a:r>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 </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sz="2000" dirty="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2.Aile ve Sosyal Hizmetler Bakanlığı Engelli ve Yaşlı Hizmetleri Genel Müdürlüğü tarafından 2016 yılında Yaşlı Destek Programı </a:t>
            </a:r>
            <a:r>
              <a:rPr lang="tr-TR" b="1" dirty="0">
                <a:ea typeface="Times New Roman" panose="02020603050405020304" pitchFamily="18" charset="0"/>
                <a:cs typeface="Times New Roman" panose="02020603050405020304" pitchFamily="18" charset="0"/>
              </a:rPr>
              <a:t>(YADES) </a:t>
            </a:r>
            <a:r>
              <a:rPr lang="tr-TR" dirty="0">
                <a:ea typeface="Times New Roman" panose="02020603050405020304" pitchFamily="18" charset="0"/>
                <a:cs typeface="Times New Roman" panose="02020603050405020304" pitchFamily="18" charset="0"/>
              </a:rPr>
              <a:t>başlatılmıştır. </a:t>
            </a:r>
          </a:p>
          <a:p>
            <a:pPr algn="just"/>
            <a:r>
              <a:rPr lang="tr-TR" dirty="0">
                <a:ea typeface="Times New Roman" panose="02020603050405020304" pitchFamily="18" charset="0"/>
                <a:cs typeface="Times New Roman" panose="02020603050405020304" pitchFamily="18" charset="0"/>
              </a:rPr>
              <a:t>Bu programda hizmet çeşitliliği sağlanması, alternatif bakım modelleri ile (evde bakım/destek, evde sağlık, gündüzlü dayanışma, gündüzlü bakım, yaşlı siteleri) yaşlıların talep ve ihtiyaçlarının karşılanması amacıyla Büyükşehir Belediyelerine proje esaslı ekonomik kaynak aktarımı sağlanmıştır. </a:t>
            </a:r>
          </a:p>
          <a:p>
            <a:pPr algn="just"/>
            <a:r>
              <a:rPr lang="tr-TR" sz="2800" dirty="0">
                <a:ea typeface="Times New Roman" panose="02020603050405020304" pitchFamily="18" charset="0"/>
                <a:cs typeface="Times New Roman" panose="02020603050405020304" pitchFamily="18" charset="0"/>
              </a:rPr>
              <a:t>Büyükşehir Belediyeleri yaşlılara ve engellilere, kronik hastalıkları olanlara uzun süreli bakım desteği kapsamında </a:t>
            </a:r>
            <a:r>
              <a:rPr lang="tr-TR" sz="2800" b="1" i="1" dirty="0">
                <a:solidFill>
                  <a:srgbClr val="FF0000"/>
                </a:solidFill>
                <a:ea typeface="Times New Roman" panose="02020603050405020304" pitchFamily="18" charset="0"/>
                <a:cs typeface="Times New Roman" panose="02020603050405020304" pitchFamily="18" charset="0"/>
              </a:rPr>
              <a:t>evde sağlık bakımı</a:t>
            </a:r>
            <a:r>
              <a:rPr lang="tr-TR" sz="2800" b="1" dirty="0">
                <a:solidFill>
                  <a:srgbClr val="FF0000"/>
                </a:solidFill>
                <a:ea typeface="Times New Roman" panose="02020603050405020304" pitchFamily="18" charset="0"/>
                <a:cs typeface="Times New Roman" panose="02020603050405020304" pitchFamily="18" charset="0"/>
              </a:rPr>
              <a:t>, </a:t>
            </a:r>
            <a:r>
              <a:rPr lang="tr-TR" sz="2800" b="1" i="1" dirty="0">
                <a:solidFill>
                  <a:srgbClr val="FF0000"/>
                </a:solidFill>
                <a:ea typeface="Times New Roman" panose="02020603050405020304" pitchFamily="18" charset="0"/>
                <a:cs typeface="Times New Roman" panose="02020603050405020304" pitchFamily="18" charset="0"/>
              </a:rPr>
              <a:t>evde sosyal bakımı</a:t>
            </a:r>
            <a:r>
              <a:rPr lang="tr-TR" sz="2800" b="1" dirty="0">
                <a:solidFill>
                  <a:srgbClr val="FF0000"/>
                </a:solidFill>
                <a:ea typeface="Times New Roman" panose="02020603050405020304" pitchFamily="18" charset="0"/>
                <a:cs typeface="Times New Roman" panose="02020603050405020304" pitchFamily="18" charset="0"/>
              </a:rPr>
              <a:t>, </a:t>
            </a:r>
            <a:r>
              <a:rPr lang="tr-TR" sz="2800" b="1" i="1" dirty="0">
                <a:solidFill>
                  <a:srgbClr val="FF0000"/>
                </a:solidFill>
                <a:ea typeface="Times New Roman" panose="02020603050405020304" pitchFamily="18" charset="0"/>
                <a:cs typeface="Times New Roman" panose="02020603050405020304" pitchFamily="18" charset="0"/>
              </a:rPr>
              <a:t>evde destek hizmetleri </a:t>
            </a:r>
            <a:r>
              <a:rPr lang="tr-TR" sz="2800" dirty="0">
                <a:ea typeface="Times New Roman" panose="02020603050405020304" pitchFamily="18" charset="0"/>
                <a:cs typeface="Times New Roman" panose="02020603050405020304" pitchFamily="18" charset="0"/>
              </a:rPr>
              <a:t>sunmaktadır. </a:t>
            </a:r>
          </a:p>
          <a:p>
            <a:pPr algn="just"/>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417910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14350" indent="-514350" algn="just">
              <a:buAutoNum type="arabicPeriod" startAt="3"/>
            </a:pPr>
            <a:endParaRPr lang="tr-TR" sz="2800" dirty="0">
              <a:ea typeface="Times New Roman" panose="02020603050405020304" pitchFamily="18" charset="0"/>
              <a:cs typeface="Times New Roman" panose="02020603050405020304" pitchFamily="18" charset="0"/>
            </a:endParaRPr>
          </a:p>
          <a:p>
            <a:pPr marL="514350" indent="-514350" algn="just">
              <a:buAutoNum type="arabicPeriod" startAt="3"/>
            </a:pPr>
            <a:r>
              <a:rPr lang="tr-TR" sz="2800" dirty="0">
                <a:ea typeface="Times New Roman" panose="02020603050405020304" pitchFamily="18" charset="0"/>
                <a:cs typeface="Times New Roman" panose="02020603050405020304" pitchFamily="18" charset="0"/>
              </a:rPr>
              <a:t>T.C. Sağlık Bakanlığı tarafından </a:t>
            </a:r>
            <a:r>
              <a:rPr lang="tr-TR" sz="2800" dirty="0">
                <a:solidFill>
                  <a:srgbClr val="FF0000"/>
                </a:solidFill>
                <a:ea typeface="Times New Roman" panose="02020603050405020304" pitchFamily="18" charset="0"/>
                <a:cs typeface="Times New Roman" panose="02020603050405020304" pitchFamily="18" charset="0"/>
              </a:rPr>
              <a:t>evde sağlık hizmetleri </a:t>
            </a:r>
            <a:r>
              <a:rPr lang="tr-TR" sz="2800" dirty="0">
                <a:ea typeface="Times New Roman" panose="02020603050405020304" pitchFamily="18" charset="0"/>
                <a:cs typeface="Times New Roman" panose="02020603050405020304" pitchFamily="18" charset="0"/>
              </a:rPr>
              <a:t>yürütülmektedir. </a:t>
            </a:r>
          </a:p>
          <a:p>
            <a:pPr marL="0" indent="0" algn="just">
              <a:buNone/>
            </a:pPr>
            <a:r>
              <a:rPr lang="tr-TR" sz="2800" dirty="0">
                <a:ea typeface="Times New Roman" panose="02020603050405020304" pitchFamily="18" charset="0"/>
                <a:cs typeface="Times New Roman" panose="02020603050405020304" pitchFamily="18" charset="0"/>
              </a:rPr>
              <a:t>Bu kapsamda özellikle bağımlı olan yaşlı bireylere evlerinde sağlık hizmetleri sunulmaktadır. </a:t>
            </a: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659901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dirty="0">
              <a:ea typeface="Times New Roman" panose="02020603050405020304" pitchFamily="18" charset="0"/>
              <a:cs typeface="Times New Roman" panose="02020603050405020304" pitchFamily="18" charset="0"/>
            </a:endParaRPr>
          </a:p>
          <a:p>
            <a:pPr marL="92075" indent="0" algn="just">
              <a:buNone/>
              <a:tabLst>
                <a:tab pos="0" algn="l"/>
              </a:tabLst>
            </a:pPr>
            <a:r>
              <a:rPr lang="tr-TR" dirty="0">
                <a:ea typeface="Times New Roman" panose="02020603050405020304" pitchFamily="18" charset="0"/>
                <a:cs typeface="Times New Roman" panose="02020603050405020304" pitchFamily="18" charset="0"/>
              </a:rPr>
              <a:t>4</a:t>
            </a:r>
            <a:r>
              <a:rPr lang="tr-TR" sz="2800" dirty="0">
                <a:ea typeface="Times New Roman" panose="02020603050405020304" pitchFamily="18" charset="0"/>
                <a:cs typeface="Times New Roman" panose="02020603050405020304" pitchFamily="18" charset="0"/>
              </a:rPr>
              <a:t>."65 yaşını doldurmuş muhtaç, güçsüz, kimsesiz Türk vatandaşlarına aylık bağlanması” hakkındaki kanunun uygulamaları sosyal refah devleti anlayışı kapsamında devam etmektedir.</a:t>
            </a:r>
          </a:p>
          <a:p>
            <a:pPr marL="92075" indent="0" algn="just">
              <a:buNone/>
              <a:tabLst>
                <a:tab pos="0" algn="l"/>
              </a:tabLst>
            </a:pPr>
            <a:endParaRPr lang="tr-TR" sz="2800" dirty="0">
              <a:ea typeface="Times New Roman" panose="02020603050405020304" pitchFamily="18" charset="0"/>
              <a:cs typeface="Times New Roman" panose="02020603050405020304" pitchFamily="18" charset="0"/>
            </a:endParaRPr>
          </a:p>
          <a:p>
            <a:pPr marL="92075" indent="0" algn="just">
              <a:buNone/>
              <a:tabLst>
                <a:tab pos="0" algn="l"/>
              </a:tabLst>
            </a:pPr>
            <a:r>
              <a:rPr lang="tr-TR" dirty="0">
                <a:ea typeface="Times New Roman" panose="02020603050405020304" pitchFamily="18" charset="0"/>
                <a:cs typeface="Times New Roman" panose="02020603050405020304" pitchFamily="18" charset="0"/>
              </a:rPr>
              <a:t>5</a:t>
            </a:r>
            <a:r>
              <a:rPr lang="tr-TR" sz="2800" dirty="0">
                <a:ea typeface="Times New Roman" panose="02020603050405020304" pitchFamily="18" charset="0"/>
                <a:cs typeface="Times New Roman" panose="02020603050405020304" pitchFamily="18" charset="0"/>
              </a:rPr>
              <a:t>.Türkiye'de son yıllarda sivil toplum örgütlerinin yaşlılık ve yaşlanma ile ilgili konularda farkındalığı artmaya başlamıştır.</a:t>
            </a:r>
          </a:p>
          <a:p>
            <a:pPr marL="457740" indent="-457200" algn="just">
              <a:buClr>
                <a:srgbClr val="B31166"/>
              </a:buClr>
            </a:pP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464224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sz="2800" dirty="0">
              <a:ea typeface="Times New Roman" panose="02020603050405020304" pitchFamily="18" charset="0"/>
              <a:cs typeface="Times New Roman" panose="02020603050405020304" pitchFamily="18" charset="0"/>
            </a:endParaRPr>
          </a:p>
          <a:p>
            <a:pPr marL="0" indent="0" algn="just">
              <a:buNone/>
            </a:pPr>
            <a:r>
              <a:rPr lang="tr-TR" sz="2800" dirty="0">
                <a:ea typeface="Times New Roman" panose="02020603050405020304" pitchFamily="18" charset="0"/>
                <a:cs typeface="Times New Roman" panose="02020603050405020304" pitchFamily="18" charset="0"/>
              </a:rPr>
              <a:t>7.Son yıllarda Türkiye'nin ev sahipliği yaptığı </a:t>
            </a:r>
            <a:r>
              <a:rPr lang="tr-TR" sz="2800" i="1" dirty="0">
                <a:solidFill>
                  <a:srgbClr val="FF0000"/>
                </a:solidFill>
                <a:ea typeface="Times New Roman" panose="02020603050405020304" pitchFamily="18" charset="0"/>
                <a:cs typeface="Times New Roman" panose="02020603050405020304" pitchFamily="18" charset="0"/>
              </a:rPr>
              <a:t>yaşlı hizmetleri, evde bakım, geriatri, gerontoloji, aktif ve sağlıklı yaşlanma, kuşaklararası dayanışma </a:t>
            </a:r>
            <a:r>
              <a:rPr lang="tr-TR" sz="2800" dirty="0">
                <a:ea typeface="Times New Roman" panose="02020603050405020304" pitchFamily="18" charset="0"/>
                <a:cs typeface="Times New Roman" panose="02020603050405020304" pitchFamily="18" charset="0"/>
              </a:rPr>
              <a:t>konularında gerçekleştirilen ulusal ve uluslararası düzeydeki kongrelerin, araştırmaların sayısında artış olmuştur.</a:t>
            </a:r>
          </a:p>
          <a:p>
            <a:pPr marL="0" indent="0" algn="just">
              <a:buNone/>
            </a:pPr>
            <a:r>
              <a:rPr lang="tr-TR" sz="2800" dirty="0">
                <a:ea typeface="Times New Roman" panose="02020603050405020304" pitchFamily="18" charset="0"/>
                <a:cs typeface="Times New Roman" panose="02020603050405020304" pitchFamily="18" charset="0"/>
              </a:rPr>
              <a:t>8.Kurumlarda kalan yaşlılara daha nitelikli hizmet götürebilmek için yaşlıların bağımlılık düzeyine göre tasnif edilmesi ve kurumların yeniden yapılandırılması çalışmalarına ilişkin farkındalık artmıştır.</a:t>
            </a:r>
          </a:p>
          <a:p>
            <a:pPr marL="540" indent="0" algn="just">
              <a:buClr>
                <a:srgbClr val="B31166"/>
              </a:buClr>
              <a:buNone/>
            </a:pP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2097058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Ülkemizde </a:t>
            </a:r>
            <a:r>
              <a:rPr lang="tr-TR" sz="2800" b="1" dirty="0">
                <a:latin typeface="+mn-lt"/>
                <a:ea typeface="Times New Roman" panose="02020603050405020304" pitchFamily="18" charset="0"/>
                <a:cs typeface="Times New Roman" panose="02020603050405020304" pitchFamily="18" charset="0"/>
              </a:rPr>
              <a:t>Yaşlılara Yönelik Hizmetler</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endParaRPr lang="tr-TR" dirty="0">
              <a:ea typeface="Times New Roman" panose="02020603050405020304" pitchFamily="18" charset="0"/>
              <a:cs typeface="Times New Roman" panose="02020603050405020304" pitchFamily="18" charset="0"/>
            </a:endParaRPr>
          </a:p>
          <a:p>
            <a:pPr algn="just"/>
            <a:r>
              <a:rPr lang="tr-TR" dirty="0">
                <a:ea typeface="Times New Roman" panose="02020603050405020304" pitchFamily="18" charset="0"/>
                <a:cs typeface="Times New Roman" panose="02020603050405020304" pitchFamily="18" charset="0"/>
              </a:rPr>
              <a:t>Resmi </a:t>
            </a:r>
            <a:r>
              <a:rPr lang="tr-TR" dirty="0" err="1">
                <a:ea typeface="Times New Roman" panose="02020603050405020304" pitchFamily="18" charset="0"/>
                <a:cs typeface="Times New Roman" panose="02020603050405020304" pitchFamily="18" charset="0"/>
              </a:rPr>
              <a:t>Gazete'de</a:t>
            </a:r>
            <a:r>
              <a:rPr lang="tr-TR" dirty="0">
                <a:ea typeface="Times New Roman" panose="02020603050405020304" pitchFamily="18" charset="0"/>
                <a:cs typeface="Times New Roman" panose="02020603050405020304" pitchFamily="18" charset="0"/>
              </a:rPr>
              <a:t> 4 Mart 2014 tarihinde yayınlanan "</a:t>
            </a:r>
            <a:r>
              <a:rPr lang="tr-TR" dirty="0">
                <a:solidFill>
                  <a:srgbClr val="FF0000"/>
                </a:solidFill>
                <a:ea typeface="Times New Roman" panose="02020603050405020304" pitchFamily="18" charset="0"/>
                <a:cs typeface="Times New Roman" panose="02020603050405020304" pitchFamily="18" charset="0"/>
              </a:rPr>
              <a:t>Ücretsiz veya İndirimli seyahat Kartları Yönetmeliği</a:t>
            </a:r>
            <a:r>
              <a:rPr lang="tr-TR" dirty="0">
                <a:ea typeface="Times New Roman" panose="02020603050405020304" pitchFamily="18" charset="0"/>
                <a:cs typeface="Times New Roman" panose="02020603050405020304" pitchFamily="18" charset="0"/>
              </a:rPr>
              <a:t>" ne göre </a:t>
            </a:r>
            <a:r>
              <a:rPr lang="tr-TR" b="1" i="1" dirty="0">
                <a:ea typeface="Times New Roman" panose="02020603050405020304" pitchFamily="18" charset="0"/>
                <a:cs typeface="Times New Roman" panose="02020603050405020304" pitchFamily="18" charset="0"/>
              </a:rPr>
              <a:t>65 ve daha büyük yaştaki bireyler ile engelli ve engelli refakatçileri için şehir içi, şehirlerarası, otobüs, vapur, tren ve uçak gibi ulaşım araçları indirimli ya da ücretsizdir. </a:t>
            </a:r>
            <a:r>
              <a:rPr lang="tr-TR" dirty="0">
                <a:ea typeface="Times New Roman" panose="02020603050405020304" pitchFamily="18" charset="0"/>
                <a:cs typeface="Times New Roman" panose="02020603050405020304" pitchFamily="18" charset="0"/>
              </a:rPr>
              <a:t>Bu uygulama sosyal içerme yaklaşımı ile yaşlı engellilerin insan onuruna yaraşır şekilde topluma katılmalarını desteklemektedir.</a:t>
            </a:r>
          </a:p>
          <a:p>
            <a:pPr marL="0" indent="0" algn="just">
              <a:buNone/>
            </a:pP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1387976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Autofit/>
          </a:bodyPr>
          <a:lstStyle/>
          <a:p>
            <a:r>
              <a:rPr lang="tr-TR" sz="2800" b="1" dirty="0">
                <a:latin typeface="+mn-lt"/>
                <a:cs typeface="Times New Roman" panose="02020603050405020304" pitchFamily="18" charset="0"/>
              </a:rPr>
              <a:t>T.C. Çalışma Ve Sosyal Güvenlik Bakanlığı: Yaşlılara Yönelik Hizmetler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92175" lvl="1" indent="-342900" algn="just">
              <a:tabLst>
                <a:tab pos="0" algn="l"/>
              </a:tabLst>
            </a:pPr>
            <a:endParaRPr lang="tr-TR" sz="2800" dirty="0">
              <a:ea typeface="Times New Roman" panose="02020603050405020304" pitchFamily="18" charset="0"/>
              <a:cs typeface="Times New Roman" panose="02020603050405020304" pitchFamily="18" charset="0"/>
            </a:endParaRPr>
          </a:p>
          <a:p>
            <a:pPr marL="892175" lvl="1" indent="-342900" algn="just">
              <a:tabLst>
                <a:tab pos="0" algn="l"/>
              </a:tabLst>
            </a:pPr>
            <a:r>
              <a:rPr lang="tr-TR" sz="2800" dirty="0">
                <a:ea typeface="Times New Roman" panose="02020603050405020304" pitchFamily="18" charset="0"/>
                <a:cs typeface="Times New Roman" panose="02020603050405020304" pitchFamily="18" charset="0"/>
              </a:rPr>
              <a:t>Sosyal Güvenlik Kurumu Başkanlığı emeklilik başlığı altında; </a:t>
            </a:r>
            <a:r>
              <a:rPr lang="tr-TR" sz="2800" b="1" dirty="0">
                <a:ea typeface="Times New Roman" panose="02020603050405020304" pitchFamily="18" charset="0"/>
                <a:cs typeface="Times New Roman" panose="02020603050405020304" pitchFamily="18" charset="0"/>
              </a:rPr>
              <a:t>emekli olma, yaşlılık aylığı, malullük, ölen sigortalının hak sahipleri, iş kazası ve meslek hastalıkları, hastalık ve annelik hali, sağlık hakkından ve hizmetlerinden yararlanma, isteğe bağlı sigortalılık, primsiz aylıklar, emeklilikten sonra çalışma, yurt dışı işlemler </a:t>
            </a:r>
            <a:r>
              <a:rPr lang="tr-TR" sz="2800" dirty="0">
                <a:ea typeface="Times New Roman" panose="02020603050405020304" pitchFamily="18" charset="0"/>
                <a:cs typeface="Times New Roman" panose="02020603050405020304" pitchFamily="18" charset="0"/>
              </a:rPr>
              <a:t>ile ilgilenmektedir.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2790808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Toplumsal Bakım</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r>
              <a:rPr lang="tr-TR" sz="2800" dirty="0">
                <a:ea typeface="Times New Roman" panose="02020603050405020304" pitchFamily="18" charset="0"/>
                <a:cs typeface="Times New Roman" panose="02020603050405020304" pitchFamily="18" charset="0"/>
              </a:rPr>
              <a:t>Toplumsal bakım toplum temelli hizmetler olarak da adlandırılmakta, günlük yetişkin bakımını, yemek desteğini, yaşlı hizmetlerini, ulaşım ve diğer destek hizmetlerini kapsamaktadır. </a:t>
            </a:r>
          </a:p>
          <a:p>
            <a:pPr algn="just"/>
            <a:r>
              <a:rPr lang="tr-TR" sz="2800" dirty="0">
                <a:ea typeface="Times New Roman" panose="02020603050405020304" pitchFamily="18" charset="0"/>
                <a:cs typeface="Times New Roman" panose="02020603050405020304" pitchFamily="18" charset="0"/>
              </a:rPr>
              <a:t>Toplumsal bakım uzun süreli bakım alan kişilere olduğu kadar bu kişilere evde bakım verenlere de destek sağlamaktadır. Örneğin Alzheimer hastaları için verilecek olan gündüzlü bakım hizmeti hastanın topluma katılımını ve sosyal ihtiyaçlarını desteklerken diğer yandan onlara bakım veren aile üyeleri için de bir "ara verme” ve "dinlenme” anlamına gelmektedir</a:t>
            </a: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986864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522262"/>
            <a:ext cx="9721080" cy="5199213"/>
          </a:xfrm>
        </p:spPr>
        <p:txBody>
          <a:bodyPr>
            <a:noAutofit/>
          </a:bodyPr>
          <a:lstStyle/>
          <a:p>
            <a:pPr marL="206375" indent="0" algn="just">
              <a:buNone/>
              <a:tabLst>
                <a:tab pos="0" algn="l"/>
              </a:tabLst>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206375" indent="0" algn="just">
              <a:buNone/>
              <a:tabLst>
                <a:tab pos="0" algn="l"/>
              </a:tabLst>
            </a:pPr>
            <a:r>
              <a:rPr lang="tr-TR"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Kitap </a:t>
            </a:r>
            <a:r>
              <a:rPr lang="tr-TR" dirty="0" err="1">
                <a:ea typeface="Times New Roman" panose="02020603050405020304" pitchFamily="18" charset="0"/>
                <a:cs typeface="Times New Roman" panose="02020603050405020304" pitchFamily="18" charset="0"/>
              </a:rPr>
              <a:t>Editörü:Prof</a:t>
            </a:r>
            <a:r>
              <a:rPr lang="tr-TR" dirty="0">
                <a:ea typeface="Times New Roman" panose="02020603050405020304" pitchFamily="18" charset="0"/>
                <a:cs typeface="Times New Roman" panose="02020603050405020304" pitchFamily="18" charset="0"/>
              </a:rPr>
              <a:t>.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Hedef Yayıncılık ve Mühendislik. Ankara, 2018.</a:t>
            </a:r>
          </a:p>
          <a:p>
            <a:pPr marL="206375" indent="0" algn="just">
              <a:buNone/>
              <a:tabLst>
                <a:tab pos="0" algn="l"/>
              </a:tabLst>
            </a:pPr>
            <a:r>
              <a:rPr lang="tr-TR" dirty="0">
                <a:ea typeface="Times New Roman" panose="02020603050405020304" pitchFamily="18" charset="0"/>
                <a:cs typeface="Times New Roman" panose="02020603050405020304" pitchFamily="18" charset="0"/>
              </a:rPr>
              <a:t>2)</a:t>
            </a:r>
            <a:r>
              <a:rPr lang="tr-TR" dirty="0" err="1">
                <a:ea typeface="Times New Roman" panose="02020603050405020304" pitchFamily="18" charset="0"/>
                <a:cs typeface="Times New Roman" panose="02020603050405020304" pitchFamily="18" charset="0"/>
              </a:rPr>
              <a:t>Gerontolojik</a:t>
            </a:r>
            <a:r>
              <a:rPr lang="tr-TR" dirty="0">
                <a:ea typeface="Times New Roman" panose="02020603050405020304" pitchFamily="18" charset="0"/>
                <a:cs typeface="Times New Roman" panose="02020603050405020304" pitchFamily="18" charset="0"/>
              </a:rPr>
              <a:t> Sosyal Hizmet. Ed. Emre Birinci. Nobel Akademik Yayıncılık. Ankara,2021.</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1698425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YAŞLILARA YÖNELİK SOSYAL HİZMETLER ve MEVZUAT</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r>
              <a:rPr lang="tr-TR" dirty="0">
                <a:ea typeface="Times New Roman" panose="02020603050405020304" pitchFamily="18" charset="0"/>
                <a:cs typeface="Times New Roman" panose="02020603050405020304" pitchFamily="18" charset="0"/>
              </a:rPr>
              <a:t>Türkiye'de yaşlılık alanındaki çalışmalar 2000'li yılların ortalarında hız kazanmıştır.</a:t>
            </a:r>
          </a:p>
          <a:p>
            <a:pPr marL="549275" indent="-457200" algn="just">
              <a:tabLst>
                <a:tab pos="0" algn="l"/>
              </a:tabLst>
            </a:pPr>
            <a:r>
              <a:rPr lang="tr-TR" dirty="0">
                <a:ea typeface="Times New Roman" panose="02020603050405020304" pitchFamily="18" charset="0"/>
                <a:cs typeface="Times New Roman" panose="02020603050405020304" pitchFamily="18" charset="0"/>
              </a:rPr>
              <a:t> "Türkiye'de Yaşlıların Durumu ve Yaşlanma Ulusal Eylem Planı" </a:t>
            </a:r>
            <a:r>
              <a:rPr lang="tr-TR" b="1" dirty="0">
                <a:ea typeface="Times New Roman" panose="02020603050405020304" pitchFamily="18" charset="0"/>
                <a:cs typeface="Times New Roman" panose="02020603050405020304" pitchFamily="18" charset="0"/>
              </a:rPr>
              <a:t>2007 yılında Kalkınma Bakanlığı </a:t>
            </a:r>
            <a:r>
              <a:rPr lang="tr-TR" dirty="0">
                <a:ea typeface="Times New Roman" panose="02020603050405020304" pitchFamily="18" charset="0"/>
                <a:cs typeface="Times New Roman" panose="02020603050405020304" pitchFamily="18" charset="0"/>
              </a:rPr>
              <a:t>(Mülga Devlet Planlama Teşkilatı) tarafından hazırlanmıştır. </a:t>
            </a:r>
          </a:p>
          <a:p>
            <a:pPr marL="92075" indent="0" algn="just">
              <a:buNone/>
              <a:tabLst>
                <a:tab pos="0" algn="l"/>
              </a:tabLst>
            </a:pPr>
            <a:r>
              <a:rPr lang="tr-TR" b="1" dirty="0">
                <a:ea typeface="Times New Roman" panose="02020603050405020304" pitchFamily="18" charset="0"/>
                <a:cs typeface="Times New Roman" panose="02020603050405020304" pitchFamily="18" charset="0"/>
              </a:rPr>
              <a:t>Bu eylem planında; </a:t>
            </a:r>
          </a:p>
          <a:p>
            <a:pPr marL="549275" indent="-457200" algn="just">
              <a:tabLst>
                <a:tab pos="0" algn="l"/>
              </a:tabLst>
            </a:pPr>
            <a:r>
              <a:rPr lang="tr-TR" dirty="0">
                <a:ea typeface="Times New Roman" panose="02020603050405020304" pitchFamily="18" charset="0"/>
                <a:cs typeface="Times New Roman" panose="02020603050405020304" pitchFamily="18" charset="0"/>
              </a:rPr>
              <a:t>"</a:t>
            </a:r>
            <a:r>
              <a:rPr lang="tr-TR" i="1" dirty="0">
                <a:ea typeface="Times New Roman" panose="02020603050405020304" pitchFamily="18" charset="0"/>
                <a:cs typeface="Times New Roman" panose="02020603050405020304" pitchFamily="18" charset="0"/>
              </a:rPr>
              <a:t>Yaşam Boyu Sağlığın Geliştirilmesi ve Refahın Artırılması”  </a:t>
            </a:r>
          </a:p>
          <a:p>
            <a:pPr marL="549275" indent="-457200" algn="just">
              <a:tabLst>
                <a:tab pos="0" algn="l"/>
              </a:tabLst>
            </a:pPr>
            <a:r>
              <a:rPr lang="tr-TR" i="1" dirty="0">
                <a:ea typeface="Times New Roman" panose="02020603050405020304" pitchFamily="18" charset="0"/>
                <a:cs typeface="Times New Roman" panose="02020603050405020304" pitchFamily="18" charset="0"/>
              </a:rPr>
              <a:t> "Sağlık ve Bakım Hizmetlerine Tam Erişimin Sağlanması”  </a:t>
            </a:r>
          </a:p>
          <a:p>
            <a:pPr marL="549275" indent="-457200" algn="just">
              <a:tabLst>
                <a:tab pos="0" algn="l"/>
              </a:tabLst>
            </a:pPr>
            <a:r>
              <a:rPr lang="tr-TR" i="1" dirty="0">
                <a:ea typeface="Times New Roman" panose="02020603050405020304" pitchFamily="18" charset="0"/>
                <a:cs typeface="Times New Roman" panose="02020603050405020304" pitchFamily="18" charset="0"/>
              </a:rPr>
              <a:t> "Bakım Hizmeti Verenlerin ve Sağlık Çalışanlarının Eğitimi"</a:t>
            </a:r>
          </a:p>
          <a:p>
            <a:pPr marL="549275" indent="-457200" algn="just">
              <a:tabLst>
                <a:tab pos="0" algn="l"/>
              </a:tabLst>
            </a:pPr>
            <a:r>
              <a:rPr lang="tr-TR" i="1" dirty="0">
                <a:ea typeface="Times New Roman" panose="02020603050405020304" pitchFamily="18" charset="0"/>
                <a:cs typeface="Times New Roman" panose="02020603050405020304" pitchFamily="18" charset="0"/>
              </a:rPr>
              <a:t> "Yaşlıların Ruh Sağlığı Gereksinimleri"</a:t>
            </a:r>
          </a:p>
          <a:p>
            <a:pPr marL="549275" indent="-457200" algn="just">
              <a:tabLst>
                <a:tab pos="0" algn="l"/>
              </a:tabLst>
            </a:pPr>
            <a:r>
              <a:rPr lang="tr-TR" i="1" dirty="0">
                <a:ea typeface="Times New Roman" panose="02020603050405020304" pitchFamily="18" charset="0"/>
                <a:cs typeface="Times New Roman" panose="02020603050405020304" pitchFamily="18" charset="0"/>
              </a:rPr>
              <a:t>"Yaşlılar ve Yeti Yetersizliği" </a:t>
            </a:r>
          </a:p>
          <a:p>
            <a:pPr marL="549275" indent="-4572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173167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YAŞLILARA YÖNELİK SOSYAL HİZMETLER ve MEVZUAT</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b="1" dirty="0">
                <a:ea typeface="Times New Roman" panose="02020603050405020304" pitchFamily="18" charset="0"/>
                <a:cs typeface="Times New Roman" panose="02020603050405020304" pitchFamily="18" charset="0"/>
              </a:rPr>
              <a:t>"Bakım ve Bakım Verenlerin Desteklenmesi" </a:t>
            </a:r>
            <a:r>
              <a:rPr lang="tr-TR" dirty="0">
                <a:ea typeface="Times New Roman" panose="02020603050405020304" pitchFamily="18" charset="0"/>
                <a:cs typeface="Times New Roman" panose="02020603050405020304" pitchFamily="18" charset="0"/>
              </a:rPr>
              <a:t>gibi başlıklar altında uzun süreli  bakımın desteklenmesi ve geliştirilmesi için eylemler belirlenmiştir.</a:t>
            </a:r>
          </a:p>
          <a:p>
            <a:pPr marL="549275" indent="-457200" algn="just">
              <a:tabLst>
                <a:tab pos="0" algn="l"/>
              </a:tabLst>
            </a:pPr>
            <a:r>
              <a:rPr lang="tr-TR" dirty="0">
                <a:ea typeface="Times New Roman" panose="02020603050405020304" pitchFamily="18" charset="0"/>
                <a:cs typeface="Times New Roman" panose="02020603050405020304" pitchFamily="18" charset="0"/>
              </a:rPr>
              <a:t>"</a:t>
            </a:r>
            <a:r>
              <a:rPr lang="tr-TR" b="1" dirty="0">
                <a:ea typeface="Times New Roman" panose="02020603050405020304" pitchFamily="18" charset="0"/>
                <a:cs typeface="Times New Roman" panose="02020603050405020304" pitchFamily="18" charset="0"/>
              </a:rPr>
              <a:t>Türkiye'de  Yaşlıların Durumu ve Yaşlanma Ulusal Eylem Planı Uygulama Programı</a:t>
            </a:r>
            <a:r>
              <a:rPr lang="tr-TR" dirty="0">
                <a:ea typeface="Times New Roman" panose="02020603050405020304" pitchFamily="18" charset="0"/>
                <a:cs typeface="Times New Roman" panose="02020603050405020304" pitchFamily="18" charset="0"/>
              </a:rPr>
              <a:t>" ise Aile  ve Sosyal Hizmetler Bakanlığı Engelli ve Yaşlı Hizmetleri Genel Müdürlüğü tarafından hazırlanmış, bu uygulama programında kamu kurumları, üniversiteler, sivil toplum kuruluşları, yerel yönetimler ve diğer paydaşların sorumlukları belirlenmiştir.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511377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YAŞLILARA YÖNELİK SOSYAL HİZMETLER ve MEVZUAT</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Kalkınma Bakanlığı tarafından yürütülen 10. Kalkınma Planı (2014-2018) çalışmaları kapsamında ilk kez "</a:t>
            </a:r>
            <a:r>
              <a:rPr lang="tr-TR" b="1" dirty="0">
                <a:ea typeface="Times New Roman" panose="02020603050405020304" pitchFamily="18" charset="0"/>
                <a:cs typeface="Times New Roman" panose="02020603050405020304" pitchFamily="18" charset="0"/>
              </a:rPr>
              <a:t>Yaşlanma Özel İhtisas Komisyonu”</a:t>
            </a:r>
            <a:r>
              <a:rPr lang="tr-TR" dirty="0">
                <a:ea typeface="Times New Roman" panose="02020603050405020304" pitchFamily="18" charset="0"/>
                <a:cs typeface="Times New Roman" panose="02020603050405020304" pitchFamily="18" charset="0"/>
              </a:rPr>
              <a:t> oluşturulmuştur. </a:t>
            </a:r>
          </a:p>
          <a:p>
            <a:pPr marL="549275" indent="-457200" algn="just">
              <a:tabLst>
                <a:tab pos="0" algn="l"/>
              </a:tabLst>
            </a:pPr>
            <a:r>
              <a:rPr lang="tr-TR" dirty="0">
                <a:ea typeface="Times New Roman" panose="02020603050405020304" pitchFamily="18" charset="0"/>
                <a:cs typeface="Times New Roman" panose="02020603050405020304" pitchFamily="18" charset="0"/>
              </a:rPr>
              <a:t>Yaşlanma ve uzun süreli bakım konusunda acil stratejiler belirlenmiştir.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493709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YAŞLILARA YÖNELİK SOSYAL HİZMETLER ve MEVZUAT</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457200" algn="just">
              <a:tabLst>
                <a:tab pos="0" algn="l"/>
              </a:tabLst>
            </a:pPr>
            <a:r>
              <a:rPr lang="tr-TR" dirty="0">
                <a:ea typeface="Times New Roman" panose="02020603050405020304" pitchFamily="18" charset="0"/>
                <a:cs typeface="Times New Roman" panose="02020603050405020304" pitchFamily="18" charset="0"/>
              </a:rPr>
              <a:t>Aile ve Sosyal Hizmetler Bakanlığı Engelli ve Yaşlı Hizmetleri Genel Müdürlüğü tarafından "</a:t>
            </a:r>
            <a:r>
              <a:rPr lang="tr-TR" b="1" dirty="0">
                <a:ea typeface="Times New Roman" panose="02020603050405020304" pitchFamily="18" charset="0"/>
                <a:cs typeface="Times New Roman" panose="02020603050405020304" pitchFamily="18" charset="0"/>
              </a:rPr>
              <a:t>Bakım Hizmetleri Stratejisi ve Eylem Planı </a:t>
            </a:r>
            <a:r>
              <a:rPr lang="tr-TR" dirty="0">
                <a:ea typeface="Times New Roman" panose="02020603050405020304" pitchFamily="18" charset="0"/>
                <a:cs typeface="Times New Roman" panose="02020603050405020304" pitchFamily="18" charset="0"/>
              </a:rPr>
              <a:t>(2011-2013)" kapsamında sosyal güvenlik sisteminde; bakım güvence modeli ve bakım sigortası oluşturulması çalışmaları başlatılmıştır.</a:t>
            </a:r>
          </a:p>
          <a:p>
            <a:pPr marL="92075" indent="0" algn="just">
              <a:buNone/>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455226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YAŞLILARA YÖNELİK SOSYAL HİZMETLER ve MEVZUAT</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tabLst>
                <a:tab pos="0" algn="l"/>
              </a:tabLst>
            </a:pPr>
            <a:r>
              <a:rPr lang="tr-TR" dirty="0">
                <a:ea typeface="Times New Roman" panose="02020603050405020304" pitchFamily="18" charset="0"/>
                <a:cs typeface="Times New Roman" panose="02020603050405020304" pitchFamily="18" charset="0"/>
              </a:rPr>
              <a:t>Dünya Sağlık Örgütü'nün 2018/2019 yılları için belirlenen öncelikleri arasında;</a:t>
            </a:r>
          </a:p>
          <a:p>
            <a:pPr marL="92075" indent="0" algn="just">
              <a:buNone/>
              <a:tabLst>
                <a:tab pos="0" algn="l"/>
              </a:tabLst>
            </a:pPr>
            <a:r>
              <a:rPr lang="tr-TR" dirty="0">
                <a:ea typeface="Times New Roman" panose="02020603050405020304" pitchFamily="18" charset="0"/>
                <a:cs typeface="Times New Roman" panose="02020603050405020304" pitchFamily="18" charset="0"/>
              </a:rPr>
              <a:t>(I) yaşlıların yaşam kalitesinin iyileştirilmesi ve insan merkezli (hizmet alanlar) entegre bakım hizmetlerinin koordinasyonu,</a:t>
            </a:r>
          </a:p>
          <a:p>
            <a:pPr marL="92075" indent="0" algn="just">
              <a:buNone/>
              <a:tabLst>
                <a:tab pos="0" algn="l"/>
              </a:tabLst>
            </a:pPr>
            <a:r>
              <a:rPr lang="tr-TR" dirty="0">
                <a:ea typeface="Times New Roman" panose="02020603050405020304" pitchFamily="18" charset="0"/>
                <a:cs typeface="Times New Roman" panose="02020603050405020304" pitchFamily="18" charset="0"/>
              </a:rPr>
              <a:t>(II)yaşlı/yaş dostu çevrenin güçlendirilmesi,</a:t>
            </a:r>
          </a:p>
          <a:p>
            <a:pPr marL="92075" indent="0" algn="just">
              <a:buNone/>
              <a:tabLst>
                <a:tab pos="0" algn="l"/>
              </a:tabLst>
            </a:pPr>
            <a:r>
              <a:rPr lang="tr-TR" dirty="0">
                <a:ea typeface="Times New Roman" panose="02020603050405020304" pitchFamily="18" charset="0"/>
                <a:cs typeface="Times New Roman" panose="02020603050405020304" pitchFamily="18" charset="0"/>
              </a:rPr>
              <a:t>(III)sağlıklı yaşlanma politikalarının izlenmesi ve değerlendirilmesi gibi hedefler bulunmaktadır. </a:t>
            </a:r>
          </a:p>
          <a:p>
            <a:pPr marL="92075" indent="0" algn="just">
              <a:buNone/>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248374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Türkiye'de Yaşlılara Yönelik Sosyal Politikalara Genel Bakış</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marL="663575" indent="-457200" algn="just">
              <a:tabLst>
                <a:tab pos="0" algn="l"/>
              </a:tabLst>
            </a:pPr>
            <a:r>
              <a:rPr lang="tr-TR" sz="2800" dirty="0">
                <a:solidFill>
                  <a:schemeClr val="tx1"/>
                </a:solidFill>
                <a:ea typeface="Times New Roman" panose="02020603050405020304" pitchFamily="18" charset="0"/>
                <a:cs typeface="Times New Roman" panose="02020603050405020304" pitchFamily="18" charset="0"/>
              </a:rPr>
              <a:t>Türkiye'de yaşlılara yönelik politikalar yatılı kurumsal bakım ve evde bakım hizmeti ücretine dayanmaktadır. </a:t>
            </a:r>
            <a:endParaRPr lang="tr-TR" b="1" dirty="0">
              <a:ea typeface="Times New Roman" panose="02020603050405020304" pitchFamily="18" charset="0"/>
              <a:cs typeface="Times New Roman" panose="02020603050405020304" pitchFamily="18" charset="0"/>
            </a:endParaRPr>
          </a:p>
          <a:p>
            <a:pPr marL="206375" indent="0" algn="just">
              <a:buNone/>
              <a:tabLst>
                <a:tab pos="0" algn="l"/>
              </a:tabLst>
            </a:pPr>
            <a:r>
              <a:rPr lang="tr-TR" b="1" dirty="0">
                <a:ea typeface="Times New Roman" panose="02020603050405020304" pitchFamily="18" charset="0"/>
                <a:cs typeface="Times New Roman" panose="02020603050405020304" pitchFamily="18" charset="0"/>
              </a:rPr>
              <a:t>Kurumsal Bakım</a:t>
            </a:r>
          </a:p>
          <a:p>
            <a:pPr marL="549275" indent="-342900" algn="just">
              <a:tabLst>
                <a:tab pos="0" algn="l"/>
              </a:tabLst>
            </a:pPr>
            <a:r>
              <a:rPr lang="tr-TR" dirty="0">
                <a:ea typeface="Times New Roman" panose="02020603050405020304" pitchFamily="18" charset="0"/>
                <a:cs typeface="Times New Roman" panose="02020603050405020304" pitchFamily="18" charset="0"/>
              </a:rPr>
              <a:t>Türkiye'de hem yaşlı bakımı hem de muhtaç yaşlıların korunması açısından yaşlılara yönelik en önemli hizmetlerden biri kurumsal bakımdır. </a:t>
            </a:r>
          </a:p>
          <a:p>
            <a:pPr marL="549275" indent="-342900" algn="just">
              <a:tabLst>
                <a:tab pos="0" algn="l"/>
              </a:tabLst>
            </a:pPr>
            <a:r>
              <a:rPr lang="tr-TR" dirty="0">
                <a:ea typeface="Times New Roman" panose="02020603050405020304" pitchFamily="18" charset="0"/>
                <a:cs typeface="Times New Roman" panose="02020603050405020304" pitchFamily="18" charset="0"/>
              </a:rPr>
              <a:t>Kurumsal bakım öncelikle huzurevleri ve rehabilitasyon merkezleri olarak yapılandırılmıştır. </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677079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Türkiye'de Yaşlılara Yönelik Sosyal Politikalara Genel Bakış</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pPr>
            <a:endParaRPr lang="tr-TR" dirty="0">
              <a:effectLst/>
              <a:ea typeface="Times New Roman" panose="02020603050405020304" pitchFamily="18" charset="0"/>
            </a:endParaRPr>
          </a:p>
          <a:p>
            <a:pPr marL="457740" indent="-457200" algn="just">
              <a:buClr>
                <a:srgbClr val="B31166"/>
              </a:buClr>
            </a:pPr>
            <a:r>
              <a:rPr lang="tr-TR" dirty="0">
                <a:effectLst/>
                <a:ea typeface="Times New Roman" panose="02020603050405020304" pitchFamily="18" charset="0"/>
              </a:rPr>
              <a:t>2011 yılında Aile ve Sosyal Hizmetler Bakanlığı'na bağlı olarak Engelli ve Yaşlı Hizmetleri Genel Müdürlüğü kurulmuştur. </a:t>
            </a:r>
          </a:p>
          <a:p>
            <a:pPr marL="457740" indent="-457200" algn="just">
              <a:buClr>
                <a:srgbClr val="B31166"/>
              </a:buClr>
            </a:pPr>
            <a:r>
              <a:rPr lang="tr-TR" dirty="0">
                <a:effectLst/>
                <a:ea typeface="Times New Roman" panose="02020603050405020304" pitchFamily="18" charset="0"/>
              </a:rPr>
              <a:t>Genel Müdürlük sosyal hizmetleri, yaşlı bireylere </a:t>
            </a:r>
            <a:r>
              <a:rPr lang="tr-TR" b="1" dirty="0">
                <a:effectLst/>
                <a:ea typeface="Times New Roman" panose="02020603050405020304" pitchFamily="18" charset="0"/>
              </a:rPr>
              <a:t>Huzurevleri ile Huzurevi Yaşlı Bakım ve Rehabilitasyon Merkezleri aracılığıyla götürmektedir.</a:t>
            </a:r>
            <a:endParaRPr lang="tr-TR" b="1"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304724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Evde Bakım Hizmeti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757778" lvl="1" indent="-457200" algn="just">
              <a:buClr>
                <a:srgbClr val="B31166"/>
              </a:buClr>
            </a:pPr>
            <a:endParaRPr lang="tr-TR" sz="2800" b="1" dirty="0">
              <a:ea typeface="Times New Roman" panose="02020603050405020304" pitchFamily="18" charset="0"/>
              <a:cs typeface="Times New Roman" panose="02020603050405020304" pitchFamily="18" charset="0"/>
            </a:endParaRPr>
          </a:p>
          <a:p>
            <a:pPr marL="757778" lvl="1" indent="-457200" algn="just">
              <a:buClr>
                <a:srgbClr val="B31166"/>
              </a:buClr>
            </a:pPr>
            <a:r>
              <a:rPr lang="tr-TR" sz="2800" b="1" dirty="0">
                <a:ea typeface="Times New Roman" panose="02020603050405020304" pitchFamily="18" charset="0"/>
                <a:cs typeface="Times New Roman" panose="02020603050405020304" pitchFamily="18" charset="0"/>
              </a:rPr>
              <a:t>5378 sayılı Engelliler Kanunu </a:t>
            </a:r>
            <a:r>
              <a:rPr lang="tr-TR" sz="2800" dirty="0">
                <a:ea typeface="Times New Roman" panose="02020603050405020304" pitchFamily="18" charset="0"/>
                <a:cs typeface="Times New Roman" panose="02020603050405020304" pitchFamily="18" charset="0"/>
              </a:rPr>
              <a:t>ile evde bakım hizmetlerinin verilmesi imkânı sağlanmıştır. </a:t>
            </a:r>
          </a:p>
          <a:p>
            <a:pPr marL="757778" lvl="1" indent="-457200" algn="just">
              <a:buClr>
                <a:srgbClr val="B31166"/>
              </a:buClr>
            </a:pPr>
            <a:r>
              <a:rPr lang="tr-TR" sz="2800" dirty="0">
                <a:ea typeface="Times New Roman" panose="02020603050405020304" pitchFamily="18" charset="0"/>
                <a:cs typeface="Times New Roman" panose="02020603050405020304" pitchFamily="18" charset="0"/>
              </a:rPr>
              <a:t>Model yalnızca ailede bakım veren kişiye ücret ödemek ile sınırlıdır. Evde profesyonel bakıcı ya da destek hizmetleri sağlanmamaktadır.</a:t>
            </a:r>
          </a:p>
          <a:p>
            <a:pPr marL="643478" lvl="1" indent="-342900" algn="just">
              <a:buClr>
                <a:srgbClr val="B31166"/>
              </a:buClr>
              <a:buFont typeface="Wingdings" panose="05000000000000000000" pitchFamily="2" charset="2"/>
              <a:buChar char="ü"/>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457740" indent="-457200" algn="just">
              <a:buClr>
                <a:srgbClr val="B31166"/>
              </a:buClr>
            </a:pPr>
            <a:endParaRPr lang="tr-TR"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8288106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22939</TotalTime>
  <Words>1118</Words>
  <Application>Microsoft Office PowerPoint</Application>
  <PresentationFormat>Geniş ekran</PresentationFormat>
  <Paragraphs>132</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Ankara Üniversitesi  Sağlık Bilimleri Fakültesi Sosyal Hizmet Anabilim Dalı</vt:lpstr>
      <vt:lpstr> YAŞLILARA YÖNELİK SOSYAL HİZMETLER ve MEVZUAT </vt:lpstr>
      <vt:lpstr> YAŞLILARA YÖNELİK SOSYAL HİZMETLER ve MEVZUAT </vt:lpstr>
      <vt:lpstr> YAŞLILARA YÖNELİK SOSYAL HİZMETLER ve MEVZUAT </vt:lpstr>
      <vt:lpstr> YAŞLILARA YÖNELİK SOSYAL HİZMETLER ve MEVZUAT </vt:lpstr>
      <vt:lpstr> YAŞLILARA YÖNELİK SOSYAL HİZMETLER ve MEVZUAT </vt:lpstr>
      <vt:lpstr>Türkiye'de Yaşlılara Yönelik Sosyal Politikalara Genel Bakış</vt:lpstr>
      <vt:lpstr>Türkiye'de Yaşlılara Yönelik Sosyal Politikalara Genel Bakış</vt:lpstr>
      <vt:lpstr>Evde Bakım Hizmeti</vt:lpstr>
      <vt:lpstr> Ülkemizde Yaşlılara Yönelik Hizmetler </vt:lpstr>
      <vt:lpstr> Ülkemizde Yaşlılara Yönelik Hizmetler </vt:lpstr>
      <vt:lpstr>Ülkemizde Yaşlılara Yönelik Hizmetler</vt:lpstr>
      <vt:lpstr>Ülkemizde Yaşlılara Yönelik Hizmetler</vt:lpstr>
      <vt:lpstr>Ülkemizde Yaşlılara Yönelik Hizmetler</vt:lpstr>
      <vt:lpstr>Ülkemizde Yaşlılara Yönelik Hizmetler</vt:lpstr>
      <vt:lpstr>T.C. Çalışma Ve Sosyal Güvenlik Bakanlığı: Yaşlılara Yönelik Hizmetler</vt:lpstr>
      <vt:lpstr>Toplumsal Bakım</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187</cp:revision>
  <dcterms:created xsi:type="dcterms:W3CDTF">2019-12-10T17:31:29Z</dcterms:created>
  <dcterms:modified xsi:type="dcterms:W3CDTF">2022-12-26T16:37:21Z</dcterms:modified>
</cp:coreProperties>
</file>