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2" r:id="rId8"/>
    <p:sldId id="263"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68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5019" y="4953000"/>
            <a:ext cx="12197020"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2680DB42-447C-453A-A5E9-1256FB8ECD6E}" type="datetimeFigureOut">
              <a:rPr lang="tr-TR" smtClean="0"/>
              <a:pPr/>
              <a:t>3.02.2020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F1543DD3-563B-415E-BCA6-424A62006B0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1481330"/>
            <a:ext cx="109728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41"/>
            <a:ext cx="84328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7" name="6 Köşeli Çift Ayraç"/>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969376" y="6407944"/>
            <a:ext cx="2560320" cy="365760"/>
          </a:xfrm>
        </p:spPr>
        <p:txBody>
          <a:bodyPr/>
          <a:lstStyle/>
          <a:p>
            <a:fld id="{2680DB42-447C-453A-A5E9-1256FB8ECD6E}"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2680DB42-447C-453A-A5E9-1256FB8ECD6E}" type="datetimeFigureOut">
              <a:rPr lang="tr-TR" smtClean="0"/>
              <a:pPr/>
              <a:t>3.02.2020</a:t>
            </a:fld>
            <a:endParaRPr lang="tr-TR"/>
          </a:p>
        </p:txBody>
      </p:sp>
      <p:sp>
        <p:nvSpPr>
          <p:cNvPr id="6" name="5 Altbilgi Yer Tutucusu"/>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F1543DD3-563B-415E-BCA6-424A62006B00}" type="slidenum">
              <a:rPr lang="tr-TR" smtClean="0"/>
              <a:pPr/>
              <a:t>‹#›</a:t>
            </a:fld>
            <a:endParaRPr lang="tr-TR"/>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2680DB42-447C-453A-A5E9-1256FB8ECD6E}" type="datetimeFigureOut">
              <a:rPr lang="tr-TR" smtClean="0"/>
              <a:pPr/>
              <a:t>3.02.2020</a:t>
            </a:fld>
            <a:endParaRPr lang="tr-TR"/>
          </a:p>
        </p:txBody>
      </p:sp>
      <p:sp>
        <p:nvSpPr>
          <p:cNvPr id="22" name="21 Altbilgi Yer Tutucusu"/>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F1543DD3-563B-415E-BCA6-424A62006B0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İletişimin Temel Kavramları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46924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İlk uluslararası faaliyetler, genel olarak frekans konusuna odaklandı. </a:t>
            </a:r>
          </a:p>
          <a:p>
            <a:r>
              <a:rPr lang="tr-TR" dirty="0" smtClean="0"/>
              <a:t>Ancak radyo tayfına yönelik talepler arttığında, birlik giderek daha aktif bir yaklaşım benimsedi. Tayf alanlarını belirli hizmetlere tahsis ederek, dünyayı üç genel bölgeye </a:t>
            </a:r>
            <a:r>
              <a:rPr lang="tr-TR" dirty="0" smtClean="0"/>
              <a:t>ayırdı</a:t>
            </a:r>
            <a:r>
              <a:rPr lang="tr-TR" dirty="0"/>
              <a:t>:</a:t>
            </a:r>
            <a:endParaRPr lang="tr-TR" dirty="0" smtClean="0"/>
          </a:p>
          <a:p>
            <a:pPr marL="624078" indent="-514350">
              <a:buFont typeface="+mj-lt"/>
              <a:buAutoNum type="arabicPeriod"/>
            </a:pPr>
            <a:r>
              <a:rPr lang="tr-TR" dirty="0" smtClean="0"/>
              <a:t> Avrupa ve Afrika</a:t>
            </a:r>
          </a:p>
          <a:p>
            <a:pPr marL="624078" indent="-514350">
              <a:buFont typeface="+mj-lt"/>
              <a:buAutoNum type="arabicPeriod"/>
            </a:pPr>
            <a:r>
              <a:rPr lang="tr-TR" dirty="0" smtClean="0"/>
              <a:t>Amerika</a:t>
            </a:r>
          </a:p>
          <a:p>
            <a:pPr marL="624078" indent="-514350">
              <a:buFont typeface="+mj-lt"/>
              <a:buAutoNum type="arabicPeriod"/>
            </a:pPr>
            <a:r>
              <a:rPr lang="tr-TR" dirty="0" smtClean="0"/>
              <a:t>Asya-Güney Pasifik</a:t>
            </a:r>
          </a:p>
          <a:p>
            <a:r>
              <a:rPr lang="tr-TR" dirty="0" smtClean="0"/>
              <a:t>Bu bölgelerin her birini ayrıntılı olarak planlandı. Ancak yine de geliştirilen sistemler, sonraki yıllarda hem mevcut kullanıcı talepleri hem de uluslararası telekomünikasyon sahası dışında bırakılan ülkelerin talepleri yüzünden giderek baskı altına girmiştir. </a:t>
            </a:r>
            <a:endParaRPr lang="tr-TR" dirty="0"/>
          </a:p>
        </p:txBody>
      </p:sp>
      <p:sp>
        <p:nvSpPr>
          <p:cNvPr id="3" name="2 Başlık"/>
          <p:cNvSpPr>
            <a:spLocks noGrp="1"/>
          </p:cNvSpPr>
          <p:nvPr>
            <p:ph type="title"/>
          </p:nvPr>
        </p:nvSpPr>
        <p:spPr/>
        <p:txBody>
          <a:bodyPr/>
          <a:lstStyle/>
          <a:p>
            <a:r>
              <a:rPr lang="tr-TR" dirty="0" smtClean="0"/>
              <a:t>Küreselleşme</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John B. </a:t>
            </a:r>
            <a:r>
              <a:rPr lang="tr-TR" dirty="0" err="1"/>
              <a:t>Thompson</a:t>
            </a:r>
            <a:r>
              <a:rPr lang="tr-TR" dirty="0"/>
              <a:t> (2008). </a:t>
            </a:r>
            <a:r>
              <a:rPr lang="tr-TR" i="1" dirty="0"/>
              <a:t>Medya ve </a:t>
            </a:r>
            <a:r>
              <a:rPr lang="tr-TR" i="1" dirty="0" err="1"/>
              <a:t>Modernite</a:t>
            </a:r>
            <a:r>
              <a:rPr lang="tr-TR" i="1" dirty="0"/>
              <a:t>.</a:t>
            </a:r>
            <a:r>
              <a:rPr lang="tr-TR" dirty="0"/>
              <a:t> Çev. Serdar Öztürk. </a:t>
            </a:r>
            <a:r>
              <a:rPr lang="tr-TR"/>
              <a:t>İstanbul: Kırmızı. </a:t>
            </a:r>
          </a:p>
        </p:txBody>
      </p:sp>
      <p:sp>
        <p:nvSpPr>
          <p:cNvPr id="3" name="Unvan 2"/>
          <p:cNvSpPr>
            <a:spLocks noGrp="1"/>
          </p:cNvSpPr>
          <p:nvPr>
            <p:ph type="title"/>
          </p:nvPr>
        </p:nvSpPr>
        <p:spPr/>
        <p:txBody>
          <a:bodyPr/>
          <a:lstStyle/>
          <a:p>
            <a:r>
              <a:rPr lang="tr-TR" dirty="0" smtClean="0"/>
              <a:t>Yararlanılan kaynaklar</a:t>
            </a:r>
            <a:endParaRPr lang="tr-TR" dirty="0"/>
          </a:p>
        </p:txBody>
      </p:sp>
    </p:spTree>
    <p:extLst>
      <p:ext uri="{BB962C8B-B14F-4D97-AF65-F5344CB8AC3E}">
        <p14:creationId xmlns:p14="http://schemas.microsoft.com/office/powerpoint/2010/main" val="2367397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Modern dünyanın ayırt edici özelliği küreselleşmedir. </a:t>
            </a:r>
          </a:p>
          <a:p>
            <a:r>
              <a:rPr lang="tr-TR" dirty="0" smtClean="0"/>
              <a:t>Küreselleşme kavramı, yakın dönemde ortaya çıkmakla birlikte olgu aslında eskidir. </a:t>
            </a:r>
          </a:p>
          <a:p>
            <a:r>
              <a:rPr lang="tr-TR" dirty="0" smtClean="0"/>
              <a:t>Kökeni geç Ortaçağ ve erken modern dönemdeki ticaret alanındaki genişlemedir. </a:t>
            </a:r>
          </a:p>
          <a:p>
            <a:r>
              <a:rPr lang="tr-TR" dirty="0" smtClean="0"/>
              <a:t>Öncesinde daha ziyade yerel karakterde olan ticaret, 15. yüzyılın sonlarından başlayarak hacmini ve coğrafi genişliğini olağanüstü derecede artırmıştır. </a:t>
            </a:r>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3372196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İletilerin uzak mesafelerde aktarımı yeni değildir. Söz gelimi, Roma ve Bizans imparatorluklarının kurdukları yol ve buna bağlı olarak haberleşme sistemleri iletilerin </a:t>
            </a:r>
            <a:r>
              <a:rPr lang="tr-TR" dirty="0" smtClean="0"/>
              <a:t>mekân </a:t>
            </a:r>
            <a:r>
              <a:rPr lang="tr-TR" dirty="0" smtClean="0"/>
              <a:t>sınırlarını aşmalarının önemli örneklerindendir. </a:t>
            </a:r>
          </a:p>
          <a:p>
            <a:r>
              <a:rPr lang="tr-TR" dirty="0" smtClean="0"/>
              <a:t>Ancak iletişim ağlarının küresel çapta sistematik olarak örgütlenmesi daha yenidir. Bu gelişme 19. yüzyılda gerçekleşmiştir. </a:t>
            </a:r>
          </a:p>
          <a:p>
            <a:r>
              <a:rPr lang="tr-TR" dirty="0" smtClean="0"/>
              <a:t>İletişimi, ulaşımdan ayıran yeni teknolojiler iletişimin küreselleşmesine önemli katkı sağlamıştır. </a:t>
            </a:r>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2715941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19. yüzyılda ve 20. yüzyılın başlarında iletişimin küreselleşmesinde rol oynayan üç anahtar gelişme:</a:t>
            </a:r>
          </a:p>
          <a:p>
            <a:pPr marL="624078" indent="-514350">
              <a:buFont typeface="+mj-lt"/>
              <a:buAutoNum type="arabicPeriod"/>
            </a:pPr>
            <a:r>
              <a:rPr lang="tr-TR" dirty="0" smtClean="0"/>
              <a:t>Su altı kablo sistemlerinin geliştirilmesi</a:t>
            </a:r>
          </a:p>
          <a:p>
            <a:pPr marL="624078" indent="-514350">
              <a:buFont typeface="+mj-lt"/>
              <a:buAutoNum type="arabicPeriod"/>
            </a:pPr>
            <a:r>
              <a:rPr lang="tr-TR" dirty="0" smtClean="0"/>
              <a:t>Uluslararası haber ajanslarının kurulması</a:t>
            </a:r>
          </a:p>
          <a:p>
            <a:pPr marL="624078" indent="-514350">
              <a:buFont typeface="+mj-lt"/>
              <a:buAutoNum type="arabicPeriod"/>
            </a:pPr>
            <a:r>
              <a:rPr lang="tr-TR" dirty="0" smtClean="0"/>
              <a:t>Elektromanyetik tayf tahsisiyle ilgili uluslararası örgütlerin kurulması</a:t>
            </a:r>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4242664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smtClean="0"/>
              <a:t>Su altı kablo sistemleri:</a:t>
            </a:r>
          </a:p>
          <a:p>
            <a:r>
              <a:rPr lang="tr-TR" dirty="0" smtClean="0"/>
              <a:t>Elektrikli telgrafın 1830’lardan başlayarak geliştirilmesinden sonra coğrafi engeller önemli bir soruna dönüştü. Zira ilk telgraf sistemleri karasaldı. </a:t>
            </a:r>
          </a:p>
          <a:p>
            <a:r>
              <a:rPr lang="tr-TR" dirty="0" smtClean="0"/>
              <a:t>İlk denizaltı kabloları 1851-1852 yılları arasında döşenmeye başlandı. İlk başarılı girişim İngiliz Kanalı’nda ve İngiltere ile İrlanda arasında gerçekleşti.</a:t>
            </a:r>
          </a:p>
          <a:p>
            <a:r>
              <a:rPr lang="tr-TR" dirty="0" smtClean="0"/>
              <a:t>Bu tarihten itibaren denizaltı kablolarının döşenmesinde önemli yol kat edildi ve böylece dünyanın büyük bölümü birbirine bağlanmış oldu. </a:t>
            </a:r>
          </a:p>
          <a:p>
            <a:r>
              <a:rPr lang="tr-TR" dirty="0" smtClean="0"/>
              <a:t>Denizaltı kablo ağlarının gelişiminde siyasi ve askeri çıkarlar önemli bir rol oynadı. Ancak bu kabloların asıl olarak ticaret ve iş dünyasının amaçları doğrultusunda kullanıldığı belirtilmelidir.  </a:t>
            </a:r>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1271720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Uluslararası haber ajansları</a:t>
            </a:r>
          </a:p>
          <a:p>
            <a:pPr>
              <a:buNone/>
            </a:pPr>
            <a:r>
              <a:rPr lang="tr-TR" dirty="0" smtClean="0"/>
              <a:t>İlk haber ajansı Havas’tır. 1835’te Paris’te kuruldu. Kurucusu Charles Havas.</a:t>
            </a:r>
          </a:p>
          <a:p>
            <a:pPr>
              <a:buNone/>
            </a:pPr>
            <a:r>
              <a:rPr lang="tr-TR" dirty="0" smtClean="0"/>
              <a:t>Berlin’de </a:t>
            </a:r>
            <a:r>
              <a:rPr lang="tr-TR" dirty="0" err="1" smtClean="0"/>
              <a:t>Bernhard</a:t>
            </a:r>
            <a:r>
              <a:rPr lang="tr-TR" dirty="0" smtClean="0"/>
              <a:t> </a:t>
            </a:r>
            <a:r>
              <a:rPr lang="tr-TR" dirty="0" err="1" smtClean="0"/>
              <a:t>Wolff</a:t>
            </a:r>
            <a:r>
              <a:rPr lang="tr-TR" dirty="0" smtClean="0"/>
              <a:t> 1849 yılında </a:t>
            </a:r>
            <a:r>
              <a:rPr lang="tr-TR" dirty="0" err="1" smtClean="0"/>
              <a:t>Wolff</a:t>
            </a:r>
            <a:r>
              <a:rPr lang="tr-TR" dirty="0" smtClean="0"/>
              <a:t> haber ajansını kurdu.</a:t>
            </a:r>
          </a:p>
          <a:p>
            <a:pPr>
              <a:buNone/>
            </a:pPr>
            <a:r>
              <a:rPr lang="tr-TR" dirty="0" smtClean="0"/>
              <a:t>1851’de Londra’da Paul </a:t>
            </a:r>
            <a:r>
              <a:rPr lang="tr-TR" dirty="0" err="1" smtClean="0"/>
              <a:t>Julies</a:t>
            </a:r>
            <a:r>
              <a:rPr lang="tr-TR" dirty="0" smtClean="0"/>
              <a:t> </a:t>
            </a:r>
            <a:r>
              <a:rPr lang="tr-TR" dirty="0" err="1" smtClean="0"/>
              <a:t>Reuter</a:t>
            </a:r>
            <a:r>
              <a:rPr lang="tr-TR" dirty="0" smtClean="0"/>
              <a:t> tarafından Reuters haber ajansı kuruldu. </a:t>
            </a:r>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1262786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Her üç ajans, 1850’li yıllar boyunca çalışma sahalarını genişletmek üzere rekabetçi bir ortamda çalıştı. Ancak rekabetin getirdiği engellerden kurtulmak isteyen ajanslar, dünyayı özel çalışma bölgelerine bölerek işbirliğine gittiler. </a:t>
            </a:r>
          </a:p>
          <a:p>
            <a:r>
              <a:rPr lang="tr-TR" dirty="0" smtClean="0"/>
              <a:t>1869’daki Ajans Birliği Anlaşması uyarınca;</a:t>
            </a:r>
          </a:p>
          <a:p>
            <a:pPr algn="ctr">
              <a:buNone/>
            </a:pPr>
            <a:r>
              <a:rPr lang="tr-TR" dirty="0" smtClean="0"/>
              <a:t>Reuters: Britanya imparatorluğu ve Uzak Doğu</a:t>
            </a:r>
          </a:p>
          <a:p>
            <a:pPr algn="ctr">
              <a:buNone/>
            </a:pPr>
            <a:r>
              <a:rPr lang="tr-TR" dirty="0" smtClean="0"/>
              <a:t>Havas: Fransa, İtalya, İspanya ve Portekiz</a:t>
            </a:r>
          </a:p>
          <a:p>
            <a:pPr algn="ctr">
              <a:buNone/>
            </a:pPr>
            <a:r>
              <a:rPr lang="tr-TR" dirty="0" err="1" smtClean="0"/>
              <a:t>Wolff</a:t>
            </a:r>
            <a:r>
              <a:rPr lang="tr-TR" dirty="0" smtClean="0"/>
              <a:t>: Almanya</a:t>
            </a:r>
            <a:r>
              <a:rPr lang="tr-TR" dirty="0" smtClean="0"/>
              <a:t>, Avusturya, İskandinavya, Rus</a:t>
            </a:r>
          </a:p>
          <a:p>
            <a:pPr>
              <a:buNone/>
            </a:pPr>
            <a:r>
              <a:rPr lang="tr-TR" dirty="0" smtClean="0"/>
              <a:t>topraklarında özel çalışma ayrıcalığına sahip oldu. </a:t>
            </a:r>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1914009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Bu arada ABD’de </a:t>
            </a:r>
            <a:r>
              <a:rPr lang="tr-TR" dirty="0" err="1" smtClean="0"/>
              <a:t>Associated</a:t>
            </a:r>
            <a:r>
              <a:rPr lang="tr-TR" dirty="0" smtClean="0"/>
              <a:t> </a:t>
            </a:r>
            <a:r>
              <a:rPr lang="tr-TR" dirty="0" err="1" smtClean="0"/>
              <a:t>Press</a:t>
            </a:r>
            <a:r>
              <a:rPr lang="tr-TR" dirty="0" smtClean="0"/>
              <a:t> (AP) 1846 yılında kuruldu. Beş New York gazetesi tarafından bir kooperatif olarak kurulan ajans kısa sürede dünyanın güçlü ajanslarından biri haline geldi. </a:t>
            </a:r>
          </a:p>
          <a:p>
            <a:r>
              <a:rPr lang="tr-TR" dirty="0" smtClean="0"/>
              <a:t>AP, Avrupa ajanslarına ABD ile ilgili haberler verdi ve karşılığında ABD içinde haber dağıtımında özel bir ayrıcalık kazandı. </a:t>
            </a:r>
          </a:p>
          <a:p>
            <a:r>
              <a:rPr lang="tr-TR" dirty="0" smtClean="0"/>
              <a:t>1893 yılında Avrupa karteline kuruldu. </a:t>
            </a:r>
          </a:p>
          <a:p>
            <a:r>
              <a:rPr lang="tr-TR" dirty="0" smtClean="0"/>
              <a:t>1907’de </a:t>
            </a:r>
            <a:r>
              <a:rPr lang="tr-TR" dirty="0" err="1" smtClean="0"/>
              <a:t>The</a:t>
            </a:r>
            <a:r>
              <a:rPr lang="tr-TR" dirty="0" smtClean="0"/>
              <a:t> United </a:t>
            </a:r>
            <a:r>
              <a:rPr lang="tr-TR" dirty="0" err="1" smtClean="0"/>
              <a:t>Press</a:t>
            </a:r>
            <a:r>
              <a:rPr lang="tr-TR" dirty="0" smtClean="0"/>
              <a:t> </a:t>
            </a:r>
            <a:r>
              <a:rPr lang="tr-TR" dirty="0" err="1" smtClean="0"/>
              <a:t>Association</a:t>
            </a:r>
            <a:r>
              <a:rPr lang="tr-TR" dirty="0" smtClean="0"/>
              <a:t> (UPA) kuruldu. Ajans daha sonra </a:t>
            </a:r>
            <a:r>
              <a:rPr lang="tr-TR" dirty="0" smtClean="0"/>
              <a:t>UPI </a:t>
            </a:r>
            <a:r>
              <a:rPr lang="tr-TR" dirty="0" smtClean="0"/>
              <a:t>(United </a:t>
            </a:r>
            <a:r>
              <a:rPr lang="tr-TR" dirty="0" err="1" smtClean="0"/>
              <a:t>Press</a:t>
            </a:r>
            <a:r>
              <a:rPr lang="tr-TR" dirty="0" smtClean="0"/>
              <a:t> International) </a:t>
            </a:r>
            <a:r>
              <a:rPr lang="tr-TR" dirty="0" smtClean="0"/>
              <a:t>adını aldı. </a:t>
            </a:r>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2882187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Elektromanyetik tayf tahsisiyle ilgili uluslararası örgütlerin kurulması:</a:t>
            </a:r>
          </a:p>
          <a:p>
            <a:r>
              <a:rPr lang="tr-TR" dirty="0" smtClean="0"/>
              <a:t>Elektromanyetik dalgaların kullanımı, gerek ülke içinde gerekse ülkeler arasında tayf dağıtımının düzenlenmesini ihtiyacını ortaya çıkardı. </a:t>
            </a:r>
          </a:p>
          <a:p>
            <a:r>
              <a:rPr lang="tr-TR" dirty="0" smtClean="0"/>
              <a:t>Her ülke tayf dağıtımı için kendi yasal mevzuatını oluşturdu. </a:t>
            </a:r>
          </a:p>
          <a:p>
            <a:r>
              <a:rPr lang="tr-TR" dirty="0" smtClean="0"/>
              <a:t>Uluslararası Telgraf Birliği, </a:t>
            </a:r>
            <a:r>
              <a:rPr lang="tr-TR" dirty="0" smtClean="0"/>
              <a:t>yirmi Avrupa </a:t>
            </a:r>
            <a:r>
              <a:rPr lang="tr-TR" dirty="0" smtClean="0"/>
              <a:t>devleti tarafından imzalanan bir anlaşmayla kuruldu (1865). Daha sonra Uluslararası Telekomünikasyon Birliği’ne dönüştü. </a:t>
            </a:r>
          </a:p>
          <a:p>
            <a:endParaRPr lang="tr-TR" dirty="0" smtClean="0"/>
          </a:p>
          <a:p>
            <a:endParaRPr lang="tr-TR" dirty="0" smtClean="0"/>
          </a:p>
          <a:p>
            <a:endParaRPr lang="tr-TR" dirty="0"/>
          </a:p>
        </p:txBody>
      </p:sp>
      <p:sp>
        <p:nvSpPr>
          <p:cNvPr id="3" name="Unvan 2"/>
          <p:cNvSpPr>
            <a:spLocks noGrp="1"/>
          </p:cNvSpPr>
          <p:nvPr>
            <p:ph type="title"/>
          </p:nvPr>
        </p:nvSpPr>
        <p:spPr/>
        <p:txBody>
          <a:bodyPr/>
          <a:lstStyle/>
          <a:p>
            <a:r>
              <a:rPr lang="tr-TR" dirty="0" smtClean="0"/>
              <a:t>Küreselleşme</a:t>
            </a:r>
            <a:endParaRPr lang="tr-TR" dirty="0"/>
          </a:p>
        </p:txBody>
      </p:sp>
    </p:spTree>
    <p:extLst>
      <p:ext uri="{BB962C8B-B14F-4D97-AF65-F5344CB8AC3E}">
        <p14:creationId xmlns:p14="http://schemas.microsoft.com/office/powerpoint/2010/main" val="36097541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756</TotalTime>
  <Words>590</Words>
  <Application>Microsoft Office PowerPoint</Application>
  <PresentationFormat>Geniş ekran</PresentationFormat>
  <Paragraphs>53</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Lucida Sans Unicode</vt:lpstr>
      <vt:lpstr>Verdana</vt:lpstr>
      <vt:lpstr>Wingdings 2</vt:lpstr>
      <vt:lpstr>Wingdings 3</vt:lpstr>
      <vt:lpstr>Kalabalık</vt:lpstr>
      <vt:lpstr>İletişimin Temel Kavramları</vt:lpstr>
      <vt:lpstr>Küreselleşme</vt:lpstr>
      <vt:lpstr>Küreselleşme</vt:lpstr>
      <vt:lpstr>Küreselleşme</vt:lpstr>
      <vt:lpstr>Küreselleşme</vt:lpstr>
      <vt:lpstr>Küreselleşme</vt:lpstr>
      <vt:lpstr>Küreselleşme</vt:lpstr>
      <vt:lpstr>Küreselleşme</vt:lpstr>
      <vt:lpstr>Küreselleşme</vt:lpstr>
      <vt:lpstr>Küreselleşme</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Temel Kavramları</dc:title>
  <dc:creator>ASUS</dc:creator>
  <cp:lastModifiedBy>ASUS</cp:lastModifiedBy>
  <cp:revision>54</cp:revision>
  <dcterms:created xsi:type="dcterms:W3CDTF">2019-12-01T12:56:12Z</dcterms:created>
  <dcterms:modified xsi:type="dcterms:W3CDTF">2020-02-03T21:04:42Z</dcterms:modified>
</cp:coreProperties>
</file>