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68" r:id="rId2"/>
    <p:sldId id="269" r:id="rId3"/>
    <p:sldId id="257" r:id="rId4"/>
    <p:sldId id="258" r:id="rId5"/>
    <p:sldId id="270" r:id="rId6"/>
    <p:sldId id="259" r:id="rId7"/>
    <p:sldId id="275" r:id="rId8"/>
    <p:sldId id="260" r:id="rId9"/>
    <p:sldId id="271" r:id="rId10"/>
    <p:sldId id="261" r:id="rId11"/>
    <p:sldId id="272" r:id="rId12"/>
    <p:sldId id="262" r:id="rId13"/>
    <p:sldId id="274" r:id="rId14"/>
    <p:sldId id="263" r:id="rId15"/>
    <p:sldId id="264" r:id="rId16"/>
    <p:sldId id="273" r:id="rId17"/>
    <p:sldId id="265" r:id="rId18"/>
    <p:sldId id="266" r:id="rId19"/>
    <p:sldId id="267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17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9EB1A-A43F-9D4D-A81A-8F3EB82C3792}" type="datetimeFigureOut">
              <a:rPr lang="en-US" smtClean="0"/>
              <a:t>3/14/22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871A59-3588-2446-9CF9-B1CA1F0F5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37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06E7A0-69F7-4094-927D-25880FBB4906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917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62FFAE-A0BF-4466-8945-B74B0E9BA501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5717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1BA83B-F4EE-4A4E-BDF2-FBDAF9FB7F50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292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1BA83B-F4EE-4A4E-BDF2-FBDAF9FB7F50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292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88517C-1AC7-471D-BFDF-6EDD3A571310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011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2BFCD1-29B4-4A8B-B516-60E8ACB4B319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181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065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2BFCD1-29B4-4A8B-B516-60E8ACB4B319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181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065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BFCA26-29B0-4FAF-BB5C-70769666A23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063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BFCA26-29B0-4FAF-BB5C-70769666A231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063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F648A3-E7FB-45B2-B008-2A7CB5711B3B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5621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F648A3-E7FB-45B2-B008-2A7CB5711B3B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562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62FFAE-A0BF-4466-8945-B74B0E9BA50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571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9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70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92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0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49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13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1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79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54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6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2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29737-2CB4-DF48-A893-BF7B87C98261}" type="datetimeFigureOut">
              <a:rPr lang="en-US" smtClean="0"/>
              <a:t>3/14/22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4C545-9FA4-A14F-95FF-71F242EFF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075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 sz="quarter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latin typeface="Times New Roman"/>
                <a:cs typeface="Times New Roman"/>
              </a:rPr>
              <a:t>Mikrobiyoloji-1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sz="quarter" idx="1"/>
          </p:nvPr>
        </p:nvSpPr>
        <p:spPr>
          <a:xfrm>
            <a:off x="1371600" y="3688254"/>
            <a:ext cx="6296025" cy="732537"/>
          </a:xfrm>
        </p:spPr>
        <p:txBody>
          <a:bodyPr/>
          <a:lstStyle/>
          <a:p>
            <a:pPr>
              <a:defRPr/>
            </a:pPr>
            <a:r>
              <a:rPr lang="tr-TR" b="1" dirty="0">
                <a:solidFill>
                  <a:srgbClr val="000000"/>
                </a:solidFill>
                <a:latin typeface="Times New Roman"/>
                <a:cs typeface="Times New Roman"/>
              </a:rPr>
              <a:t>Ders: Bakterilerde iç yapılar</a:t>
            </a:r>
          </a:p>
        </p:txBody>
      </p:sp>
    </p:spTree>
    <p:extLst>
      <p:ext uri="{BB962C8B-B14F-4D97-AF65-F5344CB8AC3E}">
        <p14:creationId xmlns:p14="http://schemas.microsoft.com/office/powerpoint/2010/main" val="1138263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54872"/>
            <a:ext cx="8362950" cy="5173890"/>
          </a:xfrm>
        </p:spPr>
        <p:txBody>
          <a:bodyPr>
            <a:noAutofit/>
          </a:bodyPr>
          <a:lstStyle/>
          <a:p>
            <a:pPr eaLnBrk="1" hangingPunct="1">
              <a:buNone/>
              <a:defRPr/>
            </a:pPr>
            <a:r>
              <a:rPr lang="tr-TR" sz="2800" b="1" dirty="0" err="1">
                <a:latin typeface="Times New Roman" pitchFamily="18" charset="0"/>
              </a:rPr>
              <a:t>Sitoplazmik</a:t>
            </a:r>
            <a:r>
              <a:rPr lang="tr-TR" sz="2800" b="1" dirty="0">
                <a:latin typeface="Times New Roman" pitchFamily="18" charset="0"/>
              </a:rPr>
              <a:t> granüller</a:t>
            </a:r>
          </a:p>
          <a:p>
            <a:pPr eaLnBrk="1" hangingPunct="1">
              <a:defRPr/>
            </a:pPr>
            <a:r>
              <a:rPr lang="tr-TR" sz="2800" b="1" dirty="0" err="1">
                <a:latin typeface="Times New Roman" pitchFamily="18" charset="0"/>
              </a:rPr>
              <a:t>Volutin</a:t>
            </a:r>
            <a:r>
              <a:rPr lang="tr-TR" sz="2800" b="1" dirty="0">
                <a:latin typeface="Times New Roman" pitchFamily="18" charset="0"/>
              </a:rPr>
              <a:t> (</a:t>
            </a:r>
            <a:r>
              <a:rPr lang="tr-TR" sz="2800" b="1" dirty="0" err="1">
                <a:latin typeface="Times New Roman" pitchFamily="18" charset="0"/>
              </a:rPr>
              <a:t>Babes</a:t>
            </a:r>
            <a:r>
              <a:rPr lang="tr-TR" sz="2800" b="1" dirty="0">
                <a:latin typeface="Times New Roman" pitchFamily="18" charset="0"/>
              </a:rPr>
              <a:t>-</a:t>
            </a:r>
            <a:r>
              <a:rPr lang="tr-TR" sz="2800" b="1" dirty="0" err="1">
                <a:latin typeface="Times New Roman" pitchFamily="18" charset="0"/>
              </a:rPr>
              <a:t>Ernst</a:t>
            </a:r>
            <a:r>
              <a:rPr lang="tr-TR" sz="2800" b="1" dirty="0">
                <a:latin typeface="Times New Roman" pitchFamily="18" charset="0"/>
              </a:rPr>
              <a:t>) granülleri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Polimerize</a:t>
            </a:r>
            <a:r>
              <a:rPr lang="tr-TR" dirty="0">
                <a:latin typeface="Times New Roman" pitchFamily="18" charset="0"/>
              </a:rPr>
              <a:t> inorganik </a:t>
            </a:r>
            <a:r>
              <a:rPr lang="tr-TR" dirty="0" err="1">
                <a:latin typeface="Times New Roman" pitchFamily="18" charset="0"/>
              </a:rPr>
              <a:t>metafosfat</a:t>
            </a:r>
            <a:r>
              <a:rPr lang="tr-TR" dirty="0">
                <a:latin typeface="Times New Roman" pitchFamily="18" charset="0"/>
              </a:rPr>
              <a:t> (</a:t>
            </a:r>
            <a:r>
              <a:rPr lang="tr-TR" dirty="0" err="1">
                <a:latin typeface="Times New Roman" pitchFamily="18" charset="0"/>
              </a:rPr>
              <a:t>polimetafosfat</a:t>
            </a:r>
            <a:r>
              <a:rPr lang="tr-TR" dirty="0">
                <a:latin typeface="Times New Roman" pitchFamily="18" charset="0"/>
              </a:rPr>
              <a:t>) yapısında 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Enerji ve fosfat kaynağı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Neisser</a:t>
            </a:r>
            <a:r>
              <a:rPr lang="tr-TR" dirty="0">
                <a:latin typeface="Times New Roman" pitchFamily="18" charset="0"/>
              </a:rPr>
              <a:t> ve </a:t>
            </a:r>
            <a:r>
              <a:rPr lang="tr-TR" dirty="0" err="1">
                <a:latin typeface="Times New Roman" pitchFamily="18" charset="0"/>
              </a:rPr>
              <a:t>Albert</a:t>
            </a:r>
            <a:r>
              <a:rPr lang="tr-TR" dirty="0">
                <a:latin typeface="Times New Roman" pitchFamily="18" charset="0"/>
              </a:rPr>
              <a:t> boyama ile gösterilebilir</a:t>
            </a:r>
            <a:endParaRPr lang="tr-TR" b="1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b="1" dirty="0" err="1">
                <a:latin typeface="Times New Roman" pitchFamily="18" charset="0"/>
              </a:rPr>
              <a:t>Lipid</a:t>
            </a:r>
            <a:r>
              <a:rPr lang="tr-TR" sz="2800" b="1" dirty="0">
                <a:latin typeface="Times New Roman" pitchFamily="18" charset="0"/>
              </a:rPr>
              <a:t> granülleri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Yağ tanecikleri (</a:t>
            </a:r>
            <a:r>
              <a:rPr lang="tr-TR" dirty="0" err="1">
                <a:latin typeface="Times New Roman" pitchFamily="18" charset="0"/>
              </a:rPr>
              <a:t>polibetahidroksibütirat</a:t>
            </a:r>
            <a:r>
              <a:rPr lang="tr-TR" dirty="0">
                <a:latin typeface="Times New Roman" pitchFamily="18" charset="0"/>
              </a:rPr>
              <a:t>) yapısında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Karbon ve enerji kaynağı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Sudan siyahı ile gösterilebilirler</a:t>
            </a:r>
            <a:endParaRPr lang="tr-TR" b="1" dirty="0">
              <a:latin typeface="Times New Roman" pitchFamily="18" charset="0"/>
            </a:endParaRPr>
          </a:p>
        </p:txBody>
      </p:sp>
      <p:sp>
        <p:nvSpPr>
          <p:cNvPr id="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19997"/>
            <a:ext cx="7942337" cy="799677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/>
                <a:cs typeface="Times New Roman"/>
              </a:rPr>
              <a:t>İÇ YAPILAR</a:t>
            </a:r>
          </a:p>
        </p:txBody>
      </p:sp>
    </p:spTree>
    <p:extLst>
      <p:ext uri="{BB962C8B-B14F-4D97-AF65-F5344CB8AC3E}">
        <p14:creationId xmlns:p14="http://schemas.microsoft.com/office/powerpoint/2010/main" val="1480423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37110"/>
            <a:ext cx="8362950" cy="4123338"/>
          </a:xfrm>
        </p:spPr>
        <p:txBody>
          <a:bodyPr>
            <a:noAutofit/>
          </a:bodyPr>
          <a:lstStyle/>
          <a:p>
            <a:pPr eaLnBrk="1" hangingPunct="1">
              <a:buNone/>
              <a:defRPr/>
            </a:pPr>
            <a:r>
              <a:rPr lang="tr-TR" sz="2800" b="1" dirty="0" err="1">
                <a:latin typeface="Times New Roman" pitchFamily="18" charset="0"/>
              </a:rPr>
              <a:t>Sitoplazmik</a:t>
            </a:r>
            <a:r>
              <a:rPr lang="tr-TR" sz="2800" b="1" dirty="0">
                <a:latin typeface="Times New Roman" pitchFamily="18" charset="0"/>
              </a:rPr>
              <a:t> granüller</a:t>
            </a:r>
          </a:p>
          <a:p>
            <a:pPr eaLnBrk="1" hangingPunct="1">
              <a:buNone/>
              <a:defRPr/>
            </a:pPr>
            <a:endParaRPr lang="tr-TR" sz="2800" b="1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b="1" dirty="0" err="1">
                <a:latin typeface="Times New Roman" pitchFamily="18" charset="0"/>
              </a:rPr>
              <a:t>Polisakkarid</a:t>
            </a:r>
            <a:r>
              <a:rPr lang="tr-TR" sz="2800" b="1" dirty="0">
                <a:latin typeface="Times New Roman" pitchFamily="18" charset="0"/>
              </a:rPr>
              <a:t> granülleri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Glikoz </a:t>
            </a:r>
            <a:r>
              <a:rPr lang="tr-TR" dirty="0" err="1">
                <a:latin typeface="Times New Roman" pitchFamily="18" charset="0"/>
              </a:rPr>
              <a:t>homo</a:t>
            </a:r>
            <a:r>
              <a:rPr lang="tr-TR" dirty="0">
                <a:latin typeface="Times New Roman" pitchFamily="18" charset="0"/>
              </a:rPr>
              <a:t>- veya </a:t>
            </a:r>
            <a:r>
              <a:rPr lang="tr-TR" dirty="0" err="1">
                <a:latin typeface="Times New Roman" pitchFamily="18" charset="0"/>
              </a:rPr>
              <a:t>heteropolimeri</a:t>
            </a:r>
            <a:r>
              <a:rPr lang="tr-TR" dirty="0">
                <a:latin typeface="Times New Roman" pitchFamily="18" charset="0"/>
              </a:rPr>
              <a:t> yapısında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Karbon ve enerji kaynağı</a:t>
            </a:r>
          </a:p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</a:rPr>
              <a:t>Sülfür granülleri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Sülfür bakterilerinde bulunur</a:t>
            </a:r>
          </a:p>
        </p:txBody>
      </p:sp>
      <p:sp>
        <p:nvSpPr>
          <p:cNvPr id="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19997"/>
            <a:ext cx="7942337" cy="1007517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/>
                <a:cs typeface="Times New Roman"/>
              </a:rPr>
              <a:t>İÇ YAPILAR</a:t>
            </a:r>
          </a:p>
        </p:txBody>
      </p:sp>
    </p:spTree>
    <p:extLst>
      <p:ext uri="{BB962C8B-B14F-4D97-AF65-F5344CB8AC3E}">
        <p14:creationId xmlns:p14="http://schemas.microsoft.com/office/powerpoint/2010/main" val="152614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26872"/>
            <a:ext cx="7056438" cy="423357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lang="tr-TR" sz="2800" b="1" dirty="0">
              <a:effectLst/>
              <a:latin typeface="Times New Roman"/>
              <a:cs typeface="Times New Roman"/>
            </a:endParaRPr>
          </a:p>
          <a:p>
            <a:pPr eaLnBrk="1" hangingPunct="1">
              <a:defRPr/>
            </a:pPr>
            <a:r>
              <a:rPr lang="tr-TR" sz="2800" b="1" dirty="0" err="1">
                <a:effectLst/>
                <a:latin typeface="Times New Roman"/>
                <a:cs typeface="Times New Roman"/>
              </a:rPr>
              <a:t>Ekstrakromozomal</a:t>
            </a:r>
            <a:r>
              <a:rPr lang="tr-TR" sz="2800" b="1" dirty="0">
                <a:effectLst/>
                <a:latin typeface="Times New Roman"/>
                <a:cs typeface="Times New Roman"/>
              </a:rPr>
              <a:t> Genetik Elementler </a:t>
            </a:r>
            <a:r>
              <a:rPr lang="tr-TR" sz="2800" dirty="0">
                <a:effectLst/>
                <a:latin typeface="Times New Roman"/>
                <a:cs typeface="Times New Roman"/>
              </a:rPr>
              <a:t>(</a:t>
            </a:r>
            <a:r>
              <a:rPr lang="tr-TR" sz="2800" dirty="0" err="1">
                <a:effectLst/>
                <a:latin typeface="Times New Roman"/>
                <a:cs typeface="Times New Roman"/>
              </a:rPr>
              <a:t>Plasmid</a:t>
            </a:r>
            <a:r>
              <a:rPr lang="tr-TR" sz="2800" dirty="0">
                <a:effectLst/>
                <a:latin typeface="Times New Roman"/>
                <a:cs typeface="Times New Roman"/>
              </a:rPr>
              <a:t>, </a:t>
            </a:r>
            <a:r>
              <a:rPr lang="tr-TR" sz="2800" dirty="0" err="1">
                <a:effectLst/>
                <a:latin typeface="Times New Roman"/>
                <a:cs typeface="Times New Roman"/>
              </a:rPr>
              <a:t>Epizom</a:t>
            </a:r>
            <a:r>
              <a:rPr lang="tr-TR" sz="2800" dirty="0">
                <a:effectLst/>
                <a:latin typeface="Times New Roman"/>
                <a:cs typeface="Times New Roman"/>
              </a:rPr>
              <a:t>, </a:t>
            </a:r>
            <a:r>
              <a:rPr lang="tr-TR" sz="2800" dirty="0" err="1">
                <a:effectLst/>
                <a:latin typeface="Times New Roman"/>
                <a:cs typeface="Times New Roman"/>
              </a:rPr>
              <a:t>Transpozon</a:t>
            </a:r>
            <a:r>
              <a:rPr lang="tr-TR" sz="2800" dirty="0">
                <a:effectLst/>
                <a:latin typeface="Times New Roman"/>
                <a:cs typeface="Times New Roman"/>
              </a:rPr>
              <a:t>)</a:t>
            </a:r>
          </a:p>
          <a:p>
            <a:pPr eaLnBrk="1" hangingPunct="1">
              <a:defRPr/>
            </a:pPr>
            <a:r>
              <a:rPr lang="tr-TR" sz="2800" b="1" dirty="0" err="1">
                <a:effectLst/>
                <a:latin typeface="Times New Roman"/>
                <a:cs typeface="Times New Roman"/>
              </a:rPr>
              <a:t>Faj</a:t>
            </a:r>
            <a:endParaRPr lang="tr-TR" sz="2800" b="1" dirty="0">
              <a:effectLst/>
              <a:latin typeface="Times New Roman"/>
              <a:cs typeface="Times New Roman"/>
            </a:endParaRPr>
          </a:p>
          <a:p>
            <a:pPr eaLnBrk="1" hangingPunct="1">
              <a:defRPr/>
            </a:pPr>
            <a:r>
              <a:rPr lang="tr-TR" sz="2800" b="1" dirty="0">
                <a:effectLst/>
                <a:latin typeface="Times New Roman"/>
                <a:cs typeface="Times New Roman"/>
              </a:rPr>
              <a:t>Gaz </a:t>
            </a:r>
            <a:r>
              <a:rPr lang="tr-TR" sz="2800" b="1" dirty="0" err="1">
                <a:effectLst/>
                <a:latin typeface="Times New Roman"/>
                <a:cs typeface="Times New Roman"/>
              </a:rPr>
              <a:t>vakuolleri</a:t>
            </a:r>
            <a:endParaRPr lang="tr-TR" sz="2800" b="1" dirty="0">
              <a:effectLst/>
              <a:latin typeface="Times New Roman"/>
              <a:cs typeface="Times New Roman"/>
            </a:endParaRPr>
          </a:p>
          <a:p>
            <a:pPr eaLnBrk="1" hangingPunct="1">
              <a:defRPr/>
            </a:pPr>
            <a:r>
              <a:rPr lang="tr-TR" sz="2800" b="1" dirty="0">
                <a:effectLst/>
                <a:latin typeface="Times New Roman"/>
                <a:cs typeface="Times New Roman"/>
              </a:rPr>
              <a:t>Kristaller</a:t>
            </a:r>
          </a:p>
          <a:p>
            <a:pPr>
              <a:defRPr/>
            </a:pPr>
            <a:r>
              <a:rPr lang="tr-TR" sz="2800" b="1" dirty="0">
                <a:latin typeface="Times New Roman"/>
                <a:cs typeface="Times New Roman"/>
              </a:rPr>
              <a:t>Pigment</a:t>
            </a:r>
          </a:p>
          <a:p>
            <a:pPr eaLnBrk="1" hangingPunct="1">
              <a:defRPr/>
            </a:pPr>
            <a:r>
              <a:rPr lang="tr-TR" sz="2800" b="1" dirty="0" err="1">
                <a:effectLst/>
                <a:latin typeface="Times New Roman"/>
                <a:cs typeface="Times New Roman"/>
              </a:rPr>
              <a:t>Endospor</a:t>
            </a:r>
            <a:r>
              <a:rPr lang="tr-TR" sz="2800" b="1" dirty="0">
                <a:effectLst/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19997"/>
            <a:ext cx="7942337" cy="1007517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/>
                <a:cs typeface="Times New Roman"/>
              </a:rPr>
              <a:t>İÇ YAPILAR</a:t>
            </a:r>
          </a:p>
        </p:txBody>
      </p:sp>
    </p:spTree>
    <p:extLst>
      <p:ext uri="{BB962C8B-B14F-4D97-AF65-F5344CB8AC3E}">
        <p14:creationId xmlns:p14="http://schemas.microsoft.com/office/powerpoint/2010/main" val="284470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49" y="1665734"/>
            <a:ext cx="7948083" cy="5056799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sz="2800" dirty="0" err="1">
                <a:effectLst/>
                <a:latin typeface="Times New Roman"/>
                <a:cs typeface="Times New Roman"/>
              </a:rPr>
              <a:t>Fotosentetik</a:t>
            </a:r>
            <a:r>
              <a:rPr lang="tr-TR" sz="2800" dirty="0">
                <a:effectLst/>
                <a:latin typeface="Times New Roman"/>
                <a:cs typeface="Times New Roman"/>
              </a:rPr>
              <a:t> (</a:t>
            </a:r>
            <a:r>
              <a:rPr lang="tr-TR" sz="2800" dirty="0" err="1">
                <a:effectLst/>
                <a:latin typeface="Times New Roman"/>
                <a:cs typeface="Times New Roman"/>
              </a:rPr>
              <a:t>bakteriyoklorofil</a:t>
            </a:r>
            <a:r>
              <a:rPr lang="tr-TR" sz="2800" dirty="0">
                <a:effectLst/>
                <a:latin typeface="Times New Roman"/>
                <a:cs typeface="Times New Roman"/>
              </a:rPr>
              <a:t>)</a:t>
            </a: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Fotosentetik</a:t>
            </a:r>
            <a:r>
              <a:rPr lang="tr-TR" sz="2800" dirty="0">
                <a:latin typeface="Times New Roman"/>
                <a:cs typeface="Times New Roman"/>
              </a:rPr>
              <a:t> olmayan (suda eriyeme durumu)</a:t>
            </a:r>
          </a:p>
          <a:p>
            <a:pPr marL="0" indent="0"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tr-TR" sz="2800" b="1" dirty="0">
                <a:effectLst/>
                <a:latin typeface="Times New Roman"/>
                <a:cs typeface="Times New Roman"/>
              </a:rPr>
              <a:t>Yapılarına göre bakteri pigmentleri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tr-TR" sz="2800" dirty="0" err="1">
                <a:latin typeface="Times New Roman"/>
                <a:cs typeface="Times New Roman"/>
              </a:rPr>
              <a:t>Karotenoidler</a:t>
            </a:r>
            <a:endParaRPr lang="tr-TR" sz="2800" dirty="0">
              <a:latin typeface="Times New Roman"/>
              <a:cs typeface="Times New Roman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tr-TR" sz="2800" dirty="0" err="1">
                <a:effectLst/>
                <a:latin typeface="Times New Roman"/>
                <a:cs typeface="Times New Roman"/>
              </a:rPr>
              <a:t>Antosiyaninler</a:t>
            </a:r>
            <a:endParaRPr lang="tr-TR" sz="2800" dirty="0">
              <a:effectLst/>
              <a:latin typeface="Times New Roman"/>
              <a:cs typeface="Times New Roman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tr-TR" sz="2800" dirty="0" err="1">
                <a:latin typeface="Times New Roman"/>
                <a:cs typeface="Times New Roman"/>
              </a:rPr>
              <a:t>Melaninler</a:t>
            </a:r>
            <a:endParaRPr lang="tr-TR" sz="2800" dirty="0">
              <a:latin typeface="Times New Roman"/>
              <a:cs typeface="Times New Roman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tr-TR" sz="2800" dirty="0" err="1">
                <a:latin typeface="Times New Roman"/>
                <a:cs typeface="Times New Roman"/>
              </a:rPr>
              <a:t>Fe</a:t>
            </a:r>
            <a:r>
              <a:rPr lang="tr-TR" sz="2800" dirty="0" err="1">
                <a:effectLst/>
                <a:latin typeface="Times New Roman"/>
                <a:cs typeface="Times New Roman"/>
              </a:rPr>
              <a:t>nazin</a:t>
            </a:r>
            <a:r>
              <a:rPr lang="tr-TR" sz="2800" dirty="0">
                <a:effectLst/>
                <a:latin typeface="Times New Roman"/>
                <a:cs typeface="Times New Roman"/>
              </a:rPr>
              <a:t> </a:t>
            </a:r>
            <a:r>
              <a:rPr lang="tr-TR" sz="2800" dirty="0" err="1">
                <a:effectLst/>
                <a:latin typeface="Times New Roman"/>
                <a:cs typeface="Times New Roman"/>
              </a:rPr>
              <a:t>derivatları</a:t>
            </a:r>
            <a:endParaRPr lang="tr-TR" sz="2800" dirty="0">
              <a:effectLst/>
              <a:latin typeface="Times New Roman"/>
              <a:cs typeface="Times New Roman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tr-TR" sz="2800" dirty="0" err="1">
                <a:latin typeface="Times New Roman"/>
                <a:cs typeface="Times New Roman"/>
              </a:rPr>
              <a:t>Kinonlar</a:t>
            </a:r>
            <a:endParaRPr lang="tr-TR" sz="2800" dirty="0">
              <a:latin typeface="Times New Roman"/>
              <a:cs typeface="Times New Roman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tr-TR" sz="2800" dirty="0" err="1">
                <a:effectLst/>
                <a:latin typeface="Times New Roman"/>
                <a:cs typeface="Times New Roman"/>
              </a:rPr>
              <a:t>Piroller</a:t>
            </a:r>
            <a:endParaRPr lang="tr-TR" sz="2800" dirty="0">
              <a:effectLst/>
              <a:latin typeface="Times New Roman"/>
              <a:cs typeface="Times New Roman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tr-TR" sz="2800" dirty="0">
                <a:latin typeface="Times New Roman"/>
                <a:cs typeface="Times New Roman"/>
              </a:rPr>
              <a:t>Diğer (</a:t>
            </a:r>
            <a:r>
              <a:rPr lang="tr-TR" sz="2800" dirty="0" err="1">
                <a:latin typeface="Times New Roman"/>
                <a:cs typeface="Times New Roman"/>
              </a:rPr>
              <a:t>Indigoidin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Prodigiosin</a:t>
            </a:r>
            <a:r>
              <a:rPr lang="tr-TR" sz="2800" dirty="0">
                <a:latin typeface="Times New Roman"/>
                <a:cs typeface="Times New Roman"/>
              </a:rPr>
              <a:t> gibi)</a:t>
            </a:r>
            <a:endParaRPr lang="tr-TR" sz="2800" dirty="0">
              <a:effectLst/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tr-TR" sz="2800" dirty="0">
              <a:effectLst/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19997"/>
            <a:ext cx="7942337" cy="762136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/>
                <a:cs typeface="Times New Roman"/>
              </a:rPr>
              <a:t>İÇ YAPILAR</a:t>
            </a: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51520" y="789293"/>
            <a:ext cx="8229600" cy="8764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600" b="1" dirty="0">
                <a:latin typeface="Times New Roman"/>
                <a:cs typeface="Times New Roman"/>
              </a:rPr>
              <a:t>Pigment</a:t>
            </a:r>
          </a:p>
        </p:txBody>
      </p:sp>
    </p:spTree>
    <p:extLst>
      <p:ext uri="{BB962C8B-B14F-4D97-AF65-F5344CB8AC3E}">
        <p14:creationId xmlns:p14="http://schemas.microsoft.com/office/powerpoint/2010/main" val="3824835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1130587"/>
            <a:ext cx="8229600" cy="876441"/>
          </a:xfrm>
        </p:spPr>
        <p:txBody>
          <a:bodyPr>
            <a:normAutofit/>
          </a:bodyPr>
          <a:lstStyle/>
          <a:p>
            <a:r>
              <a:rPr lang="tr-TR" sz="3600" b="1" dirty="0" err="1">
                <a:latin typeface="Times New Roman"/>
                <a:cs typeface="Times New Roman"/>
              </a:rPr>
              <a:t>Endospor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148147"/>
            <a:ext cx="8640960" cy="4338653"/>
          </a:xfrm>
        </p:spPr>
        <p:txBody>
          <a:bodyPr>
            <a:noAutofit/>
          </a:bodyPr>
          <a:lstStyle/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Bazı bakteriler (Örn; </a:t>
            </a:r>
            <a:r>
              <a:rPr lang="tr-TR" sz="2800" i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tr-TR" sz="2800" i="1" dirty="0" err="1">
                <a:latin typeface="Times New Roman" pitchFamily="18" charset="0"/>
                <a:cs typeface="Times New Roman" pitchFamily="18" charset="0"/>
              </a:rPr>
              <a:t>anthracis</a:t>
            </a:r>
            <a:r>
              <a:rPr lang="tr-TR" sz="2800" i="1" dirty="0">
                <a:latin typeface="Times New Roman" pitchFamily="18" charset="0"/>
                <a:cs typeface="Times New Roman" pitchFamily="18" charset="0"/>
              </a:rPr>
              <a:t>, B. </a:t>
            </a:r>
            <a:r>
              <a:rPr lang="tr-TR" sz="2800" i="1" dirty="0" err="1">
                <a:latin typeface="Times New Roman" pitchFamily="18" charset="0"/>
                <a:cs typeface="Times New Roman" pitchFamily="18" charset="0"/>
              </a:rPr>
              <a:t>subtilis</a:t>
            </a:r>
            <a:r>
              <a:rPr lang="tr-TR" sz="2800" i="1" dirty="0">
                <a:latin typeface="Times New Roman" pitchFamily="18" charset="0"/>
                <a:cs typeface="Times New Roman" pitchFamily="18" charset="0"/>
              </a:rPr>
              <a:t>, C. </a:t>
            </a:r>
            <a:r>
              <a:rPr lang="tr-TR" sz="2800" i="1" dirty="0" err="1">
                <a:latin typeface="Times New Roman" pitchFamily="18" charset="0"/>
                <a:cs typeface="Times New Roman" pitchFamily="18" charset="0"/>
              </a:rPr>
              <a:t>tetani</a:t>
            </a:r>
            <a:r>
              <a:rPr lang="tr-TR" sz="2800" i="1" dirty="0">
                <a:latin typeface="Times New Roman" pitchFamily="18" charset="0"/>
                <a:cs typeface="Times New Roman" pitchFamily="18" charset="0"/>
              </a:rPr>
              <a:t>, C. </a:t>
            </a:r>
            <a:r>
              <a:rPr lang="tr-TR" sz="2800" i="1" dirty="0" err="1">
                <a:latin typeface="Times New Roman" pitchFamily="18" charset="0"/>
                <a:cs typeface="Times New Roman" pitchFamily="18" charset="0"/>
              </a:rPr>
              <a:t>botulinum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) bulundukları ortamda besin kaynakları azaldığında, çevredeki fiziksel (ısı, kuruluk, don) ve kimyasal (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toksik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maddeler) etkilere karşı kendilerini korumak için dirençli yapılar olan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endosporları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oluştururlar</a:t>
            </a:r>
          </a:p>
          <a:p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Sporlar o kadar dayanıklı yapılardır ki toprak örneklerindeki 3000 yıllık sporlardan bile basil izole edilmiştir</a:t>
            </a: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395288" y="219997"/>
            <a:ext cx="7942337" cy="1007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tr-TR" sz="3600" b="1">
                <a:latin typeface="Times New Roman"/>
                <a:cs typeface="Times New Roman"/>
              </a:rPr>
              <a:t>İÇ YAPILAR</a:t>
            </a:r>
            <a:endParaRPr lang="tr-TR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9921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288" y="2332696"/>
            <a:ext cx="8229600" cy="397062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Endosporlar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oval veya yuvarlak olabilir</a:t>
            </a:r>
          </a:p>
          <a:p>
            <a:pPr>
              <a:lnSpc>
                <a:spcPct val="110000"/>
              </a:lnSpc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Sporlar hücrenin çapına uygun büyüklükte olabildiği hücrenin çapından daha büyük de olabilir (Örn;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Clostridium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türleri, davul tokmağı şeklinde görülürler)</a:t>
            </a:r>
          </a:p>
          <a:p>
            <a:pPr>
              <a:lnSpc>
                <a:spcPct val="110000"/>
              </a:lnSpc>
            </a:pP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Endosporlar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Modifiye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Ziehl-Neelsen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gibi özel boyama yöntemleriyle boyanabilirler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95288" y="1270942"/>
            <a:ext cx="8229600" cy="850704"/>
          </a:xfrm>
        </p:spPr>
        <p:txBody>
          <a:bodyPr>
            <a:normAutofit/>
          </a:bodyPr>
          <a:lstStyle/>
          <a:p>
            <a:r>
              <a:rPr lang="tr-TR" sz="3600" b="1" dirty="0" err="1">
                <a:latin typeface="Times New Roman"/>
                <a:cs typeface="Times New Roman"/>
              </a:rPr>
              <a:t>Endospor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5" name="Rectangle 2"/>
          <p:cNvSpPr txBox="1">
            <a:spLocks noRot="1" noChangeArrowheads="1"/>
          </p:cNvSpPr>
          <p:nvPr/>
        </p:nvSpPr>
        <p:spPr>
          <a:xfrm>
            <a:off x="395288" y="219997"/>
            <a:ext cx="7942337" cy="1007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tr-TR" sz="3600" b="1">
                <a:latin typeface="Times New Roman"/>
                <a:cs typeface="Times New Roman"/>
              </a:rPr>
              <a:t>İÇ YAPILAR</a:t>
            </a:r>
            <a:endParaRPr lang="tr-TR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22381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66944" y="2630613"/>
            <a:ext cx="8229600" cy="312391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Endosporlar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bakteri türüne özgü olarak:</a:t>
            </a:r>
          </a:p>
          <a:p>
            <a:pPr lvl="1">
              <a:lnSpc>
                <a:spcPct val="110000"/>
              </a:lnSpc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Merkezi (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sentral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>
              <a:lnSpc>
                <a:spcPct val="110000"/>
              </a:lnSpc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Bir uca yakın (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subterminal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>
              <a:lnSpc>
                <a:spcPct val="110000"/>
              </a:lnSpc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Bir uçta (terminal) olacak şekilde konumlanabilirler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95288" y="1527036"/>
            <a:ext cx="8229600" cy="850704"/>
          </a:xfrm>
        </p:spPr>
        <p:txBody>
          <a:bodyPr>
            <a:normAutofit/>
          </a:bodyPr>
          <a:lstStyle/>
          <a:p>
            <a:r>
              <a:rPr lang="tr-TR" sz="3600" b="1" dirty="0" err="1">
                <a:latin typeface="Times New Roman"/>
                <a:cs typeface="Times New Roman"/>
              </a:rPr>
              <a:t>Endospor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5" name="Rectangle 2"/>
          <p:cNvSpPr txBox="1">
            <a:spLocks noRot="1" noChangeArrowheads="1"/>
          </p:cNvSpPr>
          <p:nvPr/>
        </p:nvSpPr>
        <p:spPr>
          <a:xfrm>
            <a:off x="395288" y="219997"/>
            <a:ext cx="7942337" cy="1007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tr-TR" sz="3600" b="1">
                <a:latin typeface="Times New Roman"/>
                <a:cs typeface="Times New Roman"/>
              </a:rPr>
              <a:t>İÇ YAPILAR</a:t>
            </a:r>
            <a:endParaRPr lang="tr-TR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9178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027273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Bakterilerde </a:t>
            </a:r>
            <a:r>
              <a:rPr lang="tr-TR" sz="3600" b="1" dirty="0" err="1">
                <a:latin typeface="Times New Roman"/>
                <a:cs typeface="Times New Roman"/>
              </a:rPr>
              <a:t>Endospor</a:t>
            </a:r>
            <a:r>
              <a:rPr lang="tr-TR" sz="3600" b="1" dirty="0">
                <a:latin typeface="Times New Roman"/>
                <a:cs typeface="Times New Roman"/>
              </a:rPr>
              <a:t> Konumları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79507"/>
            <a:ext cx="8229600" cy="417085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dirty="0">
                <a:latin typeface="Times New Roman"/>
                <a:cs typeface="Times New Roman"/>
              </a:rPr>
              <a:t>Merkezde (Central)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Basilin çapından küçük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Basilin çapından büyük</a:t>
            </a:r>
          </a:p>
          <a:p>
            <a:pPr>
              <a:defRPr/>
            </a:pPr>
            <a:r>
              <a:rPr lang="tr-TR" sz="2800" b="1" dirty="0">
                <a:latin typeface="Times New Roman"/>
                <a:cs typeface="Times New Roman"/>
              </a:rPr>
              <a:t>Uçta (Terminal)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Basilin çapından küçük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Basilin çapından büyük</a:t>
            </a:r>
          </a:p>
          <a:p>
            <a:pPr>
              <a:defRPr/>
            </a:pPr>
            <a:r>
              <a:rPr lang="tr-TR" sz="2800" b="1" dirty="0">
                <a:latin typeface="Times New Roman"/>
                <a:cs typeface="Times New Roman"/>
              </a:rPr>
              <a:t>Uca yakın (</a:t>
            </a:r>
            <a:r>
              <a:rPr lang="tr-TR" sz="2800" b="1" dirty="0" err="1">
                <a:latin typeface="Times New Roman"/>
                <a:cs typeface="Times New Roman"/>
              </a:rPr>
              <a:t>Subterminal</a:t>
            </a:r>
            <a:r>
              <a:rPr lang="tr-TR" sz="2800" b="1" dirty="0">
                <a:latin typeface="Times New Roman"/>
                <a:cs typeface="Times New Roman"/>
              </a:rPr>
              <a:t>)</a:t>
            </a:r>
          </a:p>
          <a:p>
            <a:pPr>
              <a:defRPr/>
            </a:pPr>
            <a:r>
              <a:rPr lang="tr-TR" sz="2800" b="1" dirty="0" err="1">
                <a:latin typeface="Times New Roman"/>
                <a:cs typeface="Times New Roman"/>
              </a:rPr>
              <a:t>Lateral</a:t>
            </a:r>
            <a:endParaRPr lang="tr-TR" sz="2800" b="1" dirty="0">
              <a:latin typeface="Times New Roman"/>
              <a:cs typeface="Times New Roman"/>
            </a:endParaRP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395288" y="219997"/>
            <a:ext cx="7942337" cy="1007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tr-TR" sz="3600" b="1">
                <a:latin typeface="Times New Roman"/>
                <a:cs typeface="Times New Roman"/>
              </a:rPr>
              <a:t>İÇ YAPILAR</a:t>
            </a:r>
            <a:endParaRPr lang="tr-TR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8349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3" y="1417638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600" b="1" dirty="0" err="1">
                <a:latin typeface="Times New Roman" pitchFamily="18" charset="0"/>
                <a:cs typeface="Times New Roman" pitchFamily="18" charset="0"/>
              </a:rPr>
              <a:t>Endospor</a:t>
            </a:r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 Yapısı (içten dışa)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3" y="2776927"/>
            <a:ext cx="7920009" cy="3338237"/>
          </a:xfrm>
        </p:spPr>
        <p:txBody>
          <a:bodyPr>
            <a:normAutofit/>
          </a:bodyPr>
          <a:lstStyle/>
          <a:p>
            <a:pPr lvl="1" eaLnBrk="1" hangingPunct="1">
              <a:lnSpc>
                <a:spcPct val="120000"/>
              </a:lnSpc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Sitoplazma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Spor iç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membranı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Korteks (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dipikolinik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asit, DPA)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Dış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membran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Ekzosporium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395288" y="219997"/>
            <a:ext cx="7942337" cy="1007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tr-TR" sz="3600" b="1">
                <a:latin typeface="Times New Roman"/>
                <a:cs typeface="Times New Roman"/>
              </a:rPr>
              <a:t>İÇ YAPILAR</a:t>
            </a:r>
            <a:endParaRPr lang="tr-TR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642563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0074" y="978707"/>
            <a:ext cx="8229600" cy="940966"/>
          </a:xfrm>
        </p:spPr>
        <p:txBody>
          <a:bodyPr>
            <a:normAutofit/>
          </a:bodyPr>
          <a:lstStyle/>
          <a:p>
            <a:r>
              <a:rPr lang="tr-TR" sz="3600" b="1" dirty="0" err="1">
                <a:latin typeface="Times New Roman"/>
                <a:cs typeface="Times New Roman"/>
              </a:rPr>
              <a:t>Sporulasyon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80074" y="1919674"/>
            <a:ext cx="8106726" cy="475206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Spor oluşmasına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sporulasyon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oluşmuş sporun açılarak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vejetatif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hale gelmesine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germinasyon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Endotrofik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ekzotrofik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sporulasyon</a:t>
            </a:r>
            <a:endParaRPr lang="tr-TR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Germinasyon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(Spordan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vegetatif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basilin oluşması)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Aktivasyon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Gelişme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Dışarı çıkış</a:t>
            </a: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395288" y="219997"/>
            <a:ext cx="7942337" cy="1007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tr-TR" sz="3600" b="1">
                <a:latin typeface="Times New Roman"/>
                <a:cs typeface="Times New Roman"/>
              </a:rPr>
              <a:t>İÇ YAPILAR</a:t>
            </a:r>
            <a:endParaRPr lang="tr-TR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52196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81000" y="319451"/>
            <a:ext cx="8229600" cy="95248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4000" b="1" dirty="0">
                <a:solidFill>
                  <a:schemeClr val="tx1"/>
                </a:solidFill>
                <a:latin typeface="Times New Roman" pitchFamily="18" charset="0"/>
              </a:rPr>
              <a:t>Bakterilerin Anatomik Yapısı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Dış yapılar</a:t>
            </a:r>
            <a:endParaRPr lang="tr-TR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Hücre duvarı</a:t>
            </a: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Kapsül</a:t>
            </a: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Flagella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Fimbria</a:t>
            </a:r>
            <a:r>
              <a:rPr lang="tr-TR" sz="2800" dirty="0">
                <a:latin typeface="Times New Roman" pitchFamily="18" charset="0"/>
              </a:rPr>
              <a:t> (</a:t>
            </a:r>
            <a:r>
              <a:rPr lang="tr-TR" sz="2800" dirty="0" err="1">
                <a:latin typeface="Times New Roman" pitchFamily="18" charset="0"/>
              </a:rPr>
              <a:t>pilus</a:t>
            </a:r>
            <a:r>
              <a:rPr lang="tr-TR" sz="2800" dirty="0">
                <a:latin typeface="Times New Roman" pitchFamily="18" charset="0"/>
              </a:rPr>
              <a:t>)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857620" y="1571612"/>
            <a:ext cx="5082264" cy="478634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İç yapılar</a:t>
            </a:r>
            <a:endParaRPr lang="tr-TR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Sitoplazmik</a:t>
            </a:r>
            <a:r>
              <a:rPr lang="tr-TR" sz="2800" dirty="0">
                <a:latin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</a:rPr>
              <a:t>membran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Mesosom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Nukleotid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Ribozom</a:t>
            </a: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Sitoplazmik</a:t>
            </a:r>
            <a:r>
              <a:rPr lang="tr-TR" sz="2800" dirty="0">
                <a:latin typeface="Times New Roman" pitchFamily="18" charset="0"/>
              </a:rPr>
              <a:t> granüller</a:t>
            </a: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Spor</a:t>
            </a: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Diğer (</a:t>
            </a:r>
            <a:r>
              <a:rPr lang="tr-TR" sz="2800" dirty="0" err="1">
                <a:latin typeface="Times New Roman" pitchFamily="18" charset="0"/>
              </a:rPr>
              <a:t>plazmid</a:t>
            </a:r>
            <a:r>
              <a:rPr lang="tr-TR" sz="2800" dirty="0">
                <a:latin typeface="Times New Roman" pitchFamily="18" charset="0"/>
              </a:rPr>
              <a:t>, </a:t>
            </a:r>
            <a:r>
              <a:rPr lang="tr-TR" sz="2800" dirty="0" err="1">
                <a:latin typeface="Times New Roman" pitchFamily="18" charset="0"/>
              </a:rPr>
              <a:t>faj</a:t>
            </a:r>
            <a:r>
              <a:rPr lang="tr-TR" sz="2800" dirty="0">
                <a:latin typeface="Times New Roman" pitchFamily="18" charset="0"/>
              </a:rPr>
              <a:t>, pigment, </a:t>
            </a:r>
            <a:r>
              <a:rPr lang="tr-TR" sz="2800" dirty="0" err="1">
                <a:latin typeface="Times New Roman" pitchFamily="18" charset="0"/>
              </a:rPr>
              <a:t>transpozon</a:t>
            </a:r>
            <a:r>
              <a:rPr lang="tr-TR" sz="2800" dirty="0">
                <a:latin typeface="Times New Roman" pitchFamily="18" charset="0"/>
              </a:rPr>
              <a:t>, is element)</a:t>
            </a:r>
          </a:p>
        </p:txBody>
      </p:sp>
    </p:spTree>
    <p:extLst>
      <p:ext uri="{BB962C8B-B14F-4D97-AF65-F5344CB8AC3E}">
        <p14:creationId xmlns:p14="http://schemas.microsoft.com/office/powerpoint/2010/main" val="929419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19997"/>
            <a:ext cx="7942337" cy="1007517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/>
                <a:cs typeface="Times New Roman"/>
              </a:rPr>
              <a:t>İÇ YAPILAR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b="1" dirty="0" err="1">
                <a:latin typeface="Times New Roman" pitchFamily="18" charset="0"/>
              </a:rPr>
              <a:t>Sitoplazmik</a:t>
            </a:r>
            <a:r>
              <a:rPr lang="tr-TR" sz="2800" b="1" dirty="0">
                <a:latin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</a:rPr>
              <a:t>membran</a:t>
            </a:r>
            <a:endParaRPr lang="tr-TR" sz="2800" b="1" dirty="0">
              <a:latin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 pitchFamily="18" charset="0"/>
              </a:rPr>
              <a:t>Hücre duvarının altında, ince ve bakterilerde genellikle aynı yapıda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 pitchFamily="18" charset="0"/>
              </a:rPr>
              <a:t>İki katmandan oluşur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 err="1">
                <a:latin typeface="Times New Roman" pitchFamily="18" charset="0"/>
              </a:rPr>
              <a:t>Periplasmik</a:t>
            </a:r>
            <a:r>
              <a:rPr lang="tr-TR" dirty="0">
                <a:latin typeface="Times New Roman" pitchFamily="18" charset="0"/>
              </a:rPr>
              <a:t> boşluk ve sitoplazmaya bakan yüzeyde, protein ve </a:t>
            </a:r>
            <a:r>
              <a:rPr lang="tr-TR" dirty="0" err="1">
                <a:latin typeface="Times New Roman" pitchFamily="18" charset="0"/>
              </a:rPr>
              <a:t>fosfolipid</a:t>
            </a:r>
            <a:endParaRPr lang="tr-TR" dirty="0">
              <a:latin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>
                <a:latin typeface="Times New Roman" pitchFamily="18" charset="0"/>
              </a:rPr>
              <a:t>İç bölgede, </a:t>
            </a:r>
            <a:r>
              <a:rPr lang="tr-TR" dirty="0" err="1">
                <a:latin typeface="Times New Roman" pitchFamily="18" charset="0"/>
              </a:rPr>
              <a:t>fosfolipidin</a:t>
            </a:r>
            <a:r>
              <a:rPr lang="tr-TR" dirty="0">
                <a:latin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</a:rPr>
              <a:t>hidrofobik</a:t>
            </a:r>
            <a:r>
              <a:rPr lang="tr-TR" dirty="0">
                <a:latin typeface="Times New Roman" pitchFamily="18" charset="0"/>
              </a:rPr>
              <a:t> uçları yer alır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 err="1">
                <a:latin typeface="Times New Roman" pitchFamily="18" charset="0"/>
              </a:rPr>
              <a:t>Membran</a:t>
            </a:r>
            <a:r>
              <a:rPr lang="tr-TR" dirty="0">
                <a:latin typeface="Times New Roman" pitchFamily="18" charset="0"/>
              </a:rPr>
              <a:t> proteinleri </a:t>
            </a:r>
            <a:r>
              <a:rPr lang="tr-TR" b="1" dirty="0" err="1">
                <a:latin typeface="Times New Roman" pitchFamily="18" charset="0"/>
              </a:rPr>
              <a:t>periferal</a:t>
            </a:r>
            <a:r>
              <a:rPr lang="tr-TR" dirty="0">
                <a:latin typeface="Times New Roman" pitchFamily="18" charset="0"/>
              </a:rPr>
              <a:t> ve </a:t>
            </a:r>
            <a:r>
              <a:rPr lang="tr-TR" b="1" dirty="0" err="1">
                <a:latin typeface="Times New Roman" pitchFamily="18" charset="0"/>
              </a:rPr>
              <a:t>integral</a:t>
            </a:r>
            <a:r>
              <a:rPr lang="tr-TR" dirty="0">
                <a:latin typeface="Times New Roman" pitchFamily="18" charset="0"/>
              </a:rPr>
              <a:t> olarak iki şekilde bulunur</a:t>
            </a:r>
          </a:p>
        </p:txBody>
      </p:sp>
    </p:spTree>
    <p:extLst>
      <p:ext uri="{BB962C8B-B14F-4D97-AF65-F5344CB8AC3E}">
        <p14:creationId xmlns:p14="http://schemas.microsoft.com/office/powerpoint/2010/main" val="1898849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2" y="1607326"/>
            <a:ext cx="8496175" cy="4884157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tr-TR" sz="2800" b="1" dirty="0" err="1">
                <a:latin typeface="Times New Roman" pitchFamily="18" charset="0"/>
              </a:rPr>
              <a:t>Sitoplazmik</a:t>
            </a:r>
            <a:r>
              <a:rPr lang="tr-TR" sz="2800" b="1" dirty="0">
                <a:latin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</a:rPr>
              <a:t>membran</a:t>
            </a:r>
            <a:endParaRPr lang="tr-TR" sz="2800" b="1" dirty="0"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tr-TR" sz="2800" b="1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>
                <a:latin typeface="Times New Roman" pitchFamily="18" charset="0"/>
              </a:rPr>
              <a:t>Görevleri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>
                <a:latin typeface="Times New Roman" pitchFamily="18" charset="0"/>
              </a:rPr>
              <a:t>Sitoplazmayı sarar ve korur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 err="1">
                <a:latin typeface="Times New Roman" pitchFamily="18" charset="0"/>
              </a:rPr>
              <a:t>Selektif</a:t>
            </a:r>
            <a:r>
              <a:rPr lang="tr-TR" dirty="0">
                <a:latin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</a:rPr>
              <a:t>permeabilite</a:t>
            </a:r>
            <a:r>
              <a:rPr lang="tr-TR" dirty="0">
                <a:latin typeface="Times New Roman" pitchFamily="18" charset="0"/>
              </a:rPr>
              <a:t> ve </a:t>
            </a:r>
            <a:r>
              <a:rPr lang="tr-TR" dirty="0" err="1">
                <a:latin typeface="Times New Roman" pitchFamily="18" charset="0"/>
              </a:rPr>
              <a:t>osmozisi</a:t>
            </a:r>
            <a:r>
              <a:rPr lang="tr-TR" dirty="0">
                <a:latin typeface="Times New Roman" pitchFamily="18" charset="0"/>
              </a:rPr>
              <a:t> sağlar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>
                <a:latin typeface="Times New Roman" pitchFamily="18" charset="0"/>
              </a:rPr>
              <a:t>Enzimleri içerir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Sitokrom</a:t>
            </a:r>
            <a:r>
              <a:rPr lang="tr-TR" sz="2800" dirty="0">
                <a:latin typeface="Times New Roman" pitchFamily="18" charset="0"/>
              </a:rPr>
              <a:t> enzimleri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Lipid</a:t>
            </a:r>
            <a:r>
              <a:rPr lang="tr-TR" sz="2800" dirty="0">
                <a:latin typeface="Times New Roman" pitchFamily="18" charset="0"/>
              </a:rPr>
              <a:t> sentezinde görevli enzimler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Hücre duvarı sentezinde görevli enzimler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TCA enzimleri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DNA </a:t>
            </a:r>
            <a:r>
              <a:rPr lang="tr-TR" sz="2800" dirty="0" err="1">
                <a:latin typeface="Times New Roman" pitchFamily="18" charset="0"/>
              </a:rPr>
              <a:t>replikaz</a:t>
            </a:r>
            <a:r>
              <a:rPr lang="tr-TR" sz="2800" dirty="0">
                <a:latin typeface="Times New Roman" pitchFamily="18" charset="0"/>
              </a:rPr>
              <a:t> enzimleri</a:t>
            </a:r>
          </a:p>
        </p:txBody>
      </p:sp>
      <p:sp>
        <p:nvSpPr>
          <p:cNvPr id="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19997"/>
            <a:ext cx="7942337" cy="1007517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/>
                <a:cs typeface="Times New Roman"/>
              </a:rPr>
              <a:t>İÇ YAPILAR</a:t>
            </a:r>
          </a:p>
        </p:txBody>
      </p:sp>
    </p:spTree>
    <p:extLst>
      <p:ext uri="{BB962C8B-B14F-4D97-AF65-F5344CB8AC3E}">
        <p14:creationId xmlns:p14="http://schemas.microsoft.com/office/powerpoint/2010/main" val="3612667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78392"/>
            <a:ext cx="8496175" cy="454269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tr-TR" sz="2800" b="1" dirty="0" err="1">
                <a:latin typeface="Times New Roman" pitchFamily="18" charset="0"/>
              </a:rPr>
              <a:t>Sitoplazmik</a:t>
            </a:r>
            <a:r>
              <a:rPr lang="tr-TR" sz="2800" b="1" dirty="0">
                <a:latin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</a:rPr>
              <a:t>membran</a:t>
            </a:r>
            <a:endParaRPr lang="tr-TR" sz="2800" b="1" dirty="0">
              <a:latin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tr-TR" sz="2800" b="1" dirty="0">
                <a:latin typeface="Times New Roman" pitchFamily="18" charset="0"/>
              </a:rPr>
              <a:t>Görevleri</a:t>
            </a:r>
          </a:p>
          <a:p>
            <a:pPr lvl="1">
              <a:lnSpc>
                <a:spcPct val="120000"/>
              </a:lnSpc>
              <a:defRPr/>
            </a:pPr>
            <a:r>
              <a:rPr lang="tr-TR" dirty="0">
                <a:latin typeface="Times New Roman" pitchFamily="18" charset="0"/>
              </a:rPr>
              <a:t>Bazı enzimlerin (</a:t>
            </a:r>
            <a:r>
              <a:rPr lang="tr-TR" dirty="0" err="1">
                <a:latin typeface="Times New Roman" pitchFamily="18" charset="0"/>
              </a:rPr>
              <a:t>hidrolitik</a:t>
            </a:r>
            <a:r>
              <a:rPr lang="tr-TR" dirty="0">
                <a:latin typeface="Times New Roman" pitchFamily="18" charset="0"/>
              </a:rPr>
              <a:t> ve enerji metabolizma) aktivitelerini düzenler</a:t>
            </a:r>
          </a:p>
          <a:p>
            <a:pPr lvl="1">
              <a:lnSpc>
                <a:spcPct val="120000"/>
              </a:lnSpc>
              <a:defRPr/>
            </a:pPr>
            <a:r>
              <a:rPr lang="tr-TR" dirty="0">
                <a:latin typeface="Times New Roman" pitchFamily="18" charset="0"/>
              </a:rPr>
              <a:t>DNA </a:t>
            </a:r>
            <a:r>
              <a:rPr lang="tr-TR" dirty="0" err="1">
                <a:latin typeface="Times New Roman" pitchFamily="18" charset="0"/>
              </a:rPr>
              <a:t>replikasyonunda</a:t>
            </a:r>
            <a:r>
              <a:rPr lang="tr-TR" dirty="0">
                <a:latin typeface="Times New Roman" pitchFamily="18" charset="0"/>
              </a:rPr>
              <a:t> görev alır</a:t>
            </a:r>
          </a:p>
          <a:p>
            <a:pPr lvl="1">
              <a:lnSpc>
                <a:spcPct val="120000"/>
              </a:lnSpc>
              <a:defRPr/>
            </a:pPr>
            <a:r>
              <a:rPr lang="tr-TR" dirty="0" err="1">
                <a:latin typeface="Times New Roman" pitchFamily="18" charset="0"/>
              </a:rPr>
              <a:t>Mesosomların</a:t>
            </a:r>
            <a:r>
              <a:rPr lang="tr-TR" dirty="0">
                <a:latin typeface="Times New Roman" pitchFamily="18" charset="0"/>
              </a:rPr>
              <a:t> orijinini oluşturur</a:t>
            </a:r>
          </a:p>
          <a:p>
            <a:pPr lvl="1">
              <a:lnSpc>
                <a:spcPct val="120000"/>
              </a:lnSpc>
              <a:defRPr/>
            </a:pPr>
            <a:r>
              <a:rPr lang="tr-TR" dirty="0">
                <a:latin typeface="Times New Roman" pitchFamily="18" charset="0"/>
              </a:rPr>
              <a:t>Hücre bölünmesinde ve </a:t>
            </a:r>
            <a:r>
              <a:rPr lang="tr-TR" dirty="0" err="1">
                <a:latin typeface="Times New Roman" pitchFamily="18" charset="0"/>
              </a:rPr>
              <a:t>sporulasyonda</a:t>
            </a:r>
            <a:r>
              <a:rPr lang="tr-TR" dirty="0">
                <a:latin typeface="Times New Roman" pitchFamily="18" charset="0"/>
              </a:rPr>
              <a:t> rol oynar</a:t>
            </a: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395288" y="219997"/>
            <a:ext cx="7942337" cy="1007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tr-TR" sz="3600" b="1">
                <a:latin typeface="Times New Roman"/>
                <a:cs typeface="Times New Roman"/>
              </a:rPr>
              <a:t>İÇ YAPILAR</a:t>
            </a:r>
            <a:endParaRPr lang="tr-TR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22370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624" y="1175993"/>
            <a:ext cx="8937644" cy="5425248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tr-TR" sz="2800" b="1" dirty="0" err="1">
                <a:latin typeface="Times New Roman" pitchFamily="18" charset="0"/>
              </a:rPr>
              <a:t>Sitoplazmik</a:t>
            </a:r>
            <a:r>
              <a:rPr lang="tr-TR" sz="2800" b="1" dirty="0">
                <a:latin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</a:rPr>
              <a:t>membran</a:t>
            </a:r>
            <a:endParaRPr lang="tr-TR" sz="2800" b="1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 err="1">
                <a:latin typeface="Times New Roman" pitchFamily="18" charset="0"/>
              </a:rPr>
              <a:t>Selektif</a:t>
            </a:r>
            <a:r>
              <a:rPr lang="tr-TR" sz="2800" b="1" dirty="0">
                <a:latin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</a:rPr>
              <a:t>permeabilite</a:t>
            </a:r>
            <a:r>
              <a:rPr lang="tr-TR" sz="2800" b="1" dirty="0">
                <a:latin typeface="Times New Roman" pitchFamily="18" charset="0"/>
              </a:rPr>
              <a:t> ve transport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b="1" dirty="0">
                <a:latin typeface="Times New Roman" pitchFamily="18" charset="0"/>
              </a:rPr>
              <a:t>Pasif transport (</a:t>
            </a:r>
            <a:r>
              <a:rPr lang="tr-TR" b="1" dirty="0" err="1">
                <a:latin typeface="Times New Roman" pitchFamily="18" charset="0"/>
              </a:rPr>
              <a:t>diffüzyon</a:t>
            </a:r>
            <a:r>
              <a:rPr lang="tr-TR" b="1" dirty="0">
                <a:latin typeface="Times New Roman" pitchFamily="18" charset="0"/>
              </a:rPr>
              <a:t>)</a:t>
            </a:r>
            <a:endParaRPr lang="tr-TR" dirty="0">
              <a:latin typeface="Times New Roman" pitchFamily="18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Yavaş, enerjiye gereksinim yok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Konsantrasyon, elektrik ve </a:t>
            </a:r>
            <a:r>
              <a:rPr lang="tr-TR" sz="2800" dirty="0" err="1">
                <a:latin typeface="Times New Roman" pitchFamily="18" charset="0"/>
              </a:rPr>
              <a:t>basıç</a:t>
            </a:r>
            <a:r>
              <a:rPr lang="tr-TR" sz="2800" dirty="0">
                <a:latin typeface="Times New Roman" pitchFamily="18" charset="0"/>
              </a:rPr>
              <a:t> farkları rol oynar</a:t>
            </a:r>
            <a:endParaRPr lang="tr-TR" sz="2800" b="1" dirty="0">
              <a:latin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b="1" dirty="0">
                <a:latin typeface="Times New Roman" pitchFamily="18" charset="0"/>
              </a:rPr>
              <a:t>Aktif transport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Büyük moleküllerin geçmesidir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Enerjiye gereksinim vardır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Taşıyıcı proteinler (enzim, </a:t>
            </a:r>
            <a:r>
              <a:rPr lang="tr-TR" sz="2800" dirty="0" err="1">
                <a:latin typeface="Times New Roman" pitchFamily="18" charset="0"/>
              </a:rPr>
              <a:t>permeaz</a:t>
            </a:r>
            <a:r>
              <a:rPr lang="tr-TR" sz="2800" dirty="0">
                <a:latin typeface="Times New Roman" pitchFamily="18" charset="0"/>
              </a:rPr>
              <a:t> enzimleri) rol alır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Örnek : Laktoz için </a:t>
            </a:r>
            <a:r>
              <a:rPr lang="tr-TR" sz="2800" dirty="0">
                <a:latin typeface="Times New Roman" pitchFamily="18" charset="0"/>
                <a:sym typeface="Symbol" pitchFamily="18" charset="2"/>
              </a:rPr>
              <a:t></a:t>
            </a:r>
            <a:r>
              <a:rPr lang="tr-TR" sz="2800" dirty="0">
                <a:latin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</a:rPr>
              <a:t>galaktosidaz</a:t>
            </a:r>
            <a:r>
              <a:rPr lang="tr-TR" sz="2800" dirty="0">
                <a:latin typeface="Times New Roman" pitchFamily="18" charset="0"/>
              </a:rPr>
              <a:t> sistemi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Membrandan</a:t>
            </a:r>
            <a:r>
              <a:rPr lang="tr-TR" sz="2800" dirty="0">
                <a:latin typeface="Times New Roman" pitchFamily="18" charset="0"/>
              </a:rPr>
              <a:t> geçişte </a:t>
            </a:r>
            <a:r>
              <a:rPr lang="tr-TR" sz="2800" dirty="0" err="1">
                <a:latin typeface="Times New Roman" pitchFamily="18" charset="0"/>
              </a:rPr>
              <a:t>fosfotransferaz</a:t>
            </a:r>
            <a:r>
              <a:rPr lang="tr-TR" sz="2800" dirty="0">
                <a:latin typeface="Times New Roman" pitchFamily="18" charset="0"/>
              </a:rPr>
              <a:t> sistemi görevli</a:t>
            </a:r>
          </a:p>
        </p:txBody>
      </p:sp>
      <p:sp>
        <p:nvSpPr>
          <p:cNvPr id="5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19997"/>
            <a:ext cx="7942337" cy="846237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/>
                <a:cs typeface="Times New Roman"/>
              </a:rPr>
              <a:t>İÇ YAPILAR</a:t>
            </a:r>
          </a:p>
        </p:txBody>
      </p:sp>
    </p:spTree>
    <p:extLst>
      <p:ext uri="{BB962C8B-B14F-4D97-AF65-F5344CB8AC3E}">
        <p14:creationId xmlns:p14="http://schemas.microsoft.com/office/powerpoint/2010/main" val="2510757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2892" y="1175993"/>
            <a:ext cx="7504734" cy="542524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tr-TR" sz="2800" b="1" dirty="0" err="1">
                <a:latin typeface="Times New Roman" pitchFamily="18" charset="0"/>
              </a:rPr>
              <a:t>Sitoplazmik</a:t>
            </a:r>
            <a:r>
              <a:rPr lang="tr-TR" sz="2800" b="1" dirty="0">
                <a:latin typeface="Times New Roman" pitchFamily="18" charset="0"/>
              </a:rPr>
              <a:t> </a:t>
            </a:r>
            <a:r>
              <a:rPr lang="tr-TR" sz="2800" b="1" dirty="0" err="1">
                <a:latin typeface="Times New Roman" pitchFamily="18" charset="0"/>
              </a:rPr>
              <a:t>membran</a:t>
            </a:r>
            <a:endParaRPr lang="tr-TR" sz="2800" b="1" dirty="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tr-TR" sz="2800" b="1" dirty="0">
              <a:latin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Protoplast</a:t>
            </a:r>
            <a:endParaRPr lang="tr-TR" sz="2800" dirty="0">
              <a:latin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Sferoplast</a:t>
            </a:r>
            <a:endParaRPr lang="tr-TR" sz="2800" dirty="0">
              <a:latin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tr-TR" sz="2800" dirty="0">
                <a:latin typeface="Times New Roman" pitchFamily="18" charset="0"/>
              </a:rPr>
              <a:t>L-formlar</a:t>
            </a:r>
          </a:p>
        </p:txBody>
      </p:sp>
      <p:sp>
        <p:nvSpPr>
          <p:cNvPr id="5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19997"/>
            <a:ext cx="7942337" cy="846237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/>
                <a:cs typeface="Times New Roman"/>
              </a:rPr>
              <a:t>İÇ YAPILAR</a:t>
            </a:r>
          </a:p>
        </p:txBody>
      </p:sp>
    </p:spTree>
    <p:extLst>
      <p:ext uri="{BB962C8B-B14F-4D97-AF65-F5344CB8AC3E}">
        <p14:creationId xmlns:p14="http://schemas.microsoft.com/office/powerpoint/2010/main" val="4221178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83671"/>
            <a:ext cx="8229600" cy="4688294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</a:rPr>
              <a:t>Sitoplazma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Sıvı, organik ve inorganik maddelerden oluşur</a:t>
            </a:r>
            <a:endParaRPr lang="tr-TR" b="1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b="1" dirty="0" err="1">
                <a:latin typeface="Times New Roman" pitchFamily="18" charset="0"/>
              </a:rPr>
              <a:t>Mesosom</a:t>
            </a:r>
            <a:endParaRPr lang="tr-TR" sz="2800" b="1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Sitoplazmik</a:t>
            </a:r>
            <a:r>
              <a:rPr lang="tr-TR" dirty="0">
                <a:latin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</a:rPr>
              <a:t>membrandan</a:t>
            </a:r>
            <a:r>
              <a:rPr lang="tr-TR" dirty="0">
                <a:latin typeface="Times New Roman" pitchFamily="18" charset="0"/>
              </a:rPr>
              <a:t> orijin alır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Vesikül</a:t>
            </a:r>
            <a:r>
              <a:rPr lang="tr-TR" dirty="0">
                <a:latin typeface="Times New Roman" pitchFamily="18" charset="0"/>
              </a:rPr>
              <a:t> veya </a:t>
            </a:r>
            <a:r>
              <a:rPr lang="tr-TR" dirty="0" err="1">
                <a:latin typeface="Times New Roman" pitchFamily="18" charset="0"/>
              </a:rPr>
              <a:t>lamellar</a:t>
            </a:r>
            <a:r>
              <a:rPr lang="tr-TR" dirty="0">
                <a:latin typeface="Times New Roman" pitchFamily="18" charset="0"/>
              </a:rPr>
              <a:t> tarzdadır ve </a:t>
            </a:r>
            <a:r>
              <a:rPr lang="tr-TR" dirty="0" err="1">
                <a:latin typeface="Times New Roman" pitchFamily="18" charset="0"/>
              </a:rPr>
              <a:t>periplasmik</a:t>
            </a:r>
            <a:r>
              <a:rPr lang="tr-TR" dirty="0">
                <a:latin typeface="Times New Roman" pitchFamily="18" charset="0"/>
              </a:rPr>
              <a:t> boşluğa açılır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Replikasyonda</a:t>
            </a:r>
            <a:r>
              <a:rPr lang="tr-TR" dirty="0">
                <a:latin typeface="Times New Roman" pitchFamily="18" charset="0"/>
              </a:rPr>
              <a:t> ve bazı transport işlemlerinde rol alırlar</a:t>
            </a:r>
          </a:p>
        </p:txBody>
      </p:sp>
      <p:sp>
        <p:nvSpPr>
          <p:cNvPr id="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19997"/>
            <a:ext cx="7942337" cy="1007517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/>
                <a:cs typeface="Times New Roman"/>
              </a:rPr>
              <a:t>İÇ YAPILAR</a:t>
            </a:r>
          </a:p>
        </p:txBody>
      </p:sp>
    </p:spTree>
    <p:extLst>
      <p:ext uri="{BB962C8B-B14F-4D97-AF65-F5344CB8AC3E}">
        <p14:creationId xmlns:p14="http://schemas.microsoft.com/office/powerpoint/2010/main" val="1375099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78393"/>
            <a:ext cx="8229600" cy="454269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</a:rPr>
              <a:t>Ribozom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Protein ve RNA’dan oluşur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Büyüklükleri 70 S (50+30)’</a:t>
            </a:r>
            <a:r>
              <a:rPr lang="tr-TR" dirty="0" err="1">
                <a:latin typeface="Times New Roman" pitchFamily="18" charset="0"/>
              </a:rPr>
              <a:t>dir</a:t>
            </a:r>
            <a:endParaRPr lang="tr-TR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Üremekte olan bakterilerde sayıları fazladır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Protein ve enzim sentezinde görevlidir</a:t>
            </a:r>
          </a:p>
          <a:p>
            <a:pPr marL="457200" lvl="1" indent="0" eaLnBrk="1" hangingPunct="1">
              <a:buNone/>
              <a:defRPr/>
            </a:pPr>
            <a:endParaRPr lang="tr-TR" b="1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</a:rPr>
              <a:t>Nükleotid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DNA, çift </a:t>
            </a:r>
            <a:r>
              <a:rPr lang="tr-TR" dirty="0" err="1">
                <a:latin typeface="Times New Roman" pitchFamily="18" charset="0"/>
              </a:rPr>
              <a:t>iplikçikli</a:t>
            </a:r>
            <a:r>
              <a:rPr lang="tr-TR" dirty="0">
                <a:latin typeface="Times New Roman" pitchFamily="18" charset="0"/>
              </a:rPr>
              <a:t> sarmal</a:t>
            </a:r>
          </a:p>
        </p:txBody>
      </p:sp>
      <p:sp>
        <p:nvSpPr>
          <p:cNvPr id="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19997"/>
            <a:ext cx="7942337" cy="1007517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3600" b="1" dirty="0">
                <a:solidFill>
                  <a:schemeClr val="tx1"/>
                </a:solidFill>
                <a:latin typeface="Times New Roman"/>
                <a:cs typeface="Times New Roman"/>
              </a:rPr>
              <a:t>İÇ YAPILAR</a:t>
            </a:r>
          </a:p>
        </p:txBody>
      </p:sp>
    </p:spTree>
    <p:extLst>
      <p:ext uri="{BB962C8B-B14F-4D97-AF65-F5344CB8AC3E}">
        <p14:creationId xmlns:p14="http://schemas.microsoft.com/office/powerpoint/2010/main" val="2501184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612</Words>
  <Application>Microsoft Macintosh PowerPoint</Application>
  <PresentationFormat>Ekran Gösterisi (4:3)</PresentationFormat>
  <Paragraphs>168</Paragraphs>
  <Slides>19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Mikrobiyoloji-1</vt:lpstr>
      <vt:lpstr>Bakterilerin Anatomik Yapısı</vt:lpstr>
      <vt:lpstr>İÇ YAPILAR</vt:lpstr>
      <vt:lpstr>İÇ YAPILAR</vt:lpstr>
      <vt:lpstr>PowerPoint Sunusu</vt:lpstr>
      <vt:lpstr>İÇ YAPILAR</vt:lpstr>
      <vt:lpstr>İÇ YAPILAR</vt:lpstr>
      <vt:lpstr>İÇ YAPILAR</vt:lpstr>
      <vt:lpstr>İÇ YAPILAR</vt:lpstr>
      <vt:lpstr>İÇ YAPILAR</vt:lpstr>
      <vt:lpstr>İÇ YAPILAR</vt:lpstr>
      <vt:lpstr>İÇ YAPILAR</vt:lpstr>
      <vt:lpstr>İÇ YAPILAR</vt:lpstr>
      <vt:lpstr>Endospor</vt:lpstr>
      <vt:lpstr>Endospor</vt:lpstr>
      <vt:lpstr>Endospor</vt:lpstr>
      <vt:lpstr>Bakterilerde Endospor Konumları</vt:lpstr>
      <vt:lpstr>Endospor Yapısı (içten dışa)</vt:lpstr>
      <vt:lpstr>Sporulasyon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Mehmet  Akan</dc:creator>
  <cp:lastModifiedBy>Microsoft Office User</cp:lastModifiedBy>
  <cp:revision>11</cp:revision>
  <dcterms:created xsi:type="dcterms:W3CDTF">2020-03-29T16:57:35Z</dcterms:created>
  <dcterms:modified xsi:type="dcterms:W3CDTF">2022-03-14T14:25:53Z</dcterms:modified>
</cp:coreProperties>
</file>