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AE0803-7104-4DA9-9536-DBD1F6FA7F32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6D4D0-22A8-4CFF-A252-C3BCCF7FCFD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B9923A-328D-41EE-A4C8-CD1361F9E9F4}" type="slidenum">
              <a:rPr lang="tr-TR" smtClean="0">
                <a:latin typeface="Arial" charset="0"/>
              </a:rPr>
              <a:pPr/>
              <a:t>1</a:t>
            </a:fld>
            <a:endParaRPr lang="tr-TR" smtClean="0">
              <a:latin typeface="Arial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r>
              <a:rPr lang="tr-TR" smtClean="0">
                <a:latin typeface="Arial" charset="0"/>
              </a:rPr>
              <a:t>Bu patojenler havada asılı kalır. Aynı odada kalan  veya aynı havayı paylaşan duyarlı konağa soluma yoluyla bulaşır.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819C93-4319-465C-8B35-C14F24061F85}" type="slidenum">
              <a:rPr lang="tr-TR" smtClean="0">
                <a:latin typeface="Arial" charset="0"/>
              </a:rPr>
              <a:pPr/>
              <a:t>2</a:t>
            </a:fld>
            <a:endParaRPr lang="tr-TR" smtClean="0">
              <a:latin typeface="Arial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tr-TR" smtClean="0">
                <a:latin typeface="Arial" charset="0"/>
              </a:rPr>
              <a:t>Tanımlanmış ya da şüphe edilen tüberküloz (pulmoner/larenjit),</a:t>
            </a:r>
          </a:p>
          <a:p>
            <a:pPr eaLnBrk="1" hangingPunct="1"/>
            <a:r>
              <a:rPr lang="tr-TR" smtClean="0">
                <a:latin typeface="Arial" charset="0"/>
              </a:rPr>
              <a:t>HIV ile infekte hastalarda ateş, öksürük ve pulmoner infiltrasyon olduğunda tbc ekarte edilene kadar.</a:t>
            </a:r>
          </a:p>
          <a:p>
            <a:pPr eaLnBrk="1" hangingPunct="1"/>
            <a:endParaRPr lang="tr-T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A68F61-F0BC-45BB-A535-FDC7A3929F43}" type="slidenum">
              <a:rPr lang="tr-TR" smtClean="0">
                <a:latin typeface="Arial" charset="0"/>
              </a:rPr>
              <a:pPr/>
              <a:t>3</a:t>
            </a:fld>
            <a:endParaRPr lang="tr-TR" smtClean="0">
              <a:latin typeface="Arial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r>
              <a:rPr lang="tr-TR" smtClean="0">
                <a:latin typeface="Arial" charset="0"/>
              </a:rPr>
              <a:t>EN 95: 1 </a:t>
            </a:r>
            <a:r>
              <a:rPr lang="en-US" smtClean="0">
                <a:latin typeface="Arial" charset="0"/>
                <a:cs typeface="Arial" charset="0"/>
              </a:rPr>
              <a:t>µ</a:t>
            </a:r>
            <a:r>
              <a:rPr lang="tr-TR" smtClean="0">
                <a:latin typeface="Arial" charset="0"/>
                <a:cs typeface="Arial" charset="0"/>
              </a:rPr>
              <a:t>m büyüklüğünde partikülleri filtre edilebilen, filtrasyon özelliği en az %95 olan maskeler kullanılmalıdır.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D9F16A-981F-4861-966B-C968F36BF43E}" type="slidenum">
              <a:rPr lang="tr-TR" smtClean="0"/>
              <a:pPr/>
              <a:t>9</a:t>
            </a:fld>
            <a:endParaRPr lang="tr-TR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31EF6-202F-41F6-8E56-14DBF354BBA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077CC-4AB0-4566-A4D3-56F7CE1C7444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r/imgres?imgurl=http://hometown.aol.com/dvg2/images/surgeon.jpg&amp;imgrefurl=http://hometown.aol.com/dvg2/images/&amp;h=410&amp;w=345&amp;sz=10&amp;tbnid=rDaS5m2gzvwJ:&amp;tbnh=121&amp;tbnw=101&amp;hl=tr&amp;start=1&amp;prev=/images?q=surgeon&amp;svnum=10&amp;hl=tr&amp;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mages.google.com.tr/imgres?imgurl=http://www.nailartgallery.com/roxie/nailartbyroxie0001.jpg&amp;imgrefurl=http://www.nailartgallery.com/roxie/nailart.html&amp;h=435&amp;w=580&amp;sz=38&amp;hl=tr&amp;start=4&amp;tbnid=yWM5spNbdBEUmM:&amp;tbnh=101&amp;tbnw=134&amp;prev=/images?q=artificial+nail&amp;gbv=2&amp;svnum=10&amp;hl=tr&amp;sa=G" TargetMode="Externa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b="1" smtClean="0">
                <a:solidFill>
                  <a:srgbClr val="CC0000"/>
                </a:solidFill>
              </a:rPr>
              <a:t>Solunum </a:t>
            </a:r>
            <a:r>
              <a:rPr lang="en-US" sz="4000" b="1" smtClean="0">
                <a:solidFill>
                  <a:srgbClr val="CC0000"/>
                </a:solidFill>
              </a:rPr>
              <a:t>İzolasyonu</a:t>
            </a:r>
            <a:endParaRPr lang="tr-TR" sz="4000" b="1" smtClean="0">
              <a:solidFill>
                <a:srgbClr val="CC0000"/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tr-TR" sz="2800" dirty="0" smtClean="0"/>
              <a:t>Küçük partiküllerin (&lt;5</a:t>
            </a:r>
            <a:r>
              <a:rPr lang="en-US" sz="2800" dirty="0" smtClean="0">
                <a:cs typeface="Arial" charset="0"/>
              </a:rPr>
              <a:t>µ</a:t>
            </a:r>
            <a:r>
              <a:rPr lang="tr-TR" sz="2800" dirty="0" smtClean="0">
                <a:cs typeface="Arial" charset="0"/>
              </a:rPr>
              <a:t>m</a:t>
            </a:r>
            <a:r>
              <a:rPr lang="tr-TR" sz="2800" dirty="0" smtClean="0"/>
              <a:t>) geçişinin önlenmesinde kullanılır.</a:t>
            </a:r>
          </a:p>
          <a:p>
            <a:pPr eaLnBrk="1" hangingPunct="1">
              <a:lnSpc>
                <a:spcPct val="140000"/>
              </a:lnSpc>
            </a:pPr>
            <a:r>
              <a:rPr lang="tr-TR" sz="2800" dirty="0" smtClean="0"/>
              <a:t>Partiküller küçük olduğu için havada asılı kalır</a:t>
            </a:r>
          </a:p>
          <a:p>
            <a:pPr eaLnBrk="1" hangingPunct="1">
              <a:lnSpc>
                <a:spcPct val="140000"/>
              </a:lnSpc>
            </a:pPr>
            <a:r>
              <a:rPr lang="tr-TR" sz="2800" dirty="0" smtClean="0"/>
              <a:t>Bu asılı partiküller hava akımıyla çok uzak mesafelere kadar gidebilirler</a:t>
            </a:r>
          </a:p>
        </p:txBody>
      </p:sp>
      <p:pic>
        <p:nvPicPr>
          <p:cNvPr id="53252" name="Picture 4" descr="surgeon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288" y="188913"/>
            <a:ext cx="1368425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temas izolasyonu ile ilgili görsel sonucu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4077072"/>
            <a:ext cx="1969693" cy="25461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 smtClean="0">
                <a:latin typeface="Comic Sans MS" pitchFamily="66" charset="0"/>
              </a:rPr>
              <a:t>Önemli noktalar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 smtClean="0">
                <a:latin typeface="Comic Sans MS" pitchFamily="66" charset="0"/>
              </a:rPr>
              <a:t>Eldiven giymeden önce uygulanan alkol bazlı el antiseptiğinin tam olarak kurumuş olmasına dikkat edilmeli!</a:t>
            </a:r>
          </a:p>
          <a:p>
            <a:pPr eaLnBrk="1" hangingPunct="1"/>
            <a:endParaRPr lang="tr-TR" dirty="0" smtClean="0">
              <a:latin typeface="Comic Sans MS" pitchFamily="66" charset="0"/>
            </a:endParaRPr>
          </a:p>
          <a:p>
            <a:pPr eaLnBrk="1" hangingPunct="1"/>
            <a:r>
              <a:rPr lang="tr-TR" dirty="0" smtClean="0">
                <a:latin typeface="Comic Sans MS" pitchFamily="66" charset="0"/>
              </a:rPr>
              <a:t>Tam kuruma sağlanana kadar eller ovalanmaya devam edilmeli</a:t>
            </a:r>
          </a:p>
          <a:p>
            <a:pPr eaLnBrk="1" hangingPunct="1"/>
            <a:endParaRPr lang="tr-TR" dirty="0" smtClean="0"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b="1" dirty="0" smtClean="0"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600200"/>
            <a:ext cx="4752975" cy="5257800"/>
          </a:xfrm>
        </p:spPr>
        <p:txBody>
          <a:bodyPr/>
          <a:lstStyle/>
          <a:p>
            <a:pPr eaLnBrk="1" hangingPunct="1"/>
            <a:r>
              <a:rPr lang="tr-TR" dirty="0" smtClean="0">
                <a:latin typeface="Comic Sans MS" pitchFamily="66" charset="0"/>
              </a:rPr>
              <a:t>Suni tırnak </a:t>
            </a:r>
            <a:r>
              <a:rPr lang="en-US" dirty="0" smtClean="0">
                <a:latin typeface="Comic Sans MS" pitchFamily="66" charset="0"/>
              </a:rPr>
              <a:t>Ø</a:t>
            </a:r>
            <a:endParaRPr lang="tr-TR" dirty="0" smtClean="0"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dirty="0" smtClean="0">
              <a:latin typeface="Comic Sans MS" pitchFamily="66" charset="0"/>
            </a:endParaRPr>
          </a:p>
          <a:p>
            <a:pPr eaLnBrk="1" hangingPunct="1"/>
            <a:r>
              <a:rPr lang="tr-TR" dirty="0" smtClean="0">
                <a:latin typeface="Comic Sans MS" pitchFamily="66" charset="0"/>
              </a:rPr>
              <a:t>Tırnakların uzunluğu tırnak etini geçmemeli</a:t>
            </a:r>
          </a:p>
          <a:p>
            <a:pPr eaLnBrk="1" hangingPunct="1">
              <a:buFont typeface="Wingdings" pitchFamily="2" charset="2"/>
              <a:buNone/>
            </a:pPr>
            <a:endParaRPr lang="tr-TR" b="1" dirty="0" smtClean="0">
              <a:latin typeface="Comic Sans MS" pitchFamily="66" charset="0"/>
            </a:endParaRPr>
          </a:p>
        </p:txBody>
      </p:sp>
      <p:pic>
        <p:nvPicPr>
          <p:cNvPr id="35843" name="Picture 4" descr="nailartbyroxie0001">
            <a:hlinkClick r:id="rId2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562600" y="1295400"/>
            <a:ext cx="3276600" cy="2419350"/>
          </a:xfrm>
        </p:spPr>
      </p:pic>
      <p:pic>
        <p:nvPicPr>
          <p:cNvPr id="35844" name="Picture 5" descr="01_small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5715000" y="3886200"/>
            <a:ext cx="3048000" cy="2274888"/>
          </a:xfrm>
          <a:noFill/>
        </p:spPr>
      </p:pic>
      <p:pic>
        <p:nvPicPr>
          <p:cNvPr id="35845" name="Picture 6" descr="DSCF073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3962400"/>
            <a:ext cx="2971800" cy="199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3600" b="1" smtClean="0">
                <a:latin typeface="Comic Sans MS" pitchFamily="66" charset="0"/>
              </a:rPr>
              <a:t>El hijyeninin diğer </a:t>
            </a:r>
            <a:br>
              <a:rPr lang="tr-TR" sz="3600" b="1" smtClean="0">
                <a:latin typeface="Comic Sans MS" pitchFamily="66" charset="0"/>
              </a:rPr>
            </a:br>
            <a:r>
              <a:rPr lang="tr-TR" sz="3600" b="1" smtClean="0">
                <a:latin typeface="Comic Sans MS" pitchFamily="66" charset="0"/>
              </a:rPr>
              <a:t>önemli noktaları</a:t>
            </a:r>
            <a:endParaRPr lang="en-US" sz="3600" b="1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228600"/>
            <a:ext cx="7578725" cy="1139825"/>
          </a:xfrm>
        </p:spPr>
        <p:txBody>
          <a:bodyPr anchor="b"/>
          <a:lstStyle/>
          <a:p>
            <a:pPr eaLnBrk="1" hangingPunct="1"/>
            <a:r>
              <a:rPr lang="tr-TR" sz="3800" b="1" smtClean="0">
                <a:latin typeface="Comic Sans MS" pitchFamily="66" charset="0"/>
              </a:rPr>
              <a:t>ELDİVEN KULLANIMI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tr-TR" sz="1700" dirty="0" smtClean="0">
                <a:latin typeface="Comic Sans MS" pitchFamily="66" charset="0"/>
              </a:rPr>
              <a:t>    </a:t>
            </a:r>
            <a:endParaRPr lang="en-AU" sz="1000" b="1" dirty="0" smtClean="0">
              <a:solidFill>
                <a:srgbClr val="6F6BC5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AU" sz="1700" dirty="0" err="1" smtClean="0">
                <a:latin typeface="Comic Sans MS" pitchFamily="66" charset="0"/>
              </a:rPr>
              <a:t>Eldiven</a:t>
            </a:r>
            <a:r>
              <a:rPr lang="en-AU" sz="1700" dirty="0" smtClean="0">
                <a:latin typeface="Comic Sans MS" pitchFamily="66" charset="0"/>
              </a:rPr>
              <a:t> </a:t>
            </a:r>
            <a:r>
              <a:rPr lang="en-AU" sz="1700" dirty="0" err="1" smtClean="0">
                <a:latin typeface="Comic Sans MS" pitchFamily="66" charset="0"/>
              </a:rPr>
              <a:t>yıkanmış</a:t>
            </a:r>
            <a:r>
              <a:rPr lang="en-AU" sz="1700" dirty="0" smtClean="0">
                <a:latin typeface="Comic Sans MS" pitchFamily="66" charset="0"/>
              </a:rPr>
              <a:t> </a:t>
            </a:r>
            <a:r>
              <a:rPr lang="en-AU" sz="1700" dirty="0" err="1" smtClean="0">
                <a:latin typeface="Comic Sans MS" pitchFamily="66" charset="0"/>
              </a:rPr>
              <a:t>eller</a:t>
            </a:r>
            <a:r>
              <a:rPr lang="en-AU" sz="1700" dirty="0" smtClean="0">
                <a:latin typeface="Comic Sans MS" pitchFamily="66" charset="0"/>
              </a:rPr>
              <a:t> </a:t>
            </a:r>
            <a:r>
              <a:rPr lang="en-AU" sz="1700" dirty="0" err="1" smtClean="0">
                <a:latin typeface="Comic Sans MS" pitchFamily="66" charset="0"/>
              </a:rPr>
              <a:t>üzerine</a:t>
            </a:r>
            <a:r>
              <a:rPr lang="en-AU" sz="1700" dirty="0" smtClean="0">
                <a:latin typeface="Comic Sans MS" pitchFamily="66" charset="0"/>
              </a:rPr>
              <a:t> </a:t>
            </a:r>
            <a:r>
              <a:rPr lang="en-AU" sz="1700" dirty="0" err="1" smtClean="0">
                <a:latin typeface="Comic Sans MS" pitchFamily="66" charset="0"/>
              </a:rPr>
              <a:t>takılmalı</a:t>
            </a:r>
            <a:r>
              <a:rPr lang="en-AU" sz="1700" dirty="0" smtClean="0">
                <a:latin typeface="Comic Sans MS" pitchFamily="66" charset="0"/>
              </a:rPr>
              <a:t>, </a:t>
            </a:r>
            <a:r>
              <a:rPr lang="en-AU" sz="1700" dirty="0" err="1" smtClean="0">
                <a:latin typeface="Comic Sans MS" pitchFamily="66" charset="0"/>
              </a:rPr>
              <a:t>eldiven</a:t>
            </a:r>
            <a:r>
              <a:rPr lang="en-AU" sz="1700" dirty="0" smtClean="0">
                <a:latin typeface="Comic Sans MS" pitchFamily="66" charset="0"/>
              </a:rPr>
              <a:t> </a:t>
            </a:r>
            <a:r>
              <a:rPr lang="en-AU" sz="1700" dirty="0" err="1" smtClean="0">
                <a:latin typeface="Comic Sans MS" pitchFamily="66" charset="0"/>
              </a:rPr>
              <a:t>çıkartıldıktan</a:t>
            </a:r>
            <a:r>
              <a:rPr lang="en-AU" sz="1700" dirty="0" smtClean="0">
                <a:latin typeface="Comic Sans MS" pitchFamily="66" charset="0"/>
              </a:rPr>
              <a:t> </a:t>
            </a:r>
            <a:r>
              <a:rPr lang="en-AU" sz="1700" dirty="0" err="1" smtClean="0">
                <a:latin typeface="Comic Sans MS" pitchFamily="66" charset="0"/>
              </a:rPr>
              <a:t>sonra</a:t>
            </a:r>
            <a:r>
              <a:rPr lang="en-AU" sz="1700" dirty="0" smtClean="0">
                <a:latin typeface="Comic Sans MS" pitchFamily="66" charset="0"/>
              </a:rPr>
              <a:t> </a:t>
            </a:r>
            <a:r>
              <a:rPr lang="en-AU" sz="1700" dirty="0" err="1" smtClean="0">
                <a:latin typeface="Comic Sans MS" pitchFamily="66" charset="0"/>
              </a:rPr>
              <a:t>eller</a:t>
            </a:r>
            <a:r>
              <a:rPr lang="en-AU" sz="1700" dirty="0" smtClean="0">
                <a:latin typeface="Comic Sans MS" pitchFamily="66" charset="0"/>
              </a:rPr>
              <a:t> </a:t>
            </a:r>
            <a:r>
              <a:rPr lang="en-AU" sz="1700" dirty="0" err="1" smtClean="0">
                <a:latin typeface="Comic Sans MS" pitchFamily="66" charset="0"/>
              </a:rPr>
              <a:t>yeniden</a:t>
            </a:r>
            <a:r>
              <a:rPr lang="en-AU" sz="1700" dirty="0" smtClean="0">
                <a:latin typeface="Comic Sans MS" pitchFamily="66" charset="0"/>
              </a:rPr>
              <a:t> </a:t>
            </a:r>
            <a:r>
              <a:rPr lang="en-AU" sz="1700" dirty="0" err="1" smtClean="0">
                <a:latin typeface="Comic Sans MS" pitchFamily="66" charset="0"/>
              </a:rPr>
              <a:t>yıkanmalıdır</a:t>
            </a:r>
            <a:r>
              <a:rPr lang="en-AU" sz="1700" dirty="0" smtClean="0">
                <a:latin typeface="Comic Sans MS" pitchFamily="66" charset="0"/>
              </a:rPr>
              <a:t>.</a:t>
            </a:r>
            <a:endParaRPr lang="tr-TR" sz="1700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lang="tr-TR" sz="1700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900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sz="1700" dirty="0" smtClean="0">
                <a:latin typeface="Comic Sans MS" pitchFamily="66" charset="0"/>
              </a:rPr>
              <a:t>Eldiven eller yıkanıp odaya girildikten sonra giyilmeli, oda dışına çıkmadan çıkarıp atılmalı, yeniden el dezenfeksiyonu uygulanmalıdır.</a:t>
            </a:r>
          </a:p>
          <a:p>
            <a:pPr eaLnBrk="1" hangingPunct="1">
              <a:lnSpc>
                <a:spcPct val="80000"/>
              </a:lnSpc>
              <a:buNone/>
            </a:pPr>
            <a:endParaRPr lang="tr-TR" sz="1700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900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sz="1700" dirty="0" smtClean="0">
                <a:latin typeface="Comic Sans MS" pitchFamily="66" charset="0"/>
              </a:rPr>
              <a:t>Hastadan hastaya geçerken ya da aynı hastada kirli bir bölgeden sonra temiz bir bölge ile temas gerekiyorsa eldivenler değiştirilmelidir</a:t>
            </a:r>
            <a:r>
              <a:rPr lang="tr-TR" sz="1700" b="1" dirty="0" smtClean="0">
                <a:solidFill>
                  <a:schemeClr val="folHlink"/>
                </a:solidFill>
                <a:latin typeface="Comic Sans MS" pitchFamily="66" charset="0"/>
              </a:rPr>
              <a:t>.</a:t>
            </a:r>
            <a:endParaRPr lang="en-AU" sz="1700" b="1" dirty="0" smtClean="0">
              <a:solidFill>
                <a:schemeClr val="folHlink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endParaRPr lang="tr-TR" sz="1700" b="1" dirty="0" smtClean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3600" b="1" smtClean="0">
                <a:solidFill>
                  <a:srgbClr val="CC0000"/>
                </a:solidFill>
              </a:rPr>
              <a:t>Solunum i</a:t>
            </a:r>
            <a:r>
              <a:rPr lang="en-US" sz="3600" b="1" smtClean="0">
                <a:solidFill>
                  <a:srgbClr val="CC0000"/>
                </a:solidFill>
              </a:rPr>
              <a:t>zolasyonu</a:t>
            </a:r>
            <a:r>
              <a:rPr lang="tr-TR" sz="4000" b="1" smtClean="0">
                <a:solidFill>
                  <a:srgbClr val="CC0000"/>
                </a:solidFill>
              </a:rPr>
              <a:t> uygulanması gereken durumlar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4188"/>
            <a:ext cx="7772400" cy="4722812"/>
          </a:xfrm>
        </p:spPr>
        <p:txBody>
          <a:bodyPr/>
          <a:lstStyle/>
          <a:p>
            <a:pPr eaLnBrk="1" hangingPunct="1"/>
            <a:endParaRPr lang="tr-TR" dirty="0" smtClean="0"/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Tüberküloz</a:t>
            </a:r>
          </a:p>
          <a:p>
            <a:pPr eaLnBrk="1" hangingPunct="1"/>
            <a:r>
              <a:rPr lang="tr-TR" dirty="0" smtClean="0"/>
              <a:t>Kızamık</a:t>
            </a:r>
          </a:p>
          <a:p>
            <a:pPr eaLnBrk="1" hangingPunct="1"/>
            <a:r>
              <a:rPr lang="tr-TR" dirty="0" smtClean="0"/>
              <a:t>Su çiçeği </a:t>
            </a:r>
          </a:p>
          <a:p>
            <a:pPr eaLnBrk="1" hangingPunct="1"/>
            <a:r>
              <a:rPr lang="tr-TR" dirty="0" smtClean="0"/>
              <a:t>SARS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b="1" smtClean="0">
                <a:solidFill>
                  <a:srgbClr val="CC0000"/>
                </a:solidFill>
              </a:rPr>
              <a:t>Solunum </a:t>
            </a:r>
            <a:r>
              <a:rPr lang="en-US" sz="4000" b="1" smtClean="0">
                <a:solidFill>
                  <a:srgbClr val="CC0000"/>
                </a:solidFill>
              </a:rPr>
              <a:t>İzolasyonu</a:t>
            </a:r>
            <a:endParaRPr lang="tr-TR" sz="4000" b="1" smtClean="0">
              <a:solidFill>
                <a:srgbClr val="CC0000"/>
              </a:solidFill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800" dirty="0" smtClean="0"/>
              <a:t>Özel havalandırma ya da </a:t>
            </a:r>
            <a:r>
              <a:rPr lang="tr-TR" sz="2800" dirty="0" err="1" smtClean="0"/>
              <a:t>ventilasyon</a:t>
            </a:r>
            <a:r>
              <a:rPr lang="tr-TR" sz="2800" dirty="0" smtClean="0"/>
              <a:t> sistemi gereklidir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dirty="0" smtClean="0"/>
              <a:t>-Hava akımı koridordan odaya olmalı (negatif basınç)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dirty="0" smtClean="0"/>
              <a:t>-Saatte 6-12 kez hava değişimi sağlanmalı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dirty="0" smtClean="0"/>
              <a:t>-Odadan dışarı hava çıkıyorsa filtre edilmeli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dirty="0" smtClean="0"/>
          </a:p>
          <a:p>
            <a:pPr eaLnBrk="1" hangingPunct="1">
              <a:lnSpc>
                <a:spcPct val="80000"/>
              </a:lnSpc>
            </a:pPr>
            <a:r>
              <a:rPr lang="tr-TR" sz="2800" dirty="0" smtClean="0"/>
              <a:t>Oda kapısı kapalı tutulmalıdır</a:t>
            </a:r>
          </a:p>
          <a:p>
            <a:pPr eaLnBrk="1" hangingPunct="1">
              <a:lnSpc>
                <a:spcPct val="80000"/>
              </a:lnSpc>
              <a:buNone/>
            </a:pPr>
            <a:endParaRPr lang="tr-TR" sz="2800" dirty="0" smtClean="0"/>
          </a:p>
          <a:p>
            <a:pPr eaLnBrk="1" hangingPunct="1">
              <a:lnSpc>
                <a:spcPct val="80000"/>
              </a:lnSpc>
            </a:pPr>
            <a:r>
              <a:rPr lang="tr-TR" sz="2800" dirty="0" smtClean="0"/>
              <a:t>Çok geçerli nedenler olmadıkça hasta oda dışına çıkarılmaz. Çıkması gerekiyorsa cerrahi maske takılır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b="1" smtClean="0">
                <a:solidFill>
                  <a:srgbClr val="CC0000"/>
                </a:solidFill>
              </a:rPr>
              <a:t>Solunum </a:t>
            </a:r>
            <a:r>
              <a:rPr lang="en-US" sz="4000" b="1" smtClean="0">
                <a:solidFill>
                  <a:srgbClr val="CC0000"/>
                </a:solidFill>
              </a:rPr>
              <a:t>İzolasyonu</a:t>
            </a:r>
            <a:endParaRPr lang="tr-TR" sz="4000" b="1" smtClean="0">
              <a:solidFill>
                <a:srgbClr val="CC0000"/>
              </a:solidFill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 err="1" smtClean="0"/>
              <a:t>Pulmoner</a:t>
            </a:r>
            <a:r>
              <a:rPr lang="tr-TR" dirty="0" smtClean="0"/>
              <a:t> tüberküloz tanısı veya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 smtClean="0"/>
              <a:t>	şüphesi olan hasta;</a:t>
            </a:r>
          </a:p>
          <a:p>
            <a:pPr lvl="1" eaLnBrk="1" hangingPunct="1">
              <a:lnSpc>
                <a:spcPct val="90000"/>
              </a:lnSpc>
            </a:pPr>
            <a:r>
              <a:rPr lang="tr-TR" dirty="0" smtClean="0"/>
              <a:t>Odasına girerken N95 solunum maskesi takılmalıdır</a:t>
            </a:r>
          </a:p>
          <a:p>
            <a:pPr lvl="1" eaLnBrk="1" hangingPunct="1">
              <a:lnSpc>
                <a:spcPct val="90000"/>
              </a:lnSpc>
              <a:buNone/>
            </a:pPr>
            <a:endParaRPr 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Kızamık, suçiçeği tanısı olan hasta;</a:t>
            </a:r>
          </a:p>
          <a:p>
            <a:pPr lvl="1" eaLnBrk="1" hangingPunct="1">
              <a:lnSpc>
                <a:spcPct val="90000"/>
              </a:lnSpc>
            </a:pPr>
            <a:r>
              <a:rPr lang="tr-TR" dirty="0" smtClean="0"/>
              <a:t>Odasına duyarlı kişiler girmemelidir. </a:t>
            </a:r>
          </a:p>
          <a:p>
            <a:pPr lvl="1" eaLnBrk="1" hangingPunct="1">
              <a:lnSpc>
                <a:spcPct val="90000"/>
              </a:lnSpc>
            </a:pPr>
            <a:r>
              <a:rPr lang="tr-TR" dirty="0" smtClean="0"/>
              <a:t>Mutlaka girmesi gerekiyorsa N95 solunum maskesi ile girmelidirler. </a:t>
            </a:r>
          </a:p>
          <a:p>
            <a:pPr lvl="1" eaLnBrk="1" hangingPunct="1">
              <a:lnSpc>
                <a:spcPct val="90000"/>
              </a:lnSpc>
            </a:pPr>
            <a:r>
              <a:rPr lang="tr-TR" dirty="0" smtClean="0"/>
              <a:t>Bağışık iseler maske takmalarına gerek yoktur</a:t>
            </a:r>
          </a:p>
        </p:txBody>
      </p:sp>
      <p:pic>
        <p:nvPicPr>
          <p:cNvPr id="56324" name="Picture 4" descr="1870»•iÊ^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04664"/>
            <a:ext cx="1752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87413" y="354013"/>
            <a:ext cx="7227887" cy="1041400"/>
          </a:xfrm>
        </p:spPr>
        <p:txBody>
          <a:bodyPr anchor="b"/>
          <a:lstStyle/>
          <a:p>
            <a:pPr algn="ctr" eaLnBrk="1" hangingPunct="1"/>
            <a:r>
              <a:rPr lang="tr-TR" sz="3800" b="1" smtClean="0">
                <a:latin typeface="Comic Sans MS" pitchFamily="66" charset="0"/>
              </a:rPr>
              <a:t>EL YIKAMA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42988" y="2970213"/>
            <a:ext cx="7772400" cy="3887787"/>
          </a:xfrm>
        </p:spPr>
        <p:txBody>
          <a:bodyPr/>
          <a:lstStyle/>
          <a:p>
            <a:pPr eaLnBrk="1" hangingPunct="1"/>
            <a:r>
              <a:rPr lang="tr-TR" sz="3200" dirty="0" smtClean="0">
                <a:latin typeface="Comic Sans MS" pitchFamily="66" charset="0"/>
              </a:rPr>
              <a:t>El yıkama hastane </a:t>
            </a:r>
            <a:r>
              <a:rPr lang="tr-TR" sz="3200" dirty="0" err="1" smtClean="0">
                <a:latin typeface="Comic Sans MS" pitchFamily="66" charset="0"/>
              </a:rPr>
              <a:t>infeksiyonlarının</a:t>
            </a:r>
            <a:r>
              <a:rPr lang="tr-TR" sz="3200" dirty="0" smtClean="0">
                <a:latin typeface="Comic Sans MS" pitchFamily="66" charset="0"/>
              </a:rPr>
              <a:t> önlenmesi ve kontrolünde en etkili yöntemdir.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pPr eaLnBrk="1" hangingPunct="1"/>
            <a:r>
              <a:rPr lang="tr-TR" b="1" smtClean="0">
                <a:latin typeface="Comic Sans MS" pitchFamily="66" charset="0"/>
              </a:rPr>
              <a:t>El hijyeni ne zaman ??</a:t>
            </a:r>
            <a:endParaRPr lang="en-US" b="1" smtClean="0">
              <a:latin typeface="Comic Sans MS" pitchFamily="66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600200"/>
            <a:ext cx="4040187" cy="45370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600" dirty="0" smtClean="0">
                <a:latin typeface="Comic Sans MS" pitchFamily="66" charset="0"/>
              </a:rPr>
              <a:t>ÖNCE</a:t>
            </a:r>
            <a:endParaRPr lang="en-US" sz="2600" dirty="0" smtClean="0">
              <a:latin typeface="Comic Sans MS" pitchFamily="66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tr-TR" sz="2200" dirty="0" smtClean="0">
                <a:latin typeface="Comic Sans MS" pitchFamily="66" charset="0"/>
              </a:rPr>
              <a:t>Hasta ile temas</a:t>
            </a:r>
          </a:p>
          <a:p>
            <a:pPr eaLnBrk="1" hangingPunct="1">
              <a:lnSpc>
                <a:spcPct val="110000"/>
              </a:lnSpc>
            </a:pPr>
            <a:r>
              <a:rPr lang="tr-TR" sz="2200" dirty="0" smtClean="0">
                <a:latin typeface="Comic Sans MS" pitchFamily="66" charset="0"/>
              </a:rPr>
              <a:t>Her tür </a:t>
            </a:r>
            <a:r>
              <a:rPr lang="tr-TR" sz="2200" dirty="0" err="1" smtClean="0">
                <a:latin typeface="Comic Sans MS" pitchFamily="66" charset="0"/>
              </a:rPr>
              <a:t>invaziv</a:t>
            </a:r>
            <a:r>
              <a:rPr lang="tr-TR" sz="2200" dirty="0" smtClean="0">
                <a:latin typeface="Comic Sans MS" pitchFamily="66" charset="0"/>
              </a:rPr>
              <a:t> girişim</a:t>
            </a:r>
          </a:p>
          <a:p>
            <a:pPr eaLnBrk="1" hangingPunct="1">
              <a:lnSpc>
                <a:spcPct val="110000"/>
              </a:lnSpc>
            </a:pPr>
            <a:r>
              <a:rPr lang="tr-TR" sz="2200" dirty="0" smtClean="0">
                <a:latin typeface="Comic Sans MS" pitchFamily="66" charset="0"/>
              </a:rPr>
              <a:t>Eldiven giyme </a:t>
            </a:r>
          </a:p>
          <a:p>
            <a:pPr eaLnBrk="1" hangingPunct="1">
              <a:lnSpc>
                <a:spcPct val="110000"/>
              </a:lnSpc>
            </a:pPr>
            <a:r>
              <a:rPr lang="tr-TR" sz="2200" dirty="0" smtClean="0">
                <a:latin typeface="Comic Sans MS" pitchFamily="66" charset="0"/>
              </a:rPr>
              <a:t>İlaçların hazırlanması</a:t>
            </a:r>
          </a:p>
          <a:p>
            <a:pPr eaLnBrk="1" hangingPunct="1">
              <a:lnSpc>
                <a:spcPct val="110000"/>
              </a:lnSpc>
            </a:pPr>
            <a:r>
              <a:rPr lang="tr-TR" sz="2200" dirty="0" smtClean="0">
                <a:latin typeface="Comic Sans MS" pitchFamily="66" charset="0"/>
              </a:rPr>
              <a:t>Yemek</a:t>
            </a:r>
          </a:p>
          <a:p>
            <a:pPr eaLnBrk="1" hangingPunct="1">
              <a:lnSpc>
                <a:spcPct val="110000"/>
              </a:lnSpc>
            </a:pPr>
            <a:r>
              <a:rPr lang="tr-TR" sz="2200" dirty="0" smtClean="0">
                <a:latin typeface="Comic Sans MS" pitchFamily="66" charset="0"/>
              </a:rPr>
              <a:t>İşten ayrılma</a:t>
            </a:r>
          </a:p>
          <a:p>
            <a:pPr eaLnBrk="1" hangingPunct="1">
              <a:lnSpc>
                <a:spcPct val="110000"/>
              </a:lnSpc>
            </a:pPr>
            <a:endParaRPr lang="en-US" sz="3000" dirty="0" smtClean="0">
              <a:latin typeface="Comic Sans MS" pitchFamily="66" charset="0"/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100513" y="1600200"/>
            <a:ext cx="4586287" cy="45307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600" dirty="0" smtClean="0">
                <a:latin typeface="Comic Sans MS" pitchFamily="66" charset="0"/>
              </a:rPr>
              <a:t>SONRA</a:t>
            </a:r>
          </a:p>
          <a:p>
            <a:pPr eaLnBrk="1" hangingPunct="1">
              <a:lnSpc>
                <a:spcPct val="90000"/>
              </a:lnSpc>
            </a:pPr>
            <a:r>
              <a:rPr lang="tr-TR" sz="2200" dirty="0" smtClean="0">
                <a:latin typeface="Comic Sans MS" pitchFamily="66" charset="0"/>
              </a:rPr>
              <a:t>Hasta ile temas</a:t>
            </a:r>
          </a:p>
          <a:p>
            <a:pPr eaLnBrk="1" hangingPunct="1">
              <a:lnSpc>
                <a:spcPct val="90000"/>
              </a:lnSpc>
            </a:pPr>
            <a:r>
              <a:rPr lang="tr-TR" sz="2200" dirty="0" smtClean="0">
                <a:latin typeface="Comic Sans MS" pitchFamily="66" charset="0"/>
              </a:rPr>
              <a:t>Hasta çevresindeki yüzeylerle temas</a:t>
            </a:r>
          </a:p>
          <a:p>
            <a:pPr eaLnBrk="1" hangingPunct="1">
              <a:lnSpc>
                <a:spcPct val="90000"/>
              </a:lnSpc>
            </a:pPr>
            <a:r>
              <a:rPr lang="tr-TR" sz="2200" dirty="0" smtClean="0">
                <a:latin typeface="Comic Sans MS" pitchFamily="66" charset="0"/>
              </a:rPr>
              <a:t>Her tür </a:t>
            </a:r>
            <a:r>
              <a:rPr lang="tr-TR" sz="2200" dirty="0" err="1" smtClean="0">
                <a:latin typeface="Comic Sans MS" pitchFamily="66" charset="0"/>
              </a:rPr>
              <a:t>invaziv</a:t>
            </a:r>
            <a:r>
              <a:rPr lang="tr-TR" sz="2200" dirty="0" smtClean="0">
                <a:latin typeface="Comic Sans MS" pitchFamily="66" charset="0"/>
              </a:rPr>
              <a:t> girişim</a:t>
            </a:r>
          </a:p>
          <a:p>
            <a:pPr eaLnBrk="1" hangingPunct="1">
              <a:lnSpc>
                <a:spcPct val="90000"/>
              </a:lnSpc>
            </a:pPr>
            <a:r>
              <a:rPr lang="tr-TR" sz="2200" dirty="0" smtClean="0">
                <a:latin typeface="Comic Sans MS" pitchFamily="66" charset="0"/>
              </a:rPr>
              <a:t>Eldivenlerin çıkartılması </a:t>
            </a:r>
          </a:p>
          <a:p>
            <a:pPr eaLnBrk="1" hangingPunct="1">
              <a:lnSpc>
                <a:spcPct val="90000"/>
              </a:lnSpc>
            </a:pPr>
            <a:r>
              <a:rPr lang="tr-TR" sz="2200" dirty="0" smtClean="0">
                <a:latin typeface="Comic Sans MS" pitchFamily="66" charset="0"/>
              </a:rPr>
              <a:t>Kan, kanlı </a:t>
            </a:r>
            <a:r>
              <a:rPr lang="tr-TR" sz="2200" dirty="0" err="1" smtClean="0">
                <a:latin typeface="Comic Sans MS" pitchFamily="66" charset="0"/>
              </a:rPr>
              <a:t>sekresyon</a:t>
            </a:r>
            <a:r>
              <a:rPr lang="tr-TR" sz="2200" dirty="0" smtClean="0">
                <a:latin typeface="Comic Sans MS" pitchFamily="66" charset="0"/>
              </a:rPr>
              <a:t> ile </a:t>
            </a:r>
            <a:r>
              <a:rPr lang="tr-TR" sz="2200" dirty="0" err="1" smtClean="0">
                <a:latin typeface="Comic Sans MS" pitchFamily="66" charset="0"/>
              </a:rPr>
              <a:t>kontamine</a:t>
            </a:r>
            <a:r>
              <a:rPr lang="tr-TR" sz="2200" dirty="0" smtClean="0">
                <a:latin typeface="Comic Sans MS" pitchFamily="66" charset="0"/>
              </a:rPr>
              <a:t> olma olasılığı olan herhangi bir alet veya objeye temas </a:t>
            </a:r>
          </a:p>
          <a:p>
            <a:pPr eaLnBrk="1" hangingPunct="1">
              <a:lnSpc>
                <a:spcPct val="90000"/>
              </a:lnSpc>
            </a:pPr>
            <a:r>
              <a:rPr lang="tr-TR" sz="2200" dirty="0" smtClean="0">
                <a:latin typeface="Comic Sans MS" pitchFamily="66" charset="0"/>
              </a:rPr>
              <a:t>Diğer vücut </a:t>
            </a:r>
            <a:r>
              <a:rPr lang="tr-TR" sz="2200" dirty="0" err="1" smtClean="0">
                <a:latin typeface="Comic Sans MS" pitchFamily="66" charset="0"/>
              </a:rPr>
              <a:t>sekresyonları</a:t>
            </a:r>
            <a:r>
              <a:rPr lang="tr-TR" sz="2200" dirty="0" smtClean="0">
                <a:latin typeface="Comic Sans MS" pitchFamily="66" charset="0"/>
              </a:rPr>
              <a:t> ile temas </a:t>
            </a:r>
            <a:endParaRPr lang="en-US" sz="22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sz="2200" dirty="0" smtClean="0">
                <a:latin typeface="Comic Sans MS" pitchFamily="66" charset="0"/>
              </a:rPr>
              <a:t>Tuvalet </a:t>
            </a:r>
          </a:p>
          <a:p>
            <a:pPr eaLnBrk="1" hangingPunct="1">
              <a:lnSpc>
                <a:spcPct val="90000"/>
              </a:lnSpc>
            </a:pPr>
            <a:endParaRPr lang="tr-TR" sz="2200" b="1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/>
          <p:cNvSpPr txBox="1">
            <a:spLocks noChangeArrowheads="1"/>
          </p:cNvSpPr>
          <p:nvPr/>
        </p:nvSpPr>
        <p:spPr bwMode="auto">
          <a:xfrm>
            <a:off x="611188" y="404813"/>
            <a:ext cx="861060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30000"/>
              </a:spcBef>
            </a:pPr>
            <a:r>
              <a:rPr lang="tr-TR" sz="3600" b="1">
                <a:latin typeface="Comic Sans MS" pitchFamily="66" charset="0"/>
              </a:rPr>
              <a:t>Doğru el yıkama tekniği</a:t>
            </a:r>
            <a:endParaRPr lang="en-US" sz="3600" b="1">
              <a:latin typeface="Comic Sans MS" pitchFamily="66" charset="0"/>
            </a:endParaRPr>
          </a:p>
        </p:txBody>
      </p:sp>
      <p:sp>
        <p:nvSpPr>
          <p:cNvPr id="26628" name="Text Box 2"/>
          <p:cNvSpPr txBox="1">
            <a:spLocks noChangeArrowheads="1"/>
          </p:cNvSpPr>
          <p:nvPr/>
        </p:nvSpPr>
        <p:spPr bwMode="auto">
          <a:xfrm>
            <a:off x="684213" y="1628775"/>
            <a:ext cx="5184775" cy="40811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30000"/>
              </a:spcBef>
            </a:pPr>
            <a:r>
              <a:rPr lang="tr-TR" sz="2400" b="1" dirty="0" smtClean="0">
                <a:latin typeface="Comic Sans MS" pitchFamily="66" charset="0"/>
                <a:sym typeface="Monotype Sorts" pitchFamily="2" charset="2"/>
              </a:rPr>
              <a:t>-</a:t>
            </a:r>
            <a:r>
              <a:rPr lang="tr-TR" sz="2400" dirty="0" smtClean="0">
                <a:latin typeface="Comic Sans MS" pitchFamily="66" charset="0"/>
                <a:sym typeface="Monotype Sorts" pitchFamily="2" charset="2"/>
              </a:rPr>
              <a:t>Önce </a:t>
            </a:r>
            <a:r>
              <a:rPr lang="tr-TR" sz="2400" dirty="0">
                <a:latin typeface="Comic Sans MS" pitchFamily="66" charset="0"/>
                <a:sym typeface="Monotype Sorts" pitchFamily="2" charset="2"/>
              </a:rPr>
              <a:t>su ile eller ıslatılır        </a:t>
            </a:r>
            <a:endParaRPr lang="en-US" sz="2400" dirty="0">
              <a:latin typeface="Comic Sans MS" pitchFamily="66" charset="0"/>
              <a:sym typeface="Monotype Sorts" pitchFamily="2" charset="2"/>
            </a:endParaRPr>
          </a:p>
          <a:p>
            <a:pPr eaLnBrk="0" hangingPunct="0">
              <a:spcBef>
                <a:spcPct val="30000"/>
              </a:spcBef>
            </a:pPr>
            <a:r>
              <a:rPr lang="tr-TR" sz="2400" dirty="0">
                <a:latin typeface="Comic Sans MS" pitchFamily="66" charset="0"/>
                <a:sym typeface="Monotype Sorts" pitchFamily="2" charset="2"/>
              </a:rPr>
              <a:t>- Ellere </a:t>
            </a:r>
            <a:r>
              <a:rPr lang="en-US" sz="2400" dirty="0">
                <a:latin typeface="Comic Sans MS" pitchFamily="66" charset="0"/>
                <a:sym typeface="Monotype Sorts" pitchFamily="2" charset="2"/>
              </a:rPr>
              <a:t>3</a:t>
            </a:r>
            <a:r>
              <a:rPr lang="tr-TR" sz="2400" dirty="0">
                <a:latin typeface="Comic Sans MS" pitchFamily="66" charset="0"/>
                <a:sym typeface="Monotype Sorts" pitchFamily="2" charset="2"/>
              </a:rPr>
              <a:t>-</a:t>
            </a:r>
            <a:r>
              <a:rPr lang="en-US" sz="2400" dirty="0">
                <a:latin typeface="Comic Sans MS" pitchFamily="66" charset="0"/>
                <a:sym typeface="Monotype Sorts" pitchFamily="2" charset="2"/>
              </a:rPr>
              <a:t>5</a:t>
            </a:r>
            <a:r>
              <a:rPr lang="tr-TR" sz="2400" dirty="0">
                <a:latin typeface="Comic Sans MS" pitchFamily="66" charset="0"/>
                <a:sym typeface="Monotype Sorts" pitchFamily="2" charset="2"/>
              </a:rPr>
              <a:t> </a:t>
            </a:r>
            <a:r>
              <a:rPr lang="en-US" sz="2400" dirty="0">
                <a:latin typeface="Comic Sans MS" pitchFamily="66" charset="0"/>
                <a:sym typeface="Monotype Sorts" pitchFamily="2" charset="2"/>
              </a:rPr>
              <a:t>ml</a:t>
            </a:r>
            <a:r>
              <a:rPr lang="tr-TR" sz="2400" dirty="0">
                <a:latin typeface="Comic Sans MS" pitchFamily="66" charset="0"/>
                <a:sym typeface="Monotype Sorts" pitchFamily="2" charset="2"/>
              </a:rPr>
              <a:t> sabun alınır</a:t>
            </a:r>
            <a:endParaRPr lang="en-US" sz="2400" dirty="0">
              <a:latin typeface="Comic Sans MS" pitchFamily="66" charset="0"/>
              <a:sym typeface="Monotype Sorts" pitchFamily="2" charset="2"/>
            </a:endParaRPr>
          </a:p>
          <a:p>
            <a:pPr eaLnBrk="0" hangingPunct="0">
              <a:spcBef>
                <a:spcPct val="30000"/>
              </a:spcBef>
              <a:buFontTx/>
              <a:buChar char="-"/>
            </a:pPr>
            <a:r>
              <a:rPr lang="tr-TR" sz="2400" dirty="0">
                <a:latin typeface="Comic Sans MS" pitchFamily="66" charset="0"/>
                <a:sym typeface="Monotype Sorts" pitchFamily="2" charset="2"/>
              </a:rPr>
              <a:t>En az 15 sn süre ile eller </a:t>
            </a:r>
          </a:p>
          <a:p>
            <a:pPr eaLnBrk="0" hangingPunct="0">
              <a:spcBef>
                <a:spcPct val="30000"/>
              </a:spcBef>
            </a:pPr>
            <a:r>
              <a:rPr lang="tr-TR" sz="2400" dirty="0">
                <a:latin typeface="Comic Sans MS" pitchFamily="66" charset="0"/>
                <a:sym typeface="Monotype Sorts" pitchFamily="2" charset="2"/>
              </a:rPr>
              <a:t>ovalanır</a:t>
            </a:r>
          </a:p>
          <a:p>
            <a:pPr eaLnBrk="0" hangingPunct="0">
              <a:spcBef>
                <a:spcPct val="30000"/>
              </a:spcBef>
            </a:pPr>
            <a:r>
              <a:rPr lang="tr-TR" sz="2400" dirty="0">
                <a:latin typeface="Comic Sans MS" pitchFamily="66" charset="0"/>
                <a:sym typeface="Monotype Sorts" pitchFamily="2" charset="2"/>
              </a:rPr>
              <a:t>- Ellerin ve parmakların tüm yüzeyinin kaplanmış olmasına dikkat edilir</a:t>
            </a:r>
          </a:p>
          <a:p>
            <a:pPr eaLnBrk="0" hangingPunct="0">
              <a:spcBef>
                <a:spcPct val="30000"/>
              </a:spcBef>
              <a:buFontTx/>
              <a:buChar char="-"/>
            </a:pPr>
            <a:r>
              <a:rPr lang="tr-TR" sz="2400" dirty="0">
                <a:latin typeface="Comic Sans MS" pitchFamily="66" charset="0"/>
                <a:sym typeface="Monotype Sorts" pitchFamily="2" charset="2"/>
              </a:rPr>
              <a:t>Eller su ile durulanır ve </a:t>
            </a:r>
          </a:p>
          <a:p>
            <a:pPr eaLnBrk="0" hangingPunct="0">
              <a:spcBef>
                <a:spcPct val="30000"/>
              </a:spcBef>
            </a:pPr>
            <a:r>
              <a:rPr lang="tr-TR" sz="2400" dirty="0">
                <a:latin typeface="Comic Sans MS" pitchFamily="66" charset="0"/>
                <a:sym typeface="Monotype Sorts" pitchFamily="2" charset="2"/>
              </a:rPr>
              <a:t>tam  olarak kurulanır</a:t>
            </a:r>
            <a:endParaRPr lang="en-US" sz="2400" dirty="0">
              <a:solidFill>
                <a:srgbClr val="000000"/>
              </a:solidFill>
              <a:latin typeface="Comic Sans MS" pitchFamily="66" charset="0"/>
              <a:sym typeface="Monotype Sorts" pitchFamily="2" charset="2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076056" y="3573016"/>
            <a:ext cx="3783286" cy="28459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 smtClean="0">
                <a:latin typeface="Comic Sans MS" pitchFamily="66" charset="0"/>
              </a:rPr>
              <a:t>El yıkama tekniği</a:t>
            </a:r>
            <a:endParaRPr lang="en-US" b="1" smtClean="0">
              <a:latin typeface="Comic Sans MS" pitchFamily="66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1773238"/>
            <a:ext cx="7705725" cy="4530725"/>
          </a:xfrm>
        </p:spPr>
        <p:txBody>
          <a:bodyPr/>
          <a:lstStyle/>
          <a:p>
            <a:pPr eaLnBrk="1" hangingPunct="1"/>
            <a:r>
              <a:rPr lang="tr-TR" dirty="0" smtClean="0">
                <a:latin typeface="Comic Sans MS" pitchFamily="66" charset="0"/>
              </a:rPr>
              <a:t>Sıcak su kullanmaktan kaçınılmalı. Dermatit riski!</a:t>
            </a:r>
          </a:p>
          <a:p>
            <a:pPr eaLnBrk="1" hangingPunct="1"/>
            <a:r>
              <a:rPr lang="tr-TR" dirty="0" smtClean="0">
                <a:latin typeface="Comic Sans MS" pitchFamily="66" charset="0"/>
              </a:rPr>
              <a:t>Sıvı sabun kullanımı uygun bir seçenek</a:t>
            </a:r>
          </a:p>
          <a:p>
            <a:pPr eaLnBrk="1" hangingPunct="1"/>
            <a:r>
              <a:rPr lang="tr-TR" dirty="0" smtClean="0">
                <a:latin typeface="Comic Sans MS" pitchFamily="66" charset="0"/>
              </a:rPr>
              <a:t>Kısmen boş sabun dağıtıcısına sabun eklenmemeli!</a:t>
            </a:r>
          </a:p>
          <a:p>
            <a:pPr eaLnBrk="1" hangingPunct="1"/>
            <a:r>
              <a:rPr lang="tr-TR" dirty="0" smtClean="0">
                <a:latin typeface="Comic Sans MS" pitchFamily="66" charset="0"/>
              </a:rPr>
              <a:t>Çok kullanımlık havlular uygun değil!</a:t>
            </a:r>
            <a:endParaRPr lang="en-US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PE01931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990600"/>
            <a:ext cx="4133850" cy="346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827088" y="333375"/>
            <a:ext cx="41767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tr-TR" sz="3600" b="1">
                <a:latin typeface="Comic Sans MS" pitchFamily="66" charset="0"/>
              </a:rPr>
              <a:t>Zaman çok önemli</a:t>
            </a:r>
            <a:r>
              <a:rPr lang="tr-TR" sz="3600">
                <a:latin typeface="Comic Sans MS" pitchFamily="66" charset="0"/>
              </a:rPr>
              <a:t>!</a:t>
            </a:r>
            <a:endParaRPr lang="fr-FR" sz="3600">
              <a:latin typeface="Comic Sans MS" pitchFamily="66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1981200" y="4648200"/>
            <a:ext cx="2514600" cy="381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1177925" y="5186363"/>
            <a:ext cx="15954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tr-TR" sz="2400" b="1">
                <a:latin typeface="Comic Sans MS" pitchFamily="66" charset="0"/>
              </a:rPr>
              <a:t>El yıkama</a:t>
            </a:r>
            <a:endParaRPr lang="fr-FR" sz="2400" b="1">
              <a:latin typeface="Comic Sans MS" pitchFamily="66" charset="0"/>
            </a:endParaRP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1066800" y="57912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fr-CH" sz="2400" b="1" i="1">
                <a:solidFill>
                  <a:srgbClr val="CC0000"/>
                </a:solidFill>
                <a:latin typeface="Times New Roman" pitchFamily="18" charset="0"/>
              </a:rPr>
              <a:t>1</a:t>
            </a:r>
            <a:r>
              <a:rPr lang="tr-TR" sz="2400" b="1" i="1">
                <a:solidFill>
                  <a:srgbClr val="CC0000"/>
                </a:solidFill>
                <a:latin typeface="Times New Roman" pitchFamily="18" charset="0"/>
              </a:rPr>
              <a:t>-</a:t>
            </a:r>
            <a:r>
              <a:rPr lang="fr-CH" sz="2400" b="1" i="1">
                <a:solidFill>
                  <a:srgbClr val="CC0000"/>
                </a:solidFill>
                <a:latin typeface="Times New Roman" pitchFamily="18" charset="0"/>
              </a:rPr>
              <a:t>1.5 </a:t>
            </a:r>
            <a:r>
              <a:rPr lang="tr-TR" sz="2400" b="1" i="1">
                <a:solidFill>
                  <a:srgbClr val="CC0000"/>
                </a:solidFill>
                <a:latin typeface="Times New Roman" pitchFamily="18" charset="0"/>
              </a:rPr>
              <a:t>dak</a:t>
            </a:r>
            <a:endParaRPr lang="fr-FR" sz="2400" b="1" i="1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5281613" y="5186363"/>
            <a:ext cx="3567112" cy="4667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tr-TR" sz="2400" b="1">
                <a:solidFill>
                  <a:srgbClr val="FF0000"/>
                </a:solidFill>
                <a:latin typeface="Comic Sans MS" pitchFamily="66" charset="0"/>
              </a:rPr>
              <a:t>Alkol bazlı sol ile ovma</a:t>
            </a:r>
            <a:endParaRPr lang="fr-FR" sz="2400" b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6248400" y="5715000"/>
            <a:ext cx="16557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fr-CH" sz="2400" b="1" i="1">
                <a:solidFill>
                  <a:srgbClr val="FF0000"/>
                </a:solidFill>
                <a:latin typeface="Times New Roman" pitchFamily="18" charset="0"/>
              </a:rPr>
              <a:t>10 </a:t>
            </a:r>
            <a:r>
              <a:rPr lang="tr-TR" sz="2400" b="1" i="1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fr-CH" sz="2400" b="1" i="1">
                <a:solidFill>
                  <a:srgbClr val="FF0000"/>
                </a:solidFill>
                <a:latin typeface="Times New Roman" pitchFamily="18" charset="0"/>
              </a:rPr>
              <a:t> 20 s</a:t>
            </a:r>
            <a:r>
              <a:rPr lang="tr-TR" sz="2400" b="1" i="1">
                <a:solidFill>
                  <a:srgbClr val="FF0000"/>
                </a:solidFill>
                <a:latin typeface="Times New Roman" pitchFamily="18" charset="0"/>
              </a:rPr>
              <a:t>n</a:t>
            </a:r>
            <a:endParaRPr lang="fr-FR" sz="2400" b="1" i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4495800" y="4648200"/>
            <a:ext cx="2362200" cy="3810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420</Words>
  <Application>Microsoft Office PowerPoint</Application>
  <PresentationFormat>Ekran Gösterisi (4:3)</PresentationFormat>
  <Paragraphs>91</Paragraphs>
  <Slides>12</Slides>
  <Notes>4</Notes>
  <HiddenSlides>1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Solunum İzolasyonu</vt:lpstr>
      <vt:lpstr>Solunum izolasyonu uygulanması gereken durumlar</vt:lpstr>
      <vt:lpstr>Solunum İzolasyonu</vt:lpstr>
      <vt:lpstr>Solunum İzolasyonu</vt:lpstr>
      <vt:lpstr>EL YIKAMA</vt:lpstr>
      <vt:lpstr>El hijyeni ne zaman ??</vt:lpstr>
      <vt:lpstr>Slayt 7</vt:lpstr>
      <vt:lpstr>El yıkama tekniği</vt:lpstr>
      <vt:lpstr>Slayt 9</vt:lpstr>
      <vt:lpstr>Önemli noktalar</vt:lpstr>
      <vt:lpstr>El hijyeninin diğer  önemli noktaları</vt:lpstr>
      <vt:lpstr>ELDİVEN KULLANIMI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Solunum İzolasyonu</dc:title>
  <dc:creator>user</dc:creator>
  <cp:lastModifiedBy>user</cp:lastModifiedBy>
  <cp:revision>1</cp:revision>
  <dcterms:created xsi:type="dcterms:W3CDTF">2020-05-12T12:28:06Z</dcterms:created>
  <dcterms:modified xsi:type="dcterms:W3CDTF">2020-05-12T12:35:23Z</dcterms:modified>
</cp:coreProperties>
</file>