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6" r:id="rId28"/>
    <p:sldId id="290" r:id="rId29"/>
    <p:sldId id="287" r:id="rId30"/>
    <p:sldId id="288" r:id="rId31"/>
    <p:sldId id="282" r:id="rId32"/>
    <p:sldId id="291" r:id="rId33"/>
    <p:sldId id="283" r:id="rId34"/>
    <p:sldId id="284" r:id="rId35"/>
    <p:sldId id="292" r:id="rId36"/>
    <p:sldId id="293" r:id="rId37"/>
    <p:sldId id="295" r:id="rId38"/>
    <p:sldId id="294" r:id="rId39"/>
    <p:sldId id="296" r:id="rId40"/>
    <p:sldId id="297" r:id="rId41"/>
    <p:sldId id="298" r:id="rId42"/>
    <p:sldId id="299" r:id="rId43"/>
    <p:sldId id="300" r:id="rId44"/>
    <p:sldId id="301" r:id="rId45"/>
    <p:sldId id="303" r:id="rId46"/>
    <p:sldId id="302" r:id="rId47"/>
    <p:sldId id="305" r:id="rId48"/>
    <p:sldId id="306" r:id="rId49"/>
    <p:sldId id="304" r:id="rId50"/>
    <p:sldId id="310" r:id="rId51"/>
    <p:sldId id="307" r:id="rId52"/>
    <p:sldId id="308" r:id="rId53"/>
    <p:sldId id="309" r:id="rId54"/>
    <p:sldId id="311" r:id="rId55"/>
    <p:sldId id="312" r:id="rId56"/>
    <p:sldId id="313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6" r:id="rId68"/>
    <p:sldId id="325" r:id="rId69"/>
    <p:sldId id="327" r:id="rId70"/>
    <p:sldId id="328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  <p:sldId id="337" r:id="rId80"/>
    <p:sldId id="338" r:id="rId81"/>
    <p:sldId id="339" r:id="rId82"/>
    <p:sldId id="340" r:id="rId83"/>
    <p:sldId id="341" r:id="rId84"/>
    <p:sldId id="342" r:id="rId85"/>
    <p:sldId id="343" r:id="rId86"/>
    <p:sldId id="344" r:id="rId87"/>
    <p:sldId id="345" r:id="rId88"/>
    <p:sldId id="346" r:id="rId89"/>
    <p:sldId id="347" r:id="rId90"/>
    <p:sldId id="348" r:id="rId91"/>
    <p:sldId id="349" r:id="rId92"/>
    <p:sldId id="350" r:id="rId93"/>
    <p:sldId id="351" r:id="rId94"/>
    <p:sldId id="352" r:id="rId95"/>
    <p:sldId id="353" r:id="rId9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36" autoAdjust="0"/>
    <p:restoredTop sz="92593" autoAdjust="0"/>
  </p:normalViewPr>
  <p:slideViewPr>
    <p:cSldViewPr snapToGrid="0">
      <p:cViewPr varScale="1">
        <p:scale>
          <a:sx n="108" d="100"/>
          <a:sy n="108" d="100"/>
        </p:scale>
        <p:origin x="12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07.03.2017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07.03.2017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07.03.2017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07.03.2017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07.03.2017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07.03.2017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07.03.2017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07.03.2017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07.03.2017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07.03.2017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07.03.2017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07.03.2017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07.03.2017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smtClean="0"/>
              <a:t>Computer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Chapter 4 Cache Memory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20450" cy="4351338"/>
          </a:xfrm>
        </p:spPr>
        <p:txBody>
          <a:bodyPr/>
          <a:lstStyle/>
          <a:p>
            <a:pPr lvl="1"/>
            <a:r>
              <a:rPr lang="en-US" b="1" dirty="0"/>
              <a:t>Random access: </a:t>
            </a:r>
            <a:r>
              <a:rPr lang="en-US" dirty="0"/>
              <a:t>Each addressable location in memory has a unique, </a:t>
            </a:r>
            <a:r>
              <a:rPr lang="en-US" dirty="0" smtClean="0"/>
              <a:t>physically</a:t>
            </a:r>
            <a:r>
              <a:rPr lang="tr-TR" dirty="0" smtClean="0"/>
              <a:t> </a:t>
            </a:r>
            <a:r>
              <a:rPr lang="en-US" dirty="0" smtClean="0"/>
              <a:t>wired-in </a:t>
            </a:r>
            <a:r>
              <a:rPr lang="en-US" dirty="0"/>
              <a:t>addressing mechanism.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time to access a given location is </a:t>
            </a:r>
            <a:r>
              <a:rPr lang="en-US" dirty="0" smtClean="0"/>
              <a:t>independent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sequence of prior accesses and is constant. Thus, any </a:t>
            </a:r>
            <a:r>
              <a:rPr lang="en-US" dirty="0" smtClean="0"/>
              <a:t>location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selected at random and directly addressed and accessed. </a:t>
            </a:r>
            <a:endParaRPr lang="tr-TR" dirty="0" smtClean="0"/>
          </a:p>
          <a:p>
            <a:pPr lvl="1"/>
            <a:r>
              <a:rPr lang="en-US" dirty="0" smtClean="0"/>
              <a:t>Main memory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some cache systems are random access.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23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Associative: </a:t>
            </a:r>
            <a:r>
              <a:rPr lang="en-US" dirty="0"/>
              <a:t>This is a random access type of memory that enables one to </a:t>
            </a:r>
            <a:r>
              <a:rPr lang="en-US" dirty="0" smtClean="0"/>
              <a:t>make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comparison of desired bit locations within a word for a specified match,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do this for all words simultaneously. </a:t>
            </a:r>
            <a:endParaRPr lang="tr-TR" dirty="0" smtClean="0"/>
          </a:p>
          <a:p>
            <a:pPr lvl="1"/>
            <a:r>
              <a:rPr lang="tr-TR" dirty="0" smtClean="0"/>
              <a:t>T</a:t>
            </a:r>
            <a:r>
              <a:rPr lang="en-US" dirty="0" err="1" smtClean="0"/>
              <a:t>hus</a:t>
            </a:r>
            <a:r>
              <a:rPr lang="en-US" dirty="0"/>
              <a:t>, a word is retrieved based on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portion </a:t>
            </a:r>
            <a:r>
              <a:rPr lang="en-US" dirty="0"/>
              <a:t>of its contents rather than its address. As with ordinary </a:t>
            </a:r>
            <a:r>
              <a:rPr lang="en-US" dirty="0" smtClean="0"/>
              <a:t>random-access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, each location has its own addressing mechanism, and retrieval </a:t>
            </a:r>
            <a:r>
              <a:rPr lang="en-US" dirty="0" smtClean="0"/>
              <a:t>time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constant independent of location or prior access patterns. </a:t>
            </a:r>
            <a:endParaRPr lang="tr-TR" dirty="0" smtClean="0"/>
          </a:p>
          <a:p>
            <a:pPr lvl="1"/>
            <a:r>
              <a:rPr lang="en-US" dirty="0" smtClean="0"/>
              <a:t>Cache memories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50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82350" cy="5032375"/>
          </a:xfrm>
        </p:spPr>
        <p:txBody>
          <a:bodyPr>
            <a:normAutofit/>
          </a:bodyPr>
          <a:lstStyle/>
          <a:p>
            <a:r>
              <a:rPr lang="en-US" dirty="0"/>
              <a:t>From a user’s point of view, the two most important characteristics of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capacity and </a:t>
            </a:r>
            <a:r>
              <a:rPr lang="en-US" b="1" dirty="0"/>
              <a:t>performance</a:t>
            </a:r>
            <a:r>
              <a:rPr lang="en-US" dirty="0"/>
              <a:t>. Three performance parameters are used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r>
              <a:rPr lang="en-US" b="1" dirty="0"/>
              <a:t>Access time (latency): </a:t>
            </a:r>
            <a:r>
              <a:rPr lang="en-US" dirty="0"/>
              <a:t>For random-access memory, this is the time it takes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perform </a:t>
            </a:r>
            <a:r>
              <a:rPr lang="en-US" dirty="0"/>
              <a:t>a read or write operation, that is, the time from the instant that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is presented to the memory to the instant that data have been </a:t>
            </a:r>
            <a:r>
              <a:rPr lang="en-US" dirty="0" smtClean="0"/>
              <a:t>stored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made available for use. For non-random-access memory, access time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it takes to position the read–write mechanism at the desired location.</a:t>
            </a:r>
          </a:p>
          <a:p>
            <a:pPr lvl="1"/>
            <a:r>
              <a:rPr lang="en-US" b="1" dirty="0" smtClean="0"/>
              <a:t>Memory </a:t>
            </a:r>
            <a:r>
              <a:rPr lang="en-US" b="1" dirty="0"/>
              <a:t>cycle time: </a:t>
            </a:r>
            <a:r>
              <a:rPr lang="en-US" dirty="0"/>
              <a:t>This concept is primarily applied to random-access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consists of the access time plus any additional time required before a </a:t>
            </a:r>
            <a:r>
              <a:rPr lang="en-US" dirty="0" smtClean="0"/>
              <a:t>second</a:t>
            </a:r>
            <a:r>
              <a:rPr lang="tr-TR" dirty="0" smtClean="0"/>
              <a:t> </a:t>
            </a:r>
            <a:r>
              <a:rPr lang="en-US" dirty="0" smtClean="0"/>
              <a:t>access </a:t>
            </a:r>
            <a:r>
              <a:rPr lang="en-US" dirty="0"/>
              <a:t>can commence. This additional time may be required for transients to </a:t>
            </a:r>
            <a:r>
              <a:rPr lang="en-US" dirty="0" smtClean="0"/>
              <a:t>die</a:t>
            </a:r>
            <a:r>
              <a:rPr lang="tr-TR" dirty="0" smtClean="0"/>
              <a:t> </a:t>
            </a:r>
            <a:r>
              <a:rPr lang="en-US" dirty="0" smtClean="0"/>
              <a:t>out </a:t>
            </a:r>
            <a:r>
              <a:rPr lang="en-US" dirty="0"/>
              <a:t>on signal lines or to regenerate data if they are read destructively. Note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cycle time is concerned with the system bus, not the processor.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292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4632325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Transfer rate: </a:t>
            </a:r>
            <a:r>
              <a:rPr lang="en-US" dirty="0"/>
              <a:t>This is the rate at which data can be transferred into or out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unit. For random-access memory, it is equal to 1/(cycle time</a:t>
            </a:r>
            <a:r>
              <a:rPr lang="en-US" dirty="0" smtClean="0"/>
              <a:t>).</a:t>
            </a:r>
            <a:endParaRPr lang="tr-TR" dirty="0" smtClean="0"/>
          </a:p>
          <a:p>
            <a:pPr marL="457200" lvl="1" indent="0">
              <a:buNone/>
            </a:pPr>
            <a:r>
              <a:rPr lang="en-US" dirty="0" smtClean="0"/>
              <a:t>For </a:t>
            </a:r>
            <a:r>
              <a:rPr lang="en-US" dirty="0"/>
              <a:t>non-random-access memory, the following relationship holds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pPr marL="457200" lvl="1" indent="0">
              <a:buNone/>
            </a:pPr>
            <a:r>
              <a:rPr lang="en-US" dirty="0"/>
              <a:t>where</a:t>
            </a:r>
          </a:p>
          <a:p>
            <a:pPr marL="457200" lvl="1" indent="0">
              <a:buNone/>
            </a:pPr>
            <a:r>
              <a:rPr lang="en-US" i="1" dirty="0" smtClean="0"/>
              <a:t>T</a:t>
            </a:r>
            <a:r>
              <a:rPr lang="tr-TR" i="1" baseline="-25000" dirty="0" smtClean="0"/>
              <a:t>n</a:t>
            </a:r>
            <a:r>
              <a:rPr lang="en-US" sz="400" i="1" dirty="0" smtClean="0"/>
              <a:t> </a:t>
            </a:r>
            <a:r>
              <a:rPr lang="en-US" dirty="0"/>
              <a:t>= Average time to read or write </a:t>
            </a:r>
            <a:r>
              <a:rPr lang="en-US" i="1" dirty="0"/>
              <a:t>n </a:t>
            </a:r>
            <a:r>
              <a:rPr lang="en-US" dirty="0"/>
              <a:t>bits</a:t>
            </a:r>
          </a:p>
          <a:p>
            <a:pPr marL="457200" lvl="1" indent="0">
              <a:buNone/>
            </a:pPr>
            <a:r>
              <a:rPr lang="en-US" i="1" dirty="0" smtClean="0"/>
              <a:t>T</a:t>
            </a:r>
            <a:r>
              <a:rPr lang="tr-TR" i="1" baseline="-25000" dirty="0" smtClean="0"/>
              <a:t>A</a:t>
            </a:r>
            <a:r>
              <a:rPr lang="en-US" sz="400" i="1" dirty="0" smtClean="0"/>
              <a:t> </a:t>
            </a:r>
            <a:r>
              <a:rPr lang="en-US" dirty="0"/>
              <a:t>= Average access time</a:t>
            </a:r>
          </a:p>
          <a:p>
            <a:pPr marL="457200" lvl="1" indent="0">
              <a:buNone/>
            </a:pPr>
            <a:r>
              <a:rPr lang="en-US" i="1" dirty="0"/>
              <a:t>n </a:t>
            </a:r>
            <a:r>
              <a:rPr lang="en-US" dirty="0"/>
              <a:t>= Number of bits</a:t>
            </a:r>
          </a:p>
          <a:p>
            <a:pPr marL="457200" lvl="1" indent="0">
              <a:buNone/>
            </a:pPr>
            <a:r>
              <a:rPr lang="en-US" i="1" dirty="0"/>
              <a:t>R </a:t>
            </a:r>
            <a:r>
              <a:rPr lang="en-US" dirty="0"/>
              <a:t>= Transfer rate, in bits per second (bps)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088" y="2947985"/>
            <a:ext cx="263243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850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44250" cy="4351338"/>
          </a:xfrm>
        </p:spPr>
        <p:txBody>
          <a:bodyPr/>
          <a:lstStyle/>
          <a:p>
            <a:r>
              <a:rPr lang="en-US" dirty="0"/>
              <a:t>A variety of </a:t>
            </a:r>
            <a:r>
              <a:rPr lang="en-US" b="1" dirty="0"/>
              <a:t>physical types </a:t>
            </a:r>
            <a:r>
              <a:rPr lang="en-US" dirty="0"/>
              <a:t>of memory have been employed. The most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today </a:t>
            </a:r>
            <a:r>
              <a:rPr lang="en-US" dirty="0"/>
              <a:t>are </a:t>
            </a:r>
            <a:endParaRPr lang="tr-TR" dirty="0" smtClean="0"/>
          </a:p>
          <a:p>
            <a:pPr lvl="1"/>
            <a:r>
              <a:rPr lang="en-US" dirty="0" smtClean="0"/>
              <a:t>semiconductor </a:t>
            </a:r>
            <a:r>
              <a:rPr lang="en-US" dirty="0"/>
              <a:t>memory, </a:t>
            </a:r>
            <a:endParaRPr lang="tr-TR" dirty="0" smtClean="0"/>
          </a:p>
          <a:p>
            <a:pPr lvl="1"/>
            <a:r>
              <a:rPr lang="en-US" dirty="0" smtClean="0"/>
              <a:t>magnetic </a:t>
            </a:r>
            <a:r>
              <a:rPr lang="en-US" dirty="0"/>
              <a:t>surface memory, used for disk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tape</a:t>
            </a:r>
            <a:r>
              <a:rPr lang="en-US" dirty="0"/>
              <a:t>, </a:t>
            </a:r>
            <a:r>
              <a:rPr lang="en-US" dirty="0" smtClean="0"/>
              <a:t>and </a:t>
            </a:r>
            <a:endParaRPr lang="tr-TR" dirty="0" smtClean="0"/>
          </a:p>
          <a:p>
            <a:pPr lvl="1"/>
            <a:r>
              <a:rPr lang="en-US" dirty="0" smtClean="0"/>
              <a:t>optical </a:t>
            </a:r>
            <a:r>
              <a:rPr lang="en-US" dirty="0"/>
              <a:t>and magneto-optical.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05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82350" cy="484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Several </a:t>
            </a:r>
            <a:r>
              <a:rPr lang="en-US" b="1" dirty="0"/>
              <a:t>physical characteristics </a:t>
            </a:r>
            <a:r>
              <a:rPr lang="en-US" dirty="0"/>
              <a:t>of data storage are important. </a:t>
            </a:r>
            <a:endParaRPr lang="tr-TR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a </a:t>
            </a:r>
            <a:r>
              <a:rPr lang="en-US" dirty="0" smtClean="0"/>
              <a:t>volatile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, information decays naturally or is lost when electrical power is </a:t>
            </a:r>
            <a:r>
              <a:rPr lang="en-US" dirty="0" smtClean="0"/>
              <a:t>switched</a:t>
            </a:r>
            <a:r>
              <a:rPr lang="tr-TR" dirty="0" smtClean="0"/>
              <a:t> </a:t>
            </a:r>
            <a:r>
              <a:rPr lang="en-US" dirty="0" smtClean="0"/>
              <a:t>off</a:t>
            </a:r>
            <a:r>
              <a:rPr lang="en-US" dirty="0"/>
              <a:t>. </a:t>
            </a:r>
            <a:endParaRPr lang="tr-TR" dirty="0" smtClean="0"/>
          </a:p>
          <a:p>
            <a:pPr lvl="1"/>
            <a:r>
              <a:rPr lang="en-US" dirty="0" smtClean="0"/>
              <a:t>In </a:t>
            </a:r>
            <a:r>
              <a:rPr lang="en-US" dirty="0"/>
              <a:t>a nonvolatile memory, information once recorded remains without </a:t>
            </a:r>
            <a:r>
              <a:rPr lang="en-US" dirty="0" smtClean="0"/>
              <a:t>deterioration</a:t>
            </a:r>
            <a:r>
              <a:rPr lang="tr-TR" dirty="0" smtClean="0"/>
              <a:t> </a:t>
            </a:r>
            <a:r>
              <a:rPr lang="en-US" dirty="0" smtClean="0"/>
              <a:t>until </a:t>
            </a:r>
            <a:r>
              <a:rPr lang="en-US" dirty="0"/>
              <a:t>deliberately changed; no electrical power is needed to retain </a:t>
            </a:r>
            <a:r>
              <a:rPr lang="en-US" dirty="0" smtClean="0"/>
              <a:t>information.</a:t>
            </a:r>
            <a:r>
              <a:rPr lang="tr-TR" dirty="0" smtClean="0"/>
              <a:t> </a:t>
            </a:r>
          </a:p>
          <a:p>
            <a:pPr lvl="2"/>
            <a:r>
              <a:rPr lang="en-US" dirty="0" smtClean="0"/>
              <a:t>Magnetic-surface </a:t>
            </a:r>
            <a:r>
              <a:rPr lang="en-US" dirty="0"/>
              <a:t>memories are nonvolatile. </a:t>
            </a:r>
            <a:endParaRPr lang="tr-TR" dirty="0" smtClean="0"/>
          </a:p>
          <a:p>
            <a:pPr lvl="2"/>
            <a:r>
              <a:rPr lang="en-US" dirty="0" smtClean="0"/>
              <a:t>Semiconductor </a:t>
            </a:r>
            <a:r>
              <a:rPr lang="en-US" dirty="0"/>
              <a:t>memory (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integrated circuits) may be either volatile or nonvolatile. </a:t>
            </a:r>
            <a:endParaRPr lang="tr-TR" dirty="0" smtClean="0"/>
          </a:p>
          <a:p>
            <a:pPr lvl="1"/>
            <a:r>
              <a:rPr lang="en-US" dirty="0" smtClean="0"/>
              <a:t>Nonerasable memory</a:t>
            </a:r>
            <a:r>
              <a:rPr lang="tr-TR" dirty="0" smtClean="0"/>
              <a:t> </a:t>
            </a:r>
            <a:r>
              <a:rPr lang="en-US" dirty="0" smtClean="0"/>
              <a:t>cannot </a:t>
            </a:r>
            <a:r>
              <a:rPr lang="en-US" dirty="0"/>
              <a:t>be altered, except by destroying the storage unit. Semiconductor memory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type is known as </a:t>
            </a:r>
            <a:r>
              <a:rPr lang="en-US" i="1" dirty="0"/>
              <a:t>read-only memory </a:t>
            </a:r>
            <a:r>
              <a:rPr lang="en-US" dirty="0"/>
              <a:t>(ROM). </a:t>
            </a:r>
            <a:endParaRPr lang="tr-TR" dirty="0" smtClean="0"/>
          </a:p>
          <a:p>
            <a:pPr lvl="1"/>
            <a:r>
              <a:rPr lang="en-US" dirty="0" smtClean="0"/>
              <a:t>Of </a:t>
            </a:r>
            <a:r>
              <a:rPr lang="en-US" dirty="0"/>
              <a:t>necessity, a practical </a:t>
            </a:r>
            <a:r>
              <a:rPr lang="en-US" dirty="0" smtClean="0"/>
              <a:t>nonerasable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must also be nonvolatile.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01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1090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The Memory Hierarchy</a:t>
            </a:r>
          </a:p>
          <a:p>
            <a:pPr marL="0" indent="0">
              <a:buNone/>
            </a:pPr>
            <a:r>
              <a:rPr lang="en-US" dirty="0"/>
              <a:t>The design constraints on a computer’s memory can be summed up by three </a:t>
            </a:r>
            <a:r>
              <a:rPr lang="en-US" dirty="0" smtClean="0"/>
              <a:t>questions:</a:t>
            </a:r>
            <a:r>
              <a:rPr lang="tr-TR" dirty="0" smtClean="0"/>
              <a:t> 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much? </a:t>
            </a:r>
            <a:endParaRPr lang="tr-TR" dirty="0" smtClean="0"/>
          </a:p>
          <a:p>
            <a:pPr lvl="1"/>
            <a:r>
              <a:rPr lang="en-US" dirty="0" smtClean="0"/>
              <a:t>How </a:t>
            </a:r>
            <a:r>
              <a:rPr lang="en-US" dirty="0"/>
              <a:t>fast? </a:t>
            </a:r>
            <a:endParaRPr lang="tr-TR" dirty="0" smtClean="0"/>
          </a:p>
          <a:p>
            <a:pPr lvl="1"/>
            <a:r>
              <a:rPr lang="en-US" dirty="0" smtClean="0"/>
              <a:t>How </a:t>
            </a:r>
            <a:r>
              <a:rPr lang="en-US" dirty="0"/>
              <a:t>expensive?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70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44250" cy="4670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question of how much is somewhat open ended. If the capacity is there</a:t>
            </a:r>
            <a:r>
              <a:rPr lang="en-US" dirty="0" smtClean="0"/>
              <a:t>,</a:t>
            </a:r>
            <a:r>
              <a:rPr lang="tr-TR" dirty="0" smtClean="0"/>
              <a:t>  </a:t>
            </a:r>
            <a:r>
              <a:rPr lang="en-US" dirty="0" smtClean="0"/>
              <a:t>applications </a:t>
            </a:r>
            <a:r>
              <a:rPr lang="en-US" dirty="0"/>
              <a:t>will likely be developed to use it.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question of how fast is, in a </a:t>
            </a:r>
            <a:r>
              <a:rPr lang="en-US" dirty="0" smtClean="0"/>
              <a:t>sense,</a:t>
            </a:r>
            <a:r>
              <a:rPr lang="tr-TR" dirty="0" smtClean="0"/>
              <a:t> </a:t>
            </a:r>
            <a:r>
              <a:rPr lang="en-US" dirty="0" smtClean="0"/>
              <a:t>easier </a:t>
            </a:r>
            <a:r>
              <a:rPr lang="en-US" dirty="0"/>
              <a:t>to answer. To achieve greatest performance, the memory must be able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keep </a:t>
            </a:r>
            <a:r>
              <a:rPr lang="en-US" dirty="0"/>
              <a:t>up with the processor. That is, as the processor is executing instructions, </a:t>
            </a:r>
            <a:r>
              <a:rPr lang="en-US" dirty="0" smtClean="0"/>
              <a:t>we</a:t>
            </a:r>
            <a:r>
              <a:rPr lang="tr-TR" dirty="0" smtClean="0"/>
              <a:t> w</a:t>
            </a:r>
            <a:r>
              <a:rPr lang="en-US" dirty="0" err="1" smtClean="0"/>
              <a:t>ould</a:t>
            </a:r>
            <a:r>
              <a:rPr lang="en-US" dirty="0" smtClean="0"/>
              <a:t> </a:t>
            </a:r>
            <a:r>
              <a:rPr lang="en-US" dirty="0"/>
              <a:t>not want it to have to pause waiting for instructions or </a:t>
            </a:r>
            <a:r>
              <a:rPr lang="tr-TR" dirty="0" smtClean="0"/>
              <a:t>o</a:t>
            </a:r>
            <a:r>
              <a:rPr lang="en-US" dirty="0" err="1" smtClean="0"/>
              <a:t>perands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a practical system, the cost of memory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reasonable in relationship to other components.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0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82350" cy="4860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 might be expected, there is a trade-off among the three key </a:t>
            </a:r>
            <a:r>
              <a:rPr lang="en-US" dirty="0" smtClean="0"/>
              <a:t>characteristics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memory: capacity, access time, and cost. A variety of technologies are used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implement </a:t>
            </a:r>
            <a:r>
              <a:rPr lang="en-US" dirty="0"/>
              <a:t>memory systems, and across this spectrum of technologies, the </a:t>
            </a:r>
            <a:r>
              <a:rPr lang="en-US" dirty="0" smtClean="0"/>
              <a:t>following</a:t>
            </a:r>
            <a:r>
              <a:rPr lang="tr-TR" dirty="0" smtClean="0"/>
              <a:t> </a:t>
            </a:r>
            <a:r>
              <a:rPr lang="en-US" dirty="0" smtClean="0"/>
              <a:t>relationships </a:t>
            </a:r>
            <a:r>
              <a:rPr lang="en-US" dirty="0"/>
              <a:t>hold:</a:t>
            </a:r>
          </a:p>
          <a:p>
            <a:pPr lvl="1"/>
            <a:r>
              <a:rPr lang="en-US" dirty="0" smtClean="0"/>
              <a:t>Faster </a:t>
            </a:r>
            <a:r>
              <a:rPr lang="en-US" dirty="0"/>
              <a:t>access time, greater cost per bit</a:t>
            </a:r>
          </a:p>
          <a:p>
            <a:pPr lvl="1"/>
            <a:r>
              <a:rPr lang="en-US" dirty="0" smtClean="0"/>
              <a:t>Greater </a:t>
            </a:r>
            <a:r>
              <a:rPr lang="en-US" dirty="0"/>
              <a:t>capacity, smaller cost per bit</a:t>
            </a:r>
          </a:p>
          <a:p>
            <a:pPr lvl="1"/>
            <a:r>
              <a:rPr lang="en-US" dirty="0" smtClean="0"/>
              <a:t>Greater </a:t>
            </a:r>
            <a:r>
              <a:rPr lang="en-US" dirty="0"/>
              <a:t>capacity, slower access </a:t>
            </a:r>
            <a:r>
              <a:rPr lang="en-US" dirty="0" smtClean="0"/>
              <a:t>time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The dilemma facing the designer is clear.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designer would like to use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technologies </a:t>
            </a:r>
            <a:r>
              <a:rPr lang="en-US" dirty="0"/>
              <a:t>that provide for large-capacity memory, both because the </a:t>
            </a:r>
            <a:r>
              <a:rPr lang="en-US" dirty="0" smtClean="0"/>
              <a:t>capacity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needed and because the cost per bit is low. </a:t>
            </a:r>
            <a:endParaRPr lang="tr-TR" dirty="0" smtClean="0"/>
          </a:p>
          <a:p>
            <a:pPr lvl="1"/>
            <a:r>
              <a:rPr lang="en-US" dirty="0" smtClean="0"/>
              <a:t>However</a:t>
            </a:r>
            <a:r>
              <a:rPr lang="en-US" dirty="0"/>
              <a:t>, to meet </a:t>
            </a:r>
            <a:r>
              <a:rPr lang="en-US" dirty="0" smtClean="0"/>
              <a:t>performance</a:t>
            </a:r>
            <a:r>
              <a:rPr lang="tr-TR" dirty="0" smtClean="0"/>
              <a:t> </a:t>
            </a:r>
            <a:r>
              <a:rPr lang="en-US" dirty="0" smtClean="0"/>
              <a:t>requirements</a:t>
            </a:r>
            <a:r>
              <a:rPr lang="en-US" dirty="0"/>
              <a:t>, the designer needs to use expensive, relatively lower-capacity </a:t>
            </a:r>
            <a:r>
              <a:rPr lang="en-US" dirty="0" smtClean="0"/>
              <a:t>memories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short access times.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05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4208568" cy="47656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way out of this dilemma is not to rely on a single memory component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technology</a:t>
            </a:r>
            <a:r>
              <a:rPr lang="en-US" dirty="0"/>
              <a:t>, but to employ a </a:t>
            </a:r>
            <a:r>
              <a:rPr lang="en-US" b="1" dirty="0"/>
              <a:t>memory hierarchy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As one goes down the hierarchy, the following occur: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 smtClean="0"/>
              <a:t>Decreasing </a:t>
            </a:r>
            <a:r>
              <a:rPr lang="en-US" dirty="0"/>
              <a:t>cost per bit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 smtClean="0"/>
              <a:t>Increasing </a:t>
            </a:r>
            <a:r>
              <a:rPr lang="en-US" dirty="0"/>
              <a:t>capacity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 smtClean="0"/>
              <a:t>Increasing </a:t>
            </a:r>
            <a:r>
              <a:rPr lang="en-US" dirty="0"/>
              <a:t>access time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 smtClean="0"/>
              <a:t>Decreasing </a:t>
            </a:r>
            <a:r>
              <a:rPr lang="en-US" dirty="0"/>
              <a:t>frequency of access of the memory by the processor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3"/>
          <a:stretch/>
        </p:blipFill>
        <p:spPr bwMode="auto">
          <a:xfrm>
            <a:off x="5046768" y="1"/>
            <a:ext cx="718333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15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Outline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Computer Memory System Overview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Cache Memory Principles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Elements of Cache Design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Pentium 4 Cache Organization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ARM Cache Organization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81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06150" cy="47847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During the course of execution of a program, memory </a:t>
            </a:r>
            <a:r>
              <a:rPr lang="en-US" dirty="0" smtClean="0"/>
              <a:t>references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the processor, for both instructions and data, tend to cluster. </a:t>
            </a:r>
            <a:r>
              <a:rPr lang="en-US" dirty="0" smtClean="0"/>
              <a:t>Programs</a:t>
            </a:r>
            <a:r>
              <a:rPr lang="tr-TR" dirty="0" smtClean="0"/>
              <a:t> </a:t>
            </a:r>
            <a:r>
              <a:rPr lang="en-US" dirty="0" smtClean="0"/>
              <a:t>typically </a:t>
            </a:r>
            <a:r>
              <a:rPr lang="en-US" dirty="0"/>
              <a:t>contain a number of iterative loops and subroutines. Once a loop or </a:t>
            </a:r>
            <a:r>
              <a:rPr lang="en-US" dirty="0" smtClean="0"/>
              <a:t>subroutine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entered, there are repeated references to a small set of </a:t>
            </a:r>
            <a:r>
              <a:rPr lang="en-US" dirty="0" smtClean="0"/>
              <a:t>instructions.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Similarly</a:t>
            </a:r>
            <a:r>
              <a:rPr lang="en-US" dirty="0"/>
              <a:t>, operations on tables and arrays involve access to a clustered set of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words.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Over a long period of time, the clusters in use change, but over a short period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time, the processor is primarily working with fixed clusters of memory references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Accordingly, it is possible to organize data across the hierarchy such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percentage </a:t>
            </a:r>
            <a:r>
              <a:rPr lang="en-US" dirty="0"/>
              <a:t>of accesses to each successively lower level is substantially less than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level above.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28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442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Suppose that the processor has access to two levels of memory. </a:t>
            </a:r>
            <a:endParaRPr lang="tr-TR" dirty="0"/>
          </a:p>
          <a:p>
            <a:pPr lvl="1"/>
            <a:r>
              <a:rPr lang="en-US" dirty="0" smtClean="0"/>
              <a:t>Level 1</a:t>
            </a:r>
            <a:r>
              <a:rPr lang="tr-TR" dirty="0" smtClean="0"/>
              <a:t> </a:t>
            </a:r>
            <a:r>
              <a:rPr lang="en-US" dirty="0" smtClean="0"/>
              <a:t>contains </a:t>
            </a:r>
            <a:r>
              <a:rPr lang="en-US" dirty="0"/>
              <a:t>1000 words and has an access time of 0.01 </a:t>
            </a:r>
            <a:r>
              <a:rPr lang="en-US" i="1" dirty="0" err="1"/>
              <a:t>μ</a:t>
            </a:r>
            <a:r>
              <a:rPr lang="en-US" dirty="0" err="1"/>
              <a:t>s</a:t>
            </a:r>
            <a:r>
              <a:rPr lang="en-US" dirty="0"/>
              <a:t>; level 2 contains 100,000 </a:t>
            </a:r>
            <a:r>
              <a:rPr lang="en-US" dirty="0" smtClean="0"/>
              <a:t>words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has an access time of 0.1 </a:t>
            </a:r>
            <a:r>
              <a:rPr lang="en-US" i="1" dirty="0" err="1"/>
              <a:t>μ</a:t>
            </a:r>
            <a:r>
              <a:rPr lang="en-US" dirty="0" err="1"/>
              <a:t>s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Assume </a:t>
            </a:r>
            <a:r>
              <a:rPr lang="en-US" dirty="0"/>
              <a:t>that if a word to be accessed is in level 1,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 accesses it directly. If it is in level 2, then the word is first transferred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level </a:t>
            </a:r>
            <a:r>
              <a:rPr lang="en-US" dirty="0"/>
              <a:t>1 and then accessed by the processor.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simplicity, we ignore the time </a:t>
            </a:r>
            <a:r>
              <a:rPr lang="en-US" dirty="0" smtClean="0"/>
              <a:t>required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the processor to determine whether the word is in level 1 or level 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1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34000" cy="4351338"/>
          </a:xfrm>
        </p:spPr>
        <p:txBody>
          <a:bodyPr/>
          <a:lstStyle/>
          <a:p>
            <a:r>
              <a:rPr lang="en-US" dirty="0"/>
              <a:t>Performance of Accesses Involving </a:t>
            </a:r>
            <a:r>
              <a:rPr lang="en-US" dirty="0" smtClean="0"/>
              <a:t>only</a:t>
            </a:r>
            <a:r>
              <a:rPr lang="tr-TR" dirty="0" smtClean="0"/>
              <a:t> </a:t>
            </a:r>
            <a:r>
              <a:rPr lang="en-US" dirty="0" smtClean="0"/>
              <a:t>Level </a:t>
            </a:r>
            <a:r>
              <a:rPr lang="en-US" dirty="0"/>
              <a:t>1 (hit ratio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en-US" dirty="0" smtClean="0"/>
              <a:t>If </a:t>
            </a:r>
            <a:r>
              <a:rPr lang="en-US" dirty="0"/>
              <a:t>the accessed word is found in the faster memory, that is defined as a </a:t>
            </a:r>
            <a:r>
              <a:rPr lang="en-US" b="1" dirty="0"/>
              <a:t>hit</a:t>
            </a:r>
            <a:r>
              <a:rPr lang="en-US" dirty="0"/>
              <a:t>. A </a:t>
            </a:r>
            <a:r>
              <a:rPr lang="en-US" b="1" dirty="0"/>
              <a:t>miss </a:t>
            </a:r>
            <a:r>
              <a:rPr lang="en-US" dirty="0"/>
              <a:t>occurs if the </a:t>
            </a:r>
            <a:r>
              <a:rPr lang="en-US" dirty="0" smtClean="0"/>
              <a:t>accessed</a:t>
            </a:r>
            <a:r>
              <a:rPr lang="tr-TR" dirty="0" smtClean="0"/>
              <a:t> </a:t>
            </a:r>
            <a:r>
              <a:rPr lang="en-US" dirty="0" smtClean="0"/>
              <a:t>word </a:t>
            </a:r>
            <a:r>
              <a:rPr lang="en-US" dirty="0"/>
              <a:t>is not found in the faster memory.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85749"/>
            <a:ext cx="5853113" cy="5835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37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823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our example, suppose 95% of the memory accesses are found in level 1. Then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average </a:t>
            </a:r>
            <a:r>
              <a:rPr lang="en-US" dirty="0"/>
              <a:t>time to access a word can be expressed </a:t>
            </a:r>
            <a:r>
              <a:rPr lang="en-US" dirty="0" smtClean="0"/>
              <a:t>as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(0.95)(0.01 </a:t>
            </a:r>
            <a:r>
              <a:rPr lang="tr-TR" dirty="0" smtClean="0"/>
              <a:t>µ</a:t>
            </a:r>
            <a:r>
              <a:rPr lang="en-US" dirty="0" smtClean="0"/>
              <a:t>s</a:t>
            </a:r>
            <a:r>
              <a:rPr lang="en-US" dirty="0"/>
              <a:t>) + (0.05)(0.01 </a:t>
            </a:r>
            <a:r>
              <a:rPr lang="tr-TR" dirty="0" smtClean="0"/>
              <a:t>µ</a:t>
            </a:r>
            <a:r>
              <a:rPr lang="en-US" dirty="0" smtClean="0"/>
              <a:t>s </a:t>
            </a:r>
            <a:r>
              <a:rPr lang="en-US" dirty="0"/>
              <a:t>+ 0.1 </a:t>
            </a:r>
            <a:r>
              <a:rPr lang="tr-TR" dirty="0" smtClean="0"/>
              <a:t>µ</a:t>
            </a:r>
            <a:r>
              <a:rPr lang="en-US" dirty="0" smtClean="0"/>
              <a:t>s</a:t>
            </a:r>
            <a:r>
              <a:rPr lang="en-US" dirty="0"/>
              <a:t>) = 0.0095 + 0.0055 = 0.015 </a:t>
            </a:r>
            <a:r>
              <a:rPr lang="tr-TR" dirty="0" smtClean="0"/>
              <a:t>µ</a:t>
            </a:r>
            <a:r>
              <a:rPr lang="en-US" dirty="0" smtClean="0"/>
              <a:t>s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average access time is much closer to 0.01 </a:t>
            </a:r>
            <a:r>
              <a:rPr lang="en-US" i="1" dirty="0" err="1"/>
              <a:t>μ</a:t>
            </a:r>
            <a:r>
              <a:rPr lang="en-US" dirty="0" err="1"/>
              <a:t>s</a:t>
            </a:r>
            <a:r>
              <a:rPr lang="en-US" dirty="0"/>
              <a:t> than to 0.1 </a:t>
            </a:r>
            <a:r>
              <a:rPr lang="en-US" i="1" dirty="0" err="1"/>
              <a:t>μ</a:t>
            </a:r>
            <a:r>
              <a:rPr lang="en-US" dirty="0" err="1"/>
              <a:t>s</a:t>
            </a:r>
            <a:r>
              <a:rPr lang="en-US" dirty="0"/>
              <a:t>, as desired.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41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061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the two-level example already presented.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Let </a:t>
            </a:r>
            <a:r>
              <a:rPr lang="en-US" dirty="0"/>
              <a:t>level </a:t>
            </a:r>
            <a:r>
              <a:rPr lang="en-US" dirty="0" smtClean="0"/>
              <a:t>2</a:t>
            </a:r>
            <a:r>
              <a:rPr lang="tr-TR" dirty="0" smtClean="0"/>
              <a:t> </a:t>
            </a:r>
            <a:r>
              <a:rPr lang="en-US" dirty="0"/>
              <a:t>memory contains all program instructions and data. The current clusters can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temporarily </a:t>
            </a:r>
            <a:r>
              <a:rPr lang="en-US" dirty="0"/>
              <a:t>placed in level 1.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/>
              <a:t>time to time, one of the clusters in level 1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have </a:t>
            </a:r>
            <a:r>
              <a:rPr lang="en-US" dirty="0"/>
              <a:t>to be swapped back to level 2 to make room for a new cluster coming in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level </a:t>
            </a:r>
            <a:r>
              <a:rPr lang="en-US" dirty="0"/>
              <a:t>1.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On </a:t>
            </a:r>
            <a:r>
              <a:rPr lang="en-US" dirty="0"/>
              <a:t>average, however, most references will be to instructions and data </a:t>
            </a:r>
            <a:r>
              <a:rPr lang="en-US" dirty="0" smtClean="0"/>
              <a:t>contained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level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70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Cache Memory Principles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823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Cache memory is designed to combine the memory access time of expensive, </a:t>
            </a:r>
            <a:r>
              <a:rPr lang="en-US" dirty="0" smtClean="0"/>
              <a:t>high</a:t>
            </a:r>
            <a:r>
              <a:rPr lang="tr-TR" dirty="0" smtClean="0"/>
              <a:t> </a:t>
            </a:r>
            <a:r>
              <a:rPr lang="en-US" dirty="0" smtClean="0"/>
              <a:t>speed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combined with the large memory size of less expensive, </a:t>
            </a:r>
            <a:r>
              <a:rPr lang="en-US" dirty="0" smtClean="0"/>
              <a:t>lower-speed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41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3581400" cy="47656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There is a relatively large and </a:t>
            </a:r>
            <a:r>
              <a:rPr lang="en-US" dirty="0" smtClean="0"/>
              <a:t>slow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memory together with a smaller, faster cache memory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When </a:t>
            </a:r>
            <a:r>
              <a:rPr lang="en-US" dirty="0" smtClean="0"/>
              <a:t>multiple </a:t>
            </a:r>
            <a:r>
              <a:rPr lang="en-US" dirty="0"/>
              <a:t>levels of </a:t>
            </a:r>
            <a:r>
              <a:rPr lang="en-US" dirty="0" smtClean="0"/>
              <a:t>cache</a:t>
            </a:r>
            <a:r>
              <a:rPr lang="tr-TR" dirty="0" smtClean="0"/>
              <a:t> are used,</a:t>
            </a:r>
            <a:r>
              <a:rPr lang="en-US" dirty="0" smtClean="0"/>
              <a:t>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L2 cache is </a:t>
            </a:r>
            <a:r>
              <a:rPr lang="en-US" dirty="0" smtClean="0"/>
              <a:t>slower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typically larger than the L1 cache, and the L3 cache is slower and </a:t>
            </a:r>
            <a:r>
              <a:rPr lang="en-US" dirty="0" smtClean="0"/>
              <a:t>typically</a:t>
            </a:r>
            <a:r>
              <a:rPr lang="tr-TR" dirty="0" smtClean="0"/>
              <a:t> </a:t>
            </a:r>
            <a:r>
              <a:rPr lang="en-US" dirty="0" smtClean="0"/>
              <a:t>larger </a:t>
            </a:r>
            <a:r>
              <a:rPr lang="en-US" dirty="0"/>
              <a:t>than the L2 cache.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18"/>
          <a:stretch/>
        </p:blipFill>
        <p:spPr bwMode="auto">
          <a:xfrm>
            <a:off x="4419600" y="0"/>
            <a:ext cx="7620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088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68050" cy="4803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tr-TR" dirty="0" smtClean="0"/>
              <a:t>below</a:t>
            </a:r>
            <a:r>
              <a:rPr lang="en-US" dirty="0" smtClean="0"/>
              <a:t> </a:t>
            </a:r>
            <a:r>
              <a:rPr lang="en-US" dirty="0"/>
              <a:t>depicts the structure of a cache/main-memory system.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Main memory</a:t>
            </a:r>
            <a:r>
              <a:rPr lang="tr-TR" dirty="0" smtClean="0"/>
              <a:t> </a:t>
            </a:r>
            <a:r>
              <a:rPr lang="en-US" dirty="0" smtClean="0"/>
              <a:t>consists </a:t>
            </a:r>
            <a:r>
              <a:rPr lang="en-US" dirty="0"/>
              <a:t>of up to 2</a:t>
            </a:r>
            <a:r>
              <a:rPr lang="en-US" i="1" baseline="30000" dirty="0"/>
              <a:t>n</a:t>
            </a:r>
            <a:r>
              <a:rPr lang="en-US" i="1" dirty="0"/>
              <a:t> </a:t>
            </a:r>
            <a:r>
              <a:rPr lang="en-US" dirty="0"/>
              <a:t>addressable words, with each word having a unique </a:t>
            </a:r>
            <a:r>
              <a:rPr lang="en-US" i="1" dirty="0" smtClean="0"/>
              <a:t>n</a:t>
            </a:r>
            <a:r>
              <a:rPr lang="en-US" dirty="0" smtClean="0"/>
              <a:t>-bit</a:t>
            </a:r>
            <a:r>
              <a:rPr lang="tr-TR" dirty="0" smtClean="0"/>
              <a:t> </a:t>
            </a:r>
            <a:r>
              <a:rPr lang="en-US" dirty="0" smtClean="0"/>
              <a:t>address</a:t>
            </a:r>
            <a:r>
              <a:rPr lang="en-US" dirty="0"/>
              <a:t>. For mapping purposes, this memory is considered to consist of a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fixed-length blocks of </a:t>
            </a:r>
            <a:r>
              <a:rPr lang="en-US" i="1" dirty="0"/>
              <a:t>K </a:t>
            </a:r>
            <a:r>
              <a:rPr lang="en-US" dirty="0"/>
              <a:t>words </a:t>
            </a:r>
            <a:r>
              <a:rPr lang="tr-TR" dirty="0" smtClean="0"/>
              <a:t> e</a:t>
            </a:r>
            <a:r>
              <a:rPr lang="en-US" dirty="0" smtClean="0"/>
              <a:t>ach</a:t>
            </a:r>
            <a:r>
              <a:rPr lang="en-US" dirty="0"/>
              <a:t>. That is, there are </a:t>
            </a:r>
            <a:r>
              <a:rPr lang="en-US" i="1" dirty="0"/>
              <a:t>M </a:t>
            </a:r>
            <a:r>
              <a:rPr lang="en-US" dirty="0"/>
              <a:t>= 2</a:t>
            </a:r>
            <a:r>
              <a:rPr lang="en-US" i="1" baseline="30000" dirty="0"/>
              <a:t>n</a:t>
            </a:r>
            <a:r>
              <a:rPr lang="en-US" dirty="0"/>
              <a:t>/</a:t>
            </a:r>
            <a:r>
              <a:rPr lang="en-US" i="1" dirty="0"/>
              <a:t>K </a:t>
            </a:r>
            <a:r>
              <a:rPr lang="en-US" dirty="0"/>
              <a:t>blocks in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The cache consists of </a:t>
            </a:r>
            <a:r>
              <a:rPr lang="en-US" i="1" dirty="0"/>
              <a:t>m </a:t>
            </a:r>
            <a:r>
              <a:rPr lang="en-US" dirty="0"/>
              <a:t>blocks, called </a:t>
            </a:r>
            <a:r>
              <a:rPr lang="en-US" b="1" dirty="0"/>
              <a:t>lines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Note that i</a:t>
            </a:r>
            <a:r>
              <a:rPr lang="en-US" dirty="0" smtClean="0"/>
              <a:t>n </a:t>
            </a:r>
            <a:r>
              <a:rPr lang="en-US" dirty="0"/>
              <a:t>referring to the basic unit of the cache, the term </a:t>
            </a:r>
            <a:r>
              <a:rPr lang="en-US" i="1" dirty="0"/>
              <a:t>line </a:t>
            </a:r>
            <a:r>
              <a:rPr lang="en-US" dirty="0"/>
              <a:t>is used, rather than the term </a:t>
            </a:r>
            <a:r>
              <a:rPr lang="en-US" i="1" dirty="0"/>
              <a:t>block</a:t>
            </a:r>
            <a:r>
              <a:rPr lang="en-US" dirty="0"/>
              <a:t>, for two reasons: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avoid confusion with a main memory block, which contains the same number of data words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cache line; and 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because </a:t>
            </a:r>
            <a:r>
              <a:rPr lang="en-US" dirty="0"/>
              <a:t>a cache line includes not only </a:t>
            </a:r>
            <a:r>
              <a:rPr lang="en-US" i="1" dirty="0"/>
              <a:t>K </a:t>
            </a:r>
            <a:r>
              <a:rPr lang="en-US" dirty="0"/>
              <a:t>words of data, just as a main memory </a:t>
            </a:r>
            <a:r>
              <a:rPr lang="en-US" dirty="0" smtClean="0"/>
              <a:t>block,</a:t>
            </a:r>
            <a:r>
              <a:rPr lang="tr-TR" dirty="0" smtClean="0"/>
              <a:t> </a:t>
            </a:r>
            <a:r>
              <a:rPr lang="en-US" dirty="0" smtClean="0"/>
              <a:t>but </a:t>
            </a:r>
            <a:r>
              <a:rPr lang="en-US" dirty="0"/>
              <a:t>also includes tag and control bits.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82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7907"/>
            <a:ext cx="8286750" cy="6653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753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25200" cy="4822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line contains </a:t>
            </a:r>
            <a:r>
              <a:rPr lang="en-US" i="1" dirty="0"/>
              <a:t>K </a:t>
            </a:r>
            <a:r>
              <a:rPr lang="en-US" dirty="0"/>
              <a:t>words,</a:t>
            </a:r>
            <a:r>
              <a:rPr lang="tr-TR" dirty="0"/>
              <a:t> </a:t>
            </a:r>
            <a:r>
              <a:rPr lang="en-US" dirty="0"/>
              <a:t>plus a tag of a few</a:t>
            </a:r>
            <a:r>
              <a:rPr lang="tr-TR" dirty="0"/>
              <a:t> </a:t>
            </a:r>
            <a:r>
              <a:rPr lang="en-US" dirty="0"/>
              <a:t>bits. Each line also includes control bits (not shown), such as a</a:t>
            </a:r>
            <a:r>
              <a:rPr lang="tr-TR" dirty="0"/>
              <a:t> </a:t>
            </a:r>
            <a:r>
              <a:rPr lang="en-US" dirty="0"/>
              <a:t>bit to indicate whether the line has been modified since being loaded into the cache.</a:t>
            </a:r>
          </a:p>
          <a:p>
            <a:pPr marL="0" indent="0">
              <a:buNone/>
            </a:pPr>
            <a:r>
              <a:rPr lang="en-US" dirty="0"/>
              <a:t>The length of a line, not including tag and control bits, is the </a:t>
            </a:r>
            <a:r>
              <a:rPr lang="en-US" b="1" dirty="0"/>
              <a:t>line size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42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10900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Although seemingly simple in concept, computer memory exhibits perhaps the </a:t>
            </a:r>
            <a:r>
              <a:rPr lang="en-US" dirty="0" smtClean="0"/>
              <a:t>widest</a:t>
            </a:r>
            <a:r>
              <a:rPr lang="tr-TR" dirty="0" smtClean="0"/>
              <a:t> </a:t>
            </a:r>
            <a:r>
              <a:rPr lang="en-US" dirty="0" smtClean="0"/>
              <a:t>range </a:t>
            </a:r>
            <a:r>
              <a:rPr lang="en-US" dirty="0"/>
              <a:t>of type, technology, organization, performance, and cost of any </a:t>
            </a:r>
            <a:r>
              <a:rPr lang="en-US" dirty="0" smtClean="0"/>
              <a:t>feature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computer system.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No </a:t>
            </a:r>
            <a:r>
              <a:rPr lang="en-US" dirty="0"/>
              <a:t>single technology is optimal in satisfying the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requirements </a:t>
            </a:r>
            <a:r>
              <a:rPr lang="en-US" dirty="0"/>
              <a:t>for a computer system.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a consequence, the typical </a:t>
            </a:r>
            <a:r>
              <a:rPr lang="en-US" dirty="0" smtClean="0"/>
              <a:t>computer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is equipped with a hierarchy of memory subsystems, some internal 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(directly accessible by the processor) and some external (accessible by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via an I/O module</a:t>
            </a:r>
            <a:r>
              <a:rPr lang="en-US" dirty="0" smtClean="0"/>
              <a:t>).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Here we examine cache memory which is an essential element of all modern computer systems.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0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29950" cy="48228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line</a:t>
            </a:r>
            <a:r>
              <a:rPr lang="tr-TR" dirty="0"/>
              <a:t> </a:t>
            </a:r>
            <a:r>
              <a:rPr lang="en-US" dirty="0"/>
              <a:t>size may be as small as 32 bits, with each “word” being a single byte; in this case</a:t>
            </a:r>
            <a:r>
              <a:rPr lang="tr-TR" dirty="0"/>
              <a:t> </a:t>
            </a:r>
            <a:r>
              <a:rPr lang="en-US" dirty="0"/>
              <a:t>the line size is 4 bytes. The number of lines is considerably less than the number</a:t>
            </a:r>
            <a:r>
              <a:rPr lang="tr-TR" dirty="0"/>
              <a:t> </a:t>
            </a:r>
            <a:r>
              <a:rPr lang="en-US" dirty="0"/>
              <a:t>of main memory blocks (</a:t>
            </a:r>
            <a:r>
              <a:rPr lang="en-US" i="1" dirty="0"/>
              <a:t>m </a:t>
            </a:r>
            <a:r>
              <a:rPr lang="tr-TR" i="1" dirty="0"/>
              <a:t>&lt;&lt; </a:t>
            </a:r>
            <a:r>
              <a:rPr lang="en-US" i="1" dirty="0"/>
              <a:t>M</a:t>
            </a:r>
            <a:r>
              <a:rPr lang="en-US" dirty="0"/>
              <a:t>).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At </a:t>
            </a:r>
            <a:r>
              <a:rPr lang="en-US" dirty="0"/>
              <a:t>any time, some subset of the blocks of</a:t>
            </a:r>
            <a:r>
              <a:rPr lang="tr-TR" dirty="0"/>
              <a:t> </a:t>
            </a:r>
            <a:r>
              <a:rPr lang="en-US" dirty="0"/>
              <a:t>memory resides in lines in the cache. If a word in a block of memory is read, that</a:t>
            </a:r>
            <a:r>
              <a:rPr lang="tr-TR" dirty="0"/>
              <a:t> </a:t>
            </a:r>
            <a:r>
              <a:rPr lang="en-US" dirty="0"/>
              <a:t>block is transferred to one of the lines of the cache. Because there are more blocks</a:t>
            </a:r>
            <a:r>
              <a:rPr lang="tr-TR" dirty="0"/>
              <a:t> </a:t>
            </a:r>
            <a:r>
              <a:rPr lang="en-US" dirty="0"/>
              <a:t>than lines, an individual line cannot be uniquely and permanently dedicated to a</a:t>
            </a:r>
            <a:r>
              <a:rPr lang="tr-TR" dirty="0"/>
              <a:t> </a:t>
            </a:r>
            <a:r>
              <a:rPr lang="en-US" dirty="0"/>
              <a:t>particular block.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each line includes a </a:t>
            </a:r>
            <a:r>
              <a:rPr lang="en-US" b="1" dirty="0"/>
              <a:t>tag </a:t>
            </a:r>
            <a:r>
              <a:rPr lang="en-US" dirty="0"/>
              <a:t>that identifies which particular block</a:t>
            </a:r>
            <a:r>
              <a:rPr lang="tr-TR" dirty="0"/>
              <a:t> </a:t>
            </a:r>
            <a:r>
              <a:rPr lang="en-US" dirty="0"/>
              <a:t>is currently being stored. The tag is usually a portion of the main memory address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23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876800" cy="1325563"/>
          </a:xfrm>
        </p:spPr>
        <p:txBody>
          <a:bodyPr/>
          <a:lstStyle/>
          <a:p>
            <a:r>
              <a:rPr lang="tr-TR" dirty="0" smtClean="0"/>
              <a:t>Cache Read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RA: Read Address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31</a:t>
            </a:fld>
            <a:endParaRPr lang="tr-T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14325"/>
            <a:ext cx="6286500" cy="6370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916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06150" cy="48228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Note that</a:t>
            </a:r>
            <a:r>
              <a:rPr lang="en-US" dirty="0" smtClean="0"/>
              <a:t> </a:t>
            </a:r>
            <a:r>
              <a:rPr lang="en-US" dirty="0"/>
              <a:t>last </a:t>
            </a:r>
            <a:r>
              <a:rPr lang="en-US" dirty="0" smtClean="0"/>
              <a:t>two</a:t>
            </a:r>
            <a:r>
              <a:rPr lang="tr-TR" dirty="0" smtClean="0"/>
              <a:t> </a:t>
            </a:r>
            <a:r>
              <a:rPr lang="en-US" dirty="0" smtClean="0"/>
              <a:t>operations occur </a:t>
            </a:r>
            <a:r>
              <a:rPr lang="en-US" dirty="0"/>
              <a:t>in parallel and </a:t>
            </a:r>
            <a:r>
              <a:rPr lang="en-US" dirty="0" smtClean="0"/>
              <a:t>reflect </a:t>
            </a:r>
            <a:r>
              <a:rPr lang="en-US" dirty="0"/>
              <a:t>the organization shown in Figure </a:t>
            </a:r>
            <a:r>
              <a:rPr lang="tr-TR" dirty="0" smtClean="0"/>
              <a:t>below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is typical of contemporary cache organizations. </a:t>
            </a:r>
          </a:p>
          <a:p>
            <a:pPr marL="0" indent="0">
              <a:buNone/>
            </a:pPr>
            <a:r>
              <a:rPr lang="en-US" dirty="0" smtClean="0"/>
              <a:t>In this organization, the cache</a:t>
            </a:r>
            <a:r>
              <a:rPr lang="tr-TR" dirty="0" smtClean="0"/>
              <a:t> </a:t>
            </a:r>
            <a:r>
              <a:rPr lang="en-US" dirty="0" smtClean="0"/>
              <a:t>connects to the processor via data, control, and address lines. The data and address</a:t>
            </a:r>
            <a:r>
              <a:rPr lang="tr-TR" dirty="0" smtClean="0"/>
              <a:t> </a:t>
            </a:r>
            <a:r>
              <a:rPr lang="en-US" dirty="0" smtClean="0"/>
              <a:t>lines also attach to data and address buffers, which attach to a system bus from</a:t>
            </a:r>
            <a:r>
              <a:rPr lang="tr-TR" dirty="0" smtClean="0"/>
              <a:t> </a:t>
            </a:r>
            <a:r>
              <a:rPr lang="en-US" dirty="0" smtClean="0"/>
              <a:t>which main memory is reached.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When a cache hit occurs, the data and address buffers</a:t>
            </a:r>
            <a:r>
              <a:rPr lang="tr-TR" dirty="0" smtClean="0"/>
              <a:t> </a:t>
            </a:r>
            <a:r>
              <a:rPr lang="en-US" dirty="0" smtClean="0"/>
              <a:t>are disabled and communication is only between processor and cache, with no</a:t>
            </a:r>
            <a:r>
              <a:rPr lang="tr-TR" dirty="0" smtClean="0"/>
              <a:t> </a:t>
            </a:r>
            <a:r>
              <a:rPr lang="en-US" dirty="0" smtClean="0"/>
              <a:t>system bus traffic. When a cache miss occurs, the desired address is loaded onto the</a:t>
            </a:r>
            <a:r>
              <a:rPr lang="tr-TR" dirty="0" smtClean="0"/>
              <a:t> </a:t>
            </a:r>
            <a:r>
              <a:rPr lang="en-US" dirty="0" smtClean="0"/>
              <a:t>system bus and the data are returned through the data buffer to both the cache and</a:t>
            </a:r>
            <a:r>
              <a:rPr lang="tr-TR" dirty="0" smtClean="0"/>
              <a:t> </a:t>
            </a:r>
            <a:r>
              <a:rPr lang="en-US" dirty="0" smtClean="0"/>
              <a:t>the processor.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other organizations, the cache is physically interposed between</a:t>
            </a:r>
            <a:r>
              <a:rPr lang="tr-TR" dirty="0" smtClean="0"/>
              <a:t> </a:t>
            </a:r>
            <a:r>
              <a:rPr lang="en-US" dirty="0" smtClean="0"/>
              <a:t>the processor and the main memory for all data, address, and control lines. In this</a:t>
            </a:r>
            <a:r>
              <a:rPr lang="tr-TR" dirty="0" smtClean="0"/>
              <a:t> </a:t>
            </a:r>
            <a:r>
              <a:rPr lang="en-US" dirty="0" smtClean="0"/>
              <a:t>latter case, for a cache miss, the desired word is first read into the cache and then</a:t>
            </a:r>
            <a:r>
              <a:rPr lang="tr-TR" dirty="0" smtClean="0"/>
              <a:t> </a:t>
            </a:r>
            <a:r>
              <a:rPr lang="en-US" dirty="0" smtClean="0"/>
              <a:t>transferred from cache to processor.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06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Cache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33</a:t>
            </a:fld>
            <a:endParaRPr lang="tr-TR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363" y="1343025"/>
            <a:ext cx="8053387" cy="550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662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Elements of Cache Design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204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occasionally refer to the use of caches in high-performance </a:t>
            </a:r>
            <a:r>
              <a:rPr lang="en-US" dirty="0" smtClean="0"/>
              <a:t>computing</a:t>
            </a:r>
            <a:r>
              <a:rPr lang="tr-TR" dirty="0" smtClean="0"/>
              <a:t> </a:t>
            </a:r>
            <a:r>
              <a:rPr lang="en-US" dirty="0" smtClean="0"/>
              <a:t>(HPC</a:t>
            </a:r>
            <a:r>
              <a:rPr lang="en-US" dirty="0"/>
              <a:t>). HPC deals with supercomputers and their software, especially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scientific </a:t>
            </a:r>
            <a:r>
              <a:rPr lang="en-US" dirty="0"/>
              <a:t>applications that involve large amounts of data, vector and matrix </a:t>
            </a:r>
            <a:r>
              <a:rPr lang="en-US" dirty="0" smtClean="0"/>
              <a:t>computation,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use of parallel algorithms. Cache design for HPC is quite </a:t>
            </a:r>
            <a:r>
              <a:rPr lang="en-US" dirty="0" smtClean="0"/>
              <a:t>different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for other hardware platforms and applications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Although </a:t>
            </a:r>
            <a:r>
              <a:rPr lang="en-US" dirty="0"/>
              <a:t>there are a large number of cache implementations, there are a </a:t>
            </a:r>
            <a:r>
              <a:rPr lang="en-US" dirty="0" smtClean="0"/>
              <a:t>few</a:t>
            </a:r>
            <a:r>
              <a:rPr lang="tr-TR" dirty="0" smtClean="0"/>
              <a:t> </a:t>
            </a:r>
            <a:r>
              <a:rPr lang="en-US" dirty="0" smtClean="0"/>
              <a:t>basic </a:t>
            </a:r>
            <a:r>
              <a:rPr lang="en-US" dirty="0"/>
              <a:t>design elements that serve to classify and differentiate cache architectures.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28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Elements of Cache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35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225" y="1238250"/>
            <a:ext cx="7639515" cy="570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338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4425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Cache </a:t>
            </a:r>
            <a:r>
              <a:rPr lang="en-US" b="1" dirty="0" smtClean="0"/>
              <a:t>Addresses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Almost all </a:t>
            </a:r>
            <a:r>
              <a:rPr lang="en-US" dirty="0" err="1"/>
              <a:t>nonembedded</a:t>
            </a:r>
            <a:r>
              <a:rPr lang="en-US" dirty="0"/>
              <a:t> processors, and many embedded processors, support </a:t>
            </a:r>
            <a:r>
              <a:rPr lang="en-US" dirty="0" smtClean="0"/>
              <a:t>virtual</a:t>
            </a:r>
            <a:r>
              <a:rPr lang="tr-TR" dirty="0" smtClean="0"/>
              <a:t> </a:t>
            </a:r>
            <a:r>
              <a:rPr lang="en-US" dirty="0" smtClean="0"/>
              <a:t>memory. </a:t>
            </a:r>
            <a:r>
              <a:rPr lang="en-US" dirty="0"/>
              <a:t>In essence, virtual memory is a </a:t>
            </a:r>
            <a:r>
              <a:rPr lang="en-US" dirty="0" smtClean="0"/>
              <a:t>facility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allows programs to address memory from a logical point of view, </a:t>
            </a:r>
            <a:r>
              <a:rPr lang="en-US" dirty="0" smtClean="0"/>
              <a:t>without</a:t>
            </a:r>
            <a:r>
              <a:rPr lang="tr-TR" dirty="0" smtClean="0"/>
              <a:t> </a:t>
            </a:r>
            <a:r>
              <a:rPr lang="en-US" dirty="0"/>
              <a:t>regard to the amount of main memory physically available.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virtual memory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used</a:t>
            </a:r>
            <a:r>
              <a:rPr lang="en-US" dirty="0"/>
              <a:t>, the address fields of machine instructions contain virtual addresses.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reads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and writes from main memory, a hardware memory management unit (</a:t>
            </a:r>
            <a:r>
              <a:rPr lang="en-US" dirty="0" smtClean="0"/>
              <a:t>MMU)</a:t>
            </a:r>
            <a:r>
              <a:rPr lang="tr-TR" dirty="0" smtClean="0"/>
              <a:t> </a:t>
            </a:r>
            <a:r>
              <a:rPr lang="en-US" dirty="0" smtClean="0"/>
              <a:t>translates </a:t>
            </a:r>
            <a:r>
              <a:rPr lang="en-US" dirty="0"/>
              <a:t>each virtual address into a physical address in main memory.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16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25200" cy="47656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When virtual addresses are used, the system designer may choose to place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cache </a:t>
            </a:r>
            <a:r>
              <a:rPr lang="en-US" dirty="0"/>
              <a:t>between the processor and the MMU or between the MMU and main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(Figure </a:t>
            </a:r>
            <a:r>
              <a:rPr lang="tr-TR" dirty="0" smtClean="0"/>
              <a:t>below</a:t>
            </a:r>
            <a:r>
              <a:rPr lang="en-US" dirty="0" smtClean="0"/>
              <a:t>).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b="1" dirty="0"/>
              <a:t>logical cache</a:t>
            </a:r>
            <a:r>
              <a:rPr lang="en-US" dirty="0"/>
              <a:t>, also known as a </a:t>
            </a:r>
            <a:r>
              <a:rPr lang="en-US" b="1" dirty="0"/>
              <a:t>virtual cache</a:t>
            </a:r>
            <a:r>
              <a:rPr lang="en-US" dirty="0"/>
              <a:t>, stores data </a:t>
            </a:r>
            <a:r>
              <a:rPr lang="en-US" dirty="0" smtClean="0"/>
              <a:t>using</a:t>
            </a:r>
            <a:r>
              <a:rPr lang="tr-TR" dirty="0" smtClean="0"/>
              <a:t> </a:t>
            </a:r>
            <a:r>
              <a:rPr lang="en-US" b="1" dirty="0" smtClean="0"/>
              <a:t>virtual </a:t>
            </a:r>
            <a:r>
              <a:rPr lang="en-US" b="1" dirty="0"/>
              <a:t>addresses</a:t>
            </a:r>
            <a:r>
              <a:rPr lang="en-US" dirty="0"/>
              <a:t>. The processor accesses the cache directly, without going </a:t>
            </a:r>
            <a:r>
              <a:rPr lang="en-US" dirty="0" smtClean="0"/>
              <a:t>through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MMU.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physical cache stores data using main memory </a:t>
            </a:r>
            <a:r>
              <a:rPr lang="en-US" b="1" dirty="0"/>
              <a:t>physical addresses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37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38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4" y="19050"/>
            <a:ext cx="8334375" cy="681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330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82350" cy="4899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One obvious advantage of the logical cache is that cache access speed is </a:t>
            </a:r>
            <a:r>
              <a:rPr lang="en-US" dirty="0" smtClean="0"/>
              <a:t>faster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for a physical cache, because the cache can respond before the MMU </a:t>
            </a:r>
            <a:r>
              <a:rPr lang="en-US" dirty="0" smtClean="0"/>
              <a:t>performs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address translation.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disadvantage has to do with the fact that most </a:t>
            </a:r>
            <a:r>
              <a:rPr lang="en-US" dirty="0" smtClean="0"/>
              <a:t>virtual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systems supply each application with the same virtual memory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space</a:t>
            </a:r>
            <a:r>
              <a:rPr lang="en-US" dirty="0"/>
              <a:t>. That is, each application sees a virtual memory that starts at address 0. </a:t>
            </a:r>
            <a:r>
              <a:rPr lang="en-US" dirty="0" smtClean="0"/>
              <a:t>Thus,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same virtual address in two different applications refers to two different </a:t>
            </a:r>
            <a:r>
              <a:rPr lang="en-US" dirty="0" smtClean="0"/>
              <a:t>physical</a:t>
            </a:r>
            <a:r>
              <a:rPr lang="tr-TR" dirty="0" smtClean="0"/>
              <a:t> </a:t>
            </a:r>
            <a:r>
              <a:rPr lang="en-US" dirty="0" smtClean="0"/>
              <a:t>addresses</a:t>
            </a:r>
            <a:r>
              <a:rPr lang="en-US" dirty="0"/>
              <a:t>. The cache memory must therefore be completely flushed with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application </a:t>
            </a:r>
            <a:r>
              <a:rPr lang="en-US" dirty="0"/>
              <a:t>context switch, or extra bits must be added to each line of the cache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identify </a:t>
            </a:r>
            <a:r>
              <a:rPr lang="en-US" dirty="0"/>
              <a:t>which virtual address space this address refers 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20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Computer Memory System 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07670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Characteristics of Memory Systems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999" y="1457758"/>
            <a:ext cx="7209871" cy="5304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647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2014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Cache </a:t>
            </a:r>
            <a:r>
              <a:rPr lang="en-US" b="1" dirty="0" smtClean="0"/>
              <a:t>Size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We would like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size </a:t>
            </a:r>
            <a:r>
              <a:rPr lang="en-US" dirty="0"/>
              <a:t>of the cache to be small enough so that the overall average cost per bit is </a:t>
            </a:r>
            <a:r>
              <a:rPr lang="en-US" dirty="0" smtClean="0"/>
              <a:t>close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that of main memory alone and large enough so that the overall average </a:t>
            </a:r>
            <a:r>
              <a:rPr lang="en-US" dirty="0" smtClean="0"/>
              <a:t>access</a:t>
            </a:r>
            <a:r>
              <a:rPr lang="tr-TR" dirty="0" smtClean="0"/>
              <a:t> </a:t>
            </a:r>
            <a:r>
              <a:rPr lang="en-US" dirty="0" smtClean="0"/>
              <a:t>time </a:t>
            </a:r>
            <a:r>
              <a:rPr lang="en-US" dirty="0"/>
              <a:t>is close to that of the cache alone.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several other motivations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minimizing </a:t>
            </a:r>
            <a:r>
              <a:rPr lang="en-US" dirty="0"/>
              <a:t>cache size. The larger the cache, the larger the number of gates </a:t>
            </a:r>
            <a:r>
              <a:rPr lang="en-US" dirty="0" smtClean="0"/>
              <a:t>involved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addressing the cache. The result is that large caches tend to be slightly </a:t>
            </a:r>
            <a:r>
              <a:rPr lang="en-US" dirty="0" smtClean="0"/>
              <a:t>slower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small ones—even when built with the same integrated circuit technology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put </a:t>
            </a:r>
            <a:r>
              <a:rPr lang="en-US" dirty="0"/>
              <a:t>in the same place on chip and circuit board.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available chip and board </a:t>
            </a:r>
            <a:r>
              <a:rPr lang="en-US" dirty="0" smtClean="0"/>
              <a:t>area</a:t>
            </a:r>
            <a:r>
              <a:rPr lang="tr-TR" dirty="0" smtClean="0"/>
              <a:t> </a:t>
            </a:r>
            <a:r>
              <a:rPr lang="en-US" dirty="0" smtClean="0"/>
              <a:t>also </a:t>
            </a:r>
            <a:r>
              <a:rPr lang="en-US" dirty="0"/>
              <a:t>limits cache size.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2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10051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Cache Sizes of Some </a:t>
            </a:r>
            <a:r>
              <a:rPr lang="en-US" dirty="0" smtClean="0"/>
              <a:t>Processors</a:t>
            </a:r>
            <a:endParaRPr lang="tr-TR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Two </a:t>
            </a:r>
            <a:r>
              <a:rPr lang="en-US" dirty="0"/>
              <a:t>values separated by a slash refer to instruction and data caches.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Both </a:t>
            </a:r>
            <a:r>
              <a:rPr lang="en-US" dirty="0"/>
              <a:t>caches are instruction only; no data caches.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41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713" y="0"/>
            <a:ext cx="7119937" cy="6856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074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823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Mapping </a:t>
            </a:r>
            <a:r>
              <a:rPr lang="en-US" b="1" dirty="0" smtClean="0"/>
              <a:t>Function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Because there are fewer cache lines than main memory blocks, an algorithm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needed </a:t>
            </a:r>
            <a:r>
              <a:rPr lang="en-US" dirty="0"/>
              <a:t>for mapping main memory blocks into cache lines. Further, a means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needed </a:t>
            </a:r>
            <a:r>
              <a:rPr lang="en-US" dirty="0"/>
              <a:t>for determining which main memory block currently occupies a cache </a:t>
            </a:r>
            <a:r>
              <a:rPr lang="en-US" dirty="0" smtClean="0"/>
              <a:t>line.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choice of the mapping function dictates how the cache is organized. </a:t>
            </a:r>
            <a:r>
              <a:rPr lang="en-US" dirty="0" smtClean="0"/>
              <a:t>Three</a:t>
            </a:r>
            <a:r>
              <a:rPr lang="tr-TR" dirty="0" smtClean="0"/>
              <a:t> </a:t>
            </a:r>
            <a:r>
              <a:rPr lang="en-US" dirty="0" smtClean="0"/>
              <a:t>techniques </a:t>
            </a:r>
            <a:r>
              <a:rPr lang="en-US" dirty="0"/>
              <a:t>can be used: </a:t>
            </a:r>
            <a:endParaRPr lang="tr-TR" dirty="0" smtClean="0"/>
          </a:p>
          <a:p>
            <a:pPr lvl="1"/>
            <a:r>
              <a:rPr lang="en-US" dirty="0" smtClean="0"/>
              <a:t>direct</a:t>
            </a:r>
            <a:r>
              <a:rPr lang="en-US" dirty="0"/>
              <a:t>, </a:t>
            </a:r>
            <a:endParaRPr lang="tr-TR" dirty="0" smtClean="0"/>
          </a:p>
          <a:p>
            <a:pPr lvl="1"/>
            <a:r>
              <a:rPr lang="en-US" dirty="0" smtClean="0"/>
              <a:t>associative</a:t>
            </a:r>
            <a:r>
              <a:rPr lang="en-US" dirty="0"/>
              <a:t>, and </a:t>
            </a:r>
            <a:endParaRPr lang="tr-TR" dirty="0" smtClean="0"/>
          </a:p>
          <a:p>
            <a:pPr lvl="1"/>
            <a:r>
              <a:rPr lang="en-US" dirty="0" smtClean="0"/>
              <a:t>set </a:t>
            </a:r>
            <a:r>
              <a:rPr lang="en-US" dirty="0"/>
              <a:t>associative.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06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633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all three cases, the example includes the following elements: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cache can hold 64 Kbytes.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are transferred between main memory and the cache in blocks of 4 bytes </a:t>
            </a:r>
            <a:r>
              <a:rPr lang="en-US" dirty="0" smtClean="0"/>
              <a:t>each.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means that the cache is organized as 16K = 2</a:t>
            </a:r>
            <a:r>
              <a:rPr lang="en-US" baseline="30000" dirty="0"/>
              <a:t>14</a:t>
            </a:r>
            <a:r>
              <a:rPr lang="en-US" dirty="0"/>
              <a:t> lines of 4 </a:t>
            </a:r>
            <a:r>
              <a:rPr lang="en-US" dirty="0" smtClean="0"/>
              <a:t>bytes.</a:t>
            </a:r>
            <a:endParaRPr lang="en-US" dirty="0"/>
          </a:p>
          <a:p>
            <a:pPr lvl="1"/>
            <a:r>
              <a:rPr lang="en-US" dirty="0" smtClean="0"/>
              <a:t>The </a:t>
            </a:r>
            <a:r>
              <a:rPr lang="en-US" dirty="0"/>
              <a:t>main memory consists of 16 Mbytes, with each byte directly addressable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24-bit address (2</a:t>
            </a:r>
            <a:r>
              <a:rPr lang="en-US" baseline="30000" dirty="0"/>
              <a:t>24</a:t>
            </a:r>
            <a:r>
              <a:rPr lang="en-US" dirty="0"/>
              <a:t> = 16M). Thus, for mapping purposes, we can consider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to consist of 4M blocks of 4 bytes each.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83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DIRECT MAPPING </a:t>
            </a:r>
            <a:endParaRPr lang="tr-TR" b="1" i="1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simplest technique, known as direct mapping, maps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block </a:t>
            </a:r>
            <a:r>
              <a:rPr lang="en-US" dirty="0"/>
              <a:t>of main memory into only one possible cache line. The mapping is expressed as</a:t>
            </a:r>
          </a:p>
          <a:p>
            <a:pPr marL="0" indent="0" algn="ctr">
              <a:buNone/>
            </a:pP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i="1" dirty="0"/>
              <a:t>j </a:t>
            </a:r>
            <a:r>
              <a:rPr lang="en-US" dirty="0"/>
              <a:t>modulo </a:t>
            </a:r>
            <a:r>
              <a:rPr lang="en-US" i="1" dirty="0"/>
              <a:t>m</a:t>
            </a:r>
          </a:p>
          <a:p>
            <a:pPr marL="0" indent="0">
              <a:buNone/>
            </a:pPr>
            <a:r>
              <a:rPr lang="en-US" dirty="0"/>
              <a:t>where</a:t>
            </a:r>
          </a:p>
          <a:p>
            <a:pPr marL="0" indent="0">
              <a:buNone/>
            </a:pP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= cache line number</a:t>
            </a:r>
          </a:p>
          <a:p>
            <a:pPr marL="0" indent="0">
              <a:buNone/>
            </a:pPr>
            <a:r>
              <a:rPr lang="en-US" i="1" dirty="0"/>
              <a:t>j </a:t>
            </a:r>
            <a:r>
              <a:rPr lang="en-US" dirty="0"/>
              <a:t>= main memory block number</a:t>
            </a:r>
          </a:p>
          <a:p>
            <a:pPr marL="0" indent="0">
              <a:buNone/>
            </a:pPr>
            <a:r>
              <a:rPr lang="en-US" i="1" dirty="0"/>
              <a:t>m </a:t>
            </a:r>
            <a:r>
              <a:rPr lang="en-US" dirty="0"/>
              <a:t>= number of lines in the cache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71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Figure  shows the mapping for the first </a:t>
            </a:r>
            <a:r>
              <a:rPr lang="en-US" i="1" dirty="0"/>
              <a:t>m </a:t>
            </a:r>
            <a:r>
              <a:rPr lang="en-US" dirty="0"/>
              <a:t>blocks of main memory.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/>
              <a:t>block of main memory maps into one unique line of the cache.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next </a:t>
            </a:r>
            <a:r>
              <a:rPr lang="en-US" i="1" dirty="0"/>
              <a:t>m </a:t>
            </a:r>
            <a:r>
              <a:rPr lang="en-US" dirty="0" smtClean="0"/>
              <a:t>blocks</a:t>
            </a:r>
            <a:r>
              <a:rPr lang="tr-TR" dirty="0" smtClean="0"/>
              <a:t> </a:t>
            </a:r>
            <a:r>
              <a:rPr lang="en-US" dirty="0"/>
              <a:t>of main memory map into the cache in the same fashion; that is, block </a:t>
            </a:r>
            <a:r>
              <a:rPr lang="en-US" dirty="0" err="1"/>
              <a:t>B</a:t>
            </a:r>
            <a:r>
              <a:rPr lang="en-US" i="1" baseline="-25000" dirty="0" err="1"/>
              <a:t>m</a:t>
            </a:r>
            <a:r>
              <a:rPr lang="en-US" i="1" dirty="0"/>
              <a:t> </a:t>
            </a:r>
            <a:r>
              <a:rPr lang="en-US" dirty="0"/>
              <a:t>of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maps into line L</a:t>
            </a:r>
            <a:r>
              <a:rPr lang="en-US" baseline="-25000" dirty="0"/>
              <a:t>0</a:t>
            </a:r>
            <a:r>
              <a:rPr lang="en-US" dirty="0"/>
              <a:t> of cache, block B</a:t>
            </a:r>
            <a:r>
              <a:rPr lang="en-US" i="1" baseline="-25000" dirty="0"/>
              <a:t>m</a:t>
            </a:r>
            <a:r>
              <a:rPr lang="en-US" baseline="-25000" dirty="0"/>
              <a:t>+1</a:t>
            </a:r>
            <a:r>
              <a:rPr lang="en-US" dirty="0"/>
              <a:t> maps into line L</a:t>
            </a:r>
            <a:r>
              <a:rPr lang="en-US" baseline="-25000" dirty="0"/>
              <a:t>1</a:t>
            </a:r>
            <a:r>
              <a:rPr lang="en-US" dirty="0"/>
              <a:t>, and so 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48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3571568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Mapping from Main Memory to Cache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648" y="132530"/>
            <a:ext cx="6355356" cy="6673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08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purposes of cache access,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memory address can be viewed as consisting of three </a:t>
            </a:r>
            <a:r>
              <a:rPr lang="en-US" dirty="0" smtClean="0"/>
              <a:t>fields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least </a:t>
            </a:r>
            <a:r>
              <a:rPr lang="en-US" dirty="0" smtClean="0"/>
              <a:t>significant</a:t>
            </a:r>
            <a:r>
              <a:rPr lang="tr-TR" dirty="0" smtClean="0"/>
              <a:t> </a:t>
            </a:r>
            <a:r>
              <a:rPr lang="en-US" i="1" dirty="0" smtClean="0"/>
              <a:t>w</a:t>
            </a:r>
            <a:r>
              <a:rPr lang="en-US" dirty="0" smtClean="0"/>
              <a:t> </a:t>
            </a:r>
            <a:r>
              <a:rPr lang="en-US" dirty="0"/>
              <a:t>bits identify a unique word or byte within a block of main memory; in 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contemporary </a:t>
            </a:r>
            <a:r>
              <a:rPr lang="en-US" dirty="0"/>
              <a:t>machines, the address is at the byte level.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remaining </a:t>
            </a:r>
            <a:r>
              <a:rPr lang="en-US" i="1" dirty="0"/>
              <a:t>s </a:t>
            </a:r>
            <a:r>
              <a:rPr lang="en-US" dirty="0"/>
              <a:t>bits </a:t>
            </a:r>
            <a:r>
              <a:rPr lang="en-US" dirty="0" smtClean="0"/>
              <a:t>specify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of the 2</a:t>
            </a:r>
            <a:r>
              <a:rPr lang="en-US" i="1" baseline="30000" dirty="0"/>
              <a:t>s</a:t>
            </a:r>
            <a:r>
              <a:rPr lang="en-US" i="1" dirty="0"/>
              <a:t> </a:t>
            </a:r>
            <a:r>
              <a:rPr lang="en-US" dirty="0"/>
              <a:t>blocks of main memory.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cache logic interprets these </a:t>
            </a:r>
            <a:r>
              <a:rPr lang="en-US" i="1" dirty="0"/>
              <a:t>s </a:t>
            </a:r>
            <a:r>
              <a:rPr lang="en-US" dirty="0"/>
              <a:t>bits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tag </a:t>
            </a:r>
            <a:r>
              <a:rPr lang="en-US" dirty="0"/>
              <a:t>of </a:t>
            </a:r>
            <a:r>
              <a:rPr lang="en-US" i="1" dirty="0"/>
              <a:t>s </a:t>
            </a:r>
            <a:r>
              <a:rPr lang="en-US" dirty="0"/>
              <a:t>- </a:t>
            </a:r>
            <a:r>
              <a:rPr lang="en-US" i="1" dirty="0"/>
              <a:t>r </a:t>
            </a:r>
            <a:r>
              <a:rPr lang="en-US" dirty="0"/>
              <a:t>bits (most significant portion) and a line field of </a:t>
            </a:r>
            <a:r>
              <a:rPr lang="en-US" i="1" dirty="0"/>
              <a:t>r </a:t>
            </a:r>
            <a:r>
              <a:rPr lang="en-US" dirty="0"/>
              <a:t>bits. </a:t>
            </a:r>
            <a:endParaRPr lang="tr-TR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latter </a:t>
            </a:r>
            <a:r>
              <a:rPr lang="en-US" dirty="0" smtClean="0"/>
              <a:t>field</a:t>
            </a:r>
            <a:r>
              <a:rPr lang="tr-TR" dirty="0" smtClean="0"/>
              <a:t> </a:t>
            </a:r>
            <a:r>
              <a:rPr lang="en-US" dirty="0" smtClean="0"/>
              <a:t>identifies </a:t>
            </a:r>
            <a:r>
              <a:rPr lang="en-US" dirty="0"/>
              <a:t>one of the </a:t>
            </a:r>
            <a:r>
              <a:rPr lang="en-US" i="1" dirty="0"/>
              <a:t>m </a:t>
            </a:r>
            <a:r>
              <a:rPr lang="en-US" dirty="0"/>
              <a:t>= 2</a:t>
            </a:r>
            <a:r>
              <a:rPr lang="en-US" i="1" baseline="30000" dirty="0"/>
              <a:t>r</a:t>
            </a:r>
            <a:r>
              <a:rPr lang="en-US" i="1" dirty="0"/>
              <a:t> </a:t>
            </a:r>
            <a:r>
              <a:rPr lang="en-US" dirty="0"/>
              <a:t>lines of the cache. 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430" y="5257566"/>
            <a:ext cx="8834851" cy="153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To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summarize</a:t>
                </a:r>
                <a:endParaRPr lang="tr-TR" dirty="0" smtClean="0"/>
              </a:p>
              <a:p>
                <a:pPr lvl="1"/>
                <a:r>
                  <a:rPr lang="en-US" dirty="0" smtClean="0"/>
                  <a:t>Address </a:t>
                </a:r>
                <a:r>
                  <a:rPr lang="en-US" dirty="0"/>
                  <a:t>length = (</a:t>
                </a:r>
                <a:r>
                  <a:rPr lang="en-US" i="1" dirty="0"/>
                  <a:t>s </a:t>
                </a:r>
                <a:r>
                  <a:rPr lang="en-US" dirty="0"/>
                  <a:t>+ w) bits</a:t>
                </a:r>
              </a:p>
              <a:p>
                <a:pPr lvl="1"/>
                <a:r>
                  <a:rPr lang="en-US" dirty="0" smtClean="0"/>
                  <a:t>Number </a:t>
                </a:r>
                <a:r>
                  <a:rPr lang="en-US" dirty="0"/>
                  <a:t>of addressable units = 2</a:t>
                </a:r>
                <a:r>
                  <a:rPr lang="en-US" i="1" baseline="30000" dirty="0"/>
                  <a:t>s</a:t>
                </a:r>
                <a:r>
                  <a:rPr lang="en-US" baseline="30000" dirty="0"/>
                  <a:t>+w</a:t>
                </a:r>
                <a:r>
                  <a:rPr lang="en-US" dirty="0"/>
                  <a:t> words or bytes</a:t>
                </a:r>
              </a:p>
              <a:p>
                <a:pPr lvl="1"/>
                <a:r>
                  <a:rPr lang="en-US" dirty="0" smtClean="0"/>
                  <a:t>Block </a:t>
                </a:r>
                <a:r>
                  <a:rPr lang="en-US" dirty="0"/>
                  <a:t>size = line size = 2</a:t>
                </a:r>
                <a:r>
                  <a:rPr lang="en-US" baseline="30000" dirty="0"/>
                  <a:t>w</a:t>
                </a:r>
                <a:r>
                  <a:rPr lang="en-US" dirty="0"/>
                  <a:t> words or bytes</a:t>
                </a:r>
              </a:p>
              <a:p>
                <a:pPr lvl="1"/>
                <a:r>
                  <a:rPr lang="en-US" dirty="0" smtClean="0"/>
                  <a:t>Number </a:t>
                </a:r>
                <a:r>
                  <a:rPr lang="en-US" dirty="0"/>
                  <a:t>of blocks in main memory 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 smtClean="0"/>
                  <a:t>=2</a:t>
                </a:r>
                <a:r>
                  <a:rPr lang="tr-TR" baseline="30000" dirty="0" smtClean="0"/>
                  <a:t>s</a:t>
                </a:r>
                <a:endParaRPr lang="en-US" baseline="30000" dirty="0"/>
              </a:p>
              <a:p>
                <a:pPr lvl="1"/>
                <a:r>
                  <a:rPr lang="en-US" dirty="0" smtClean="0"/>
                  <a:t>Number </a:t>
                </a:r>
                <a:r>
                  <a:rPr lang="en-US" dirty="0"/>
                  <a:t>of lines in cache = </a:t>
                </a:r>
                <a:r>
                  <a:rPr lang="en-US" i="1" dirty="0"/>
                  <a:t>m </a:t>
                </a:r>
                <a:r>
                  <a:rPr lang="en-US" dirty="0"/>
                  <a:t>= 2</a:t>
                </a:r>
                <a:r>
                  <a:rPr lang="en-US" i="1" baseline="30000" dirty="0"/>
                  <a:t>r</a:t>
                </a:r>
              </a:p>
              <a:p>
                <a:pPr lvl="1"/>
                <a:r>
                  <a:rPr lang="en-US" dirty="0" smtClean="0"/>
                  <a:t>Size </a:t>
                </a:r>
                <a:r>
                  <a:rPr lang="en-US" dirty="0"/>
                  <a:t>of cache = 2</a:t>
                </a:r>
                <a:r>
                  <a:rPr lang="en-US" i="1" baseline="30000" dirty="0"/>
                  <a:t>r</a:t>
                </a:r>
                <a:r>
                  <a:rPr lang="en-US" baseline="30000" dirty="0"/>
                  <a:t>+w</a:t>
                </a:r>
                <a:r>
                  <a:rPr lang="en-US" dirty="0"/>
                  <a:t> words or bytes</a:t>
                </a:r>
              </a:p>
              <a:p>
                <a:pPr lvl="1"/>
                <a:r>
                  <a:rPr lang="en-US" dirty="0" smtClean="0"/>
                  <a:t>Size </a:t>
                </a:r>
                <a:r>
                  <a:rPr lang="en-US" dirty="0"/>
                  <a:t>of tag = (</a:t>
                </a:r>
                <a:r>
                  <a:rPr lang="en-US" i="1" dirty="0"/>
                  <a:t>s </a:t>
                </a:r>
                <a:r>
                  <a:rPr lang="en-US" dirty="0"/>
                  <a:t>- </a:t>
                </a:r>
                <a:r>
                  <a:rPr lang="en-US" i="1" dirty="0"/>
                  <a:t>r</a:t>
                </a:r>
                <a:r>
                  <a:rPr lang="en-US" dirty="0"/>
                  <a:t>) bits</a:t>
                </a:r>
                <a:endParaRPr lang="tr-T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6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2480186" cy="4351338"/>
          </a:xfrm>
        </p:spPr>
        <p:txBody>
          <a:bodyPr/>
          <a:lstStyle/>
          <a:p>
            <a:r>
              <a:rPr lang="en-US" dirty="0"/>
              <a:t>The mapping function is easily implemented using the main memory address.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292" y="598336"/>
            <a:ext cx="9043521" cy="565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9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25200" cy="47466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term </a:t>
            </a:r>
            <a:r>
              <a:rPr lang="en-US" b="1" dirty="0"/>
              <a:t>location </a:t>
            </a:r>
            <a:r>
              <a:rPr lang="en-US" dirty="0" smtClean="0"/>
              <a:t>refers </a:t>
            </a:r>
            <a:r>
              <a:rPr lang="en-US" dirty="0"/>
              <a:t>to whether memory is internal and </a:t>
            </a:r>
            <a:r>
              <a:rPr lang="en-US" dirty="0" smtClean="0"/>
              <a:t>external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computer. </a:t>
            </a:r>
            <a:endParaRPr lang="tr-TR" dirty="0" smtClean="0"/>
          </a:p>
          <a:p>
            <a:pPr lvl="1"/>
            <a:r>
              <a:rPr lang="en-US" dirty="0" smtClean="0"/>
              <a:t>Internal </a:t>
            </a:r>
            <a:r>
              <a:rPr lang="en-US" dirty="0"/>
              <a:t>memory is often equated with main memory. But </a:t>
            </a:r>
            <a:r>
              <a:rPr lang="en-US" dirty="0" smtClean="0"/>
              <a:t>there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other forms of internal memory. </a:t>
            </a:r>
            <a:endParaRPr lang="tr-TR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processor requires its own local memory,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form of </a:t>
            </a:r>
            <a:r>
              <a:rPr lang="en-US" dirty="0" smtClean="0"/>
              <a:t>registers. </a:t>
            </a:r>
            <a:endParaRPr lang="tr-TR" dirty="0" smtClean="0"/>
          </a:p>
          <a:p>
            <a:pPr lvl="2"/>
            <a:r>
              <a:rPr lang="en-US" dirty="0" smtClean="0"/>
              <a:t>Further</a:t>
            </a:r>
            <a:r>
              <a:rPr lang="en-US" dirty="0"/>
              <a:t>, as we shall see, the control </a:t>
            </a:r>
            <a:r>
              <a:rPr lang="en-US" dirty="0" smtClean="0"/>
              <a:t>unit</a:t>
            </a:r>
            <a:r>
              <a:rPr lang="tr-TR" dirty="0" smtClean="0"/>
              <a:t> </a:t>
            </a:r>
            <a:r>
              <a:rPr lang="en-US" dirty="0" smtClean="0"/>
              <a:t>portion </a:t>
            </a:r>
            <a:r>
              <a:rPr lang="en-US" dirty="0"/>
              <a:t>of the processor may also require its own internal memory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dirty="0"/>
              <a:t>External memory consists of peripheral </a:t>
            </a:r>
            <a:r>
              <a:rPr lang="en-US" dirty="0" smtClean="0"/>
              <a:t>storage</a:t>
            </a:r>
            <a:r>
              <a:rPr lang="tr-TR" dirty="0" smtClean="0"/>
              <a:t> </a:t>
            </a:r>
            <a:r>
              <a:rPr lang="en-US" dirty="0" smtClean="0"/>
              <a:t>devices</a:t>
            </a:r>
            <a:r>
              <a:rPr lang="en-US" dirty="0"/>
              <a:t>, such as disk and tape, that are accessible to the processor via I/O controllers.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41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12773" cy="48958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effect of this mapping is that blocks of main memory are assigned to </a:t>
            </a:r>
            <a:r>
              <a:rPr lang="en-US" dirty="0" smtClean="0"/>
              <a:t>lines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cache as follows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the use of a portion of the address as a line number provides a </a:t>
            </a:r>
            <a:r>
              <a:rPr lang="en-US" dirty="0" smtClean="0"/>
              <a:t>unique</a:t>
            </a:r>
            <a:r>
              <a:rPr lang="tr-TR" dirty="0" smtClean="0"/>
              <a:t> </a:t>
            </a:r>
            <a:r>
              <a:rPr lang="en-US" dirty="0" smtClean="0"/>
              <a:t>mapping </a:t>
            </a:r>
            <a:r>
              <a:rPr lang="en-US" dirty="0"/>
              <a:t>of each block of main memory into the cache.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a block is </a:t>
            </a:r>
            <a:r>
              <a:rPr lang="en-US" dirty="0" smtClean="0"/>
              <a:t>actually</a:t>
            </a:r>
            <a:r>
              <a:rPr lang="tr-TR" dirty="0" smtClean="0"/>
              <a:t> </a:t>
            </a:r>
            <a:r>
              <a:rPr lang="en-US" dirty="0"/>
              <a:t>read into its assigned line, it is necessary to tag the data to distinguish it from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blocks </a:t>
            </a:r>
            <a:r>
              <a:rPr lang="en-US" dirty="0"/>
              <a:t>that can fit into that line.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most significant </a:t>
            </a:r>
            <a:r>
              <a:rPr lang="en-US" i="1" dirty="0"/>
              <a:t>s </a:t>
            </a:r>
            <a:r>
              <a:rPr lang="en-US" dirty="0"/>
              <a:t>- </a:t>
            </a:r>
            <a:r>
              <a:rPr lang="en-US" i="1" dirty="0"/>
              <a:t>r </a:t>
            </a:r>
            <a:r>
              <a:rPr lang="en-US" dirty="0"/>
              <a:t>bits serve this purpose.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50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8581" y="2681975"/>
            <a:ext cx="5413811" cy="195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52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Example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365310" cy="4351338"/>
          </a:xfrm>
        </p:spPr>
        <p:txBody>
          <a:bodyPr/>
          <a:lstStyle/>
          <a:p>
            <a:pPr marL="0" indent="0">
              <a:buNone/>
            </a:pPr>
            <a:r>
              <a:rPr lang="en-US" i="1" dirty="0" smtClean="0"/>
              <a:t>m </a:t>
            </a:r>
            <a:r>
              <a:rPr lang="en-US" dirty="0"/>
              <a:t>= 16K = 2</a:t>
            </a:r>
            <a:r>
              <a:rPr lang="en-US" baseline="30000" dirty="0"/>
              <a:t>14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and </a:t>
            </a:r>
            <a:endParaRPr lang="tr-TR" dirty="0" smtClean="0"/>
          </a:p>
          <a:p>
            <a:pPr marL="0" indent="0">
              <a:buNone/>
            </a:pP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/>
              <a:t>= </a:t>
            </a:r>
            <a:r>
              <a:rPr lang="en-US" i="1" dirty="0"/>
              <a:t>j </a:t>
            </a:r>
            <a:r>
              <a:rPr lang="en-US" dirty="0"/>
              <a:t>modulo 2</a:t>
            </a:r>
            <a:r>
              <a:rPr lang="en-US" baseline="30000" dirty="0"/>
              <a:t>14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51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3281" y="211716"/>
            <a:ext cx="5807792" cy="657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27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mapping</a:t>
            </a:r>
            <a:r>
              <a:rPr lang="tr-TR" dirty="0"/>
              <a:t> </a:t>
            </a:r>
            <a:r>
              <a:rPr lang="tr-TR" dirty="0" err="1" smtClean="0"/>
              <a:t>becomes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en-US" dirty="0"/>
              <a:t>Note that no two blocks that map into the same line number have the same tag number.</a:t>
            </a:r>
          </a:p>
          <a:p>
            <a:pPr marL="0" indent="0">
              <a:buNone/>
            </a:pPr>
            <a:r>
              <a:rPr lang="en-US" dirty="0"/>
              <a:t>Thus, blocks with starting addresses 000000, 010000, …, FF0000 have tag numbers </a:t>
            </a:r>
            <a:r>
              <a:rPr lang="en-US" dirty="0" smtClean="0"/>
              <a:t>00,</a:t>
            </a:r>
            <a:r>
              <a:rPr lang="tr-TR" dirty="0" smtClean="0"/>
              <a:t> 01</a:t>
            </a:r>
            <a:r>
              <a:rPr lang="tr-TR" dirty="0"/>
              <a:t>, …, FF, </a:t>
            </a:r>
            <a:r>
              <a:rPr lang="tr-TR" dirty="0" err="1"/>
              <a:t>respectively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52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2834" y="1870075"/>
            <a:ext cx="5347142" cy="189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30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4431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read operation works as </a:t>
            </a:r>
            <a:r>
              <a:rPr lang="en-US" dirty="0" smtClean="0"/>
              <a:t>follows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cache system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presented </a:t>
            </a:r>
            <a:r>
              <a:rPr lang="en-US" dirty="0"/>
              <a:t>with a 24-bit address. The 14-bit line number is used as an index into the </a:t>
            </a:r>
            <a:r>
              <a:rPr lang="en-US" dirty="0" smtClean="0"/>
              <a:t>cache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access a particular line. </a:t>
            </a:r>
            <a:endParaRPr lang="tr-TR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 8-bit tag number matches the tag number </a:t>
            </a:r>
            <a:r>
              <a:rPr lang="tr-TR" dirty="0" smtClean="0"/>
              <a:t>c</a:t>
            </a:r>
            <a:r>
              <a:rPr lang="en-US" dirty="0" err="1" smtClean="0"/>
              <a:t>urrently</a:t>
            </a:r>
            <a:r>
              <a:rPr lang="en-US" dirty="0" smtClean="0"/>
              <a:t> stored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that line, then the 2-bit word number is used to select one of the 4 bytes in that </a:t>
            </a:r>
            <a:r>
              <a:rPr lang="en-US" dirty="0" smtClean="0"/>
              <a:t>line.</a:t>
            </a:r>
            <a:r>
              <a:rPr lang="tr-TR" dirty="0" smtClean="0"/>
              <a:t> </a:t>
            </a:r>
          </a:p>
          <a:p>
            <a:pPr lvl="1"/>
            <a:r>
              <a:rPr lang="en-US" dirty="0" smtClean="0"/>
              <a:t>Otherwise</a:t>
            </a:r>
            <a:r>
              <a:rPr lang="en-US" dirty="0"/>
              <a:t>, the 22-bit tag-plus-line field is used to fetch a block from main memory.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actual </a:t>
            </a:r>
            <a:r>
              <a:rPr lang="en-US" dirty="0"/>
              <a:t>address that is used for the fetch is the 22-bit tag-plus-line concatenated with </a:t>
            </a:r>
            <a:r>
              <a:rPr lang="en-US" dirty="0" smtClean="0"/>
              <a:t>two</a:t>
            </a:r>
            <a:r>
              <a:rPr lang="tr-TR" dirty="0" smtClean="0"/>
              <a:t> </a:t>
            </a:r>
            <a:r>
              <a:rPr lang="en-US" dirty="0" smtClean="0"/>
              <a:t>0 </a:t>
            </a:r>
            <a:r>
              <a:rPr lang="en-US" dirty="0"/>
              <a:t>bits, so that 4 bytes are fetched starting on a block boundary.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9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direct mapping technique is simple and inexpensive to implement.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Its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disadvantage is that there is a fixed cache location for any given block.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Thus,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a program happens to reference words repeatedly from two different blocks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map </a:t>
            </a:r>
            <a:r>
              <a:rPr lang="en-US" dirty="0"/>
              <a:t>into the same line, then the blocks will be continually swapped in the </a:t>
            </a:r>
            <a:r>
              <a:rPr lang="en-US" dirty="0" smtClean="0"/>
              <a:t>cache,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hit ratio will be low (a phenomenon known as </a:t>
            </a:r>
            <a:r>
              <a:rPr lang="en-US" b="1" i="1" dirty="0"/>
              <a:t>thrashing</a:t>
            </a:r>
            <a:r>
              <a:rPr lang="en-US" dirty="0"/>
              <a:t>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98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ASSOCIATIVE MAPPING</a:t>
            </a:r>
          </a:p>
          <a:p>
            <a:pPr marL="0" indent="0">
              <a:buNone/>
            </a:pPr>
            <a:r>
              <a:rPr lang="en-US" dirty="0"/>
              <a:t>Associative mapping overcomes the disadvantage of </a:t>
            </a:r>
            <a:r>
              <a:rPr lang="en-US" dirty="0" smtClean="0"/>
              <a:t>direct</a:t>
            </a:r>
            <a:r>
              <a:rPr lang="tr-TR" dirty="0" smtClean="0"/>
              <a:t> </a:t>
            </a:r>
            <a:r>
              <a:rPr lang="en-US" dirty="0" smtClean="0"/>
              <a:t>mapping </a:t>
            </a:r>
            <a:r>
              <a:rPr lang="en-US" dirty="0"/>
              <a:t>by permitting each main memory block to be loaded into any line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cache </a:t>
            </a:r>
            <a:r>
              <a:rPr lang="en-US" dirty="0"/>
              <a:t>(Figure </a:t>
            </a:r>
            <a:r>
              <a:rPr lang="tr-TR" dirty="0" err="1" smtClean="0"/>
              <a:t>above</a:t>
            </a:r>
            <a:r>
              <a:rPr lang="tr-TR" dirty="0" smtClean="0"/>
              <a:t> (b))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this case, the cache control logic interprets a memory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simply </a:t>
            </a:r>
            <a:r>
              <a:rPr lang="en-US" dirty="0"/>
              <a:t>as a Tag and a Word field.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Tag field uniquely identifies a block of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. To determine whether a block is in the cache, the cache control logic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simultaneously </a:t>
            </a:r>
            <a:r>
              <a:rPr lang="en-US" dirty="0"/>
              <a:t>examine every line’s tag for a match.</a:t>
            </a:r>
            <a:endParaRPr lang="tr-T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423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Fully</a:t>
            </a:r>
            <a:r>
              <a:rPr lang="tr-TR" dirty="0" smtClean="0"/>
              <a:t> </a:t>
            </a:r>
            <a:r>
              <a:rPr lang="tr-TR" dirty="0" err="1" smtClean="0"/>
              <a:t>Associative</a:t>
            </a:r>
            <a:r>
              <a:rPr lang="tr-TR" dirty="0" smtClean="0"/>
              <a:t> </a:t>
            </a:r>
            <a:r>
              <a:rPr lang="tr-TR" dirty="0" err="1" smtClean="0"/>
              <a:t>Cache</a:t>
            </a:r>
            <a:r>
              <a:rPr lang="tr-TR" dirty="0" smtClean="0"/>
              <a:t> </a:t>
            </a:r>
            <a:r>
              <a:rPr lang="tr-TR" dirty="0" err="1" smtClean="0"/>
              <a:t>Organization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282655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Note that no field in the address corresponds to the line number, so that the number</a:t>
            </a:r>
            <a:r>
              <a:rPr lang="tr-TR" dirty="0"/>
              <a:t> </a:t>
            </a:r>
            <a:r>
              <a:rPr lang="en-US" dirty="0"/>
              <a:t>of lines in the cache is not determined by the address format. 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752" y="1405720"/>
            <a:ext cx="8451518" cy="511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9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To summarize,</a:t>
                </a:r>
                <a:endParaRPr lang="tr-TR" dirty="0"/>
              </a:p>
              <a:p>
                <a:r>
                  <a:rPr lang="en-US" dirty="0"/>
                  <a:t>Address length = (</a:t>
                </a:r>
                <a:r>
                  <a:rPr lang="en-US" i="1" dirty="0"/>
                  <a:t>s </a:t>
                </a:r>
                <a:r>
                  <a:rPr lang="en-US" dirty="0"/>
                  <a:t>+ w) bits</a:t>
                </a:r>
              </a:p>
              <a:p>
                <a:r>
                  <a:rPr lang="en-US" dirty="0" smtClean="0"/>
                  <a:t>Number </a:t>
                </a:r>
                <a:r>
                  <a:rPr lang="en-US" dirty="0"/>
                  <a:t>of addressable units = 2</a:t>
                </a:r>
                <a:r>
                  <a:rPr lang="en-US" i="1" baseline="30000" dirty="0"/>
                  <a:t>s</a:t>
                </a:r>
                <a:r>
                  <a:rPr lang="en-US" baseline="30000" dirty="0"/>
                  <a:t>+w</a:t>
                </a:r>
                <a:r>
                  <a:rPr lang="en-US" dirty="0"/>
                  <a:t> words or bytes</a:t>
                </a:r>
              </a:p>
              <a:p>
                <a:r>
                  <a:rPr lang="en-US" dirty="0" smtClean="0"/>
                  <a:t>Block </a:t>
                </a:r>
                <a:r>
                  <a:rPr lang="en-US" dirty="0"/>
                  <a:t>size = line size = 2</a:t>
                </a:r>
                <a:r>
                  <a:rPr lang="en-US" baseline="30000" dirty="0"/>
                  <a:t>w</a:t>
                </a:r>
                <a:r>
                  <a:rPr lang="en-US" dirty="0"/>
                  <a:t> words or bytes</a:t>
                </a:r>
              </a:p>
              <a:p>
                <a:r>
                  <a:rPr lang="en-US" dirty="0" smtClean="0"/>
                  <a:t>Number </a:t>
                </a:r>
                <a:r>
                  <a:rPr lang="en-US" dirty="0"/>
                  <a:t>of blocks in main memory 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p>
                        </m:sSup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tr-TR" dirty="0" smtClean="0"/>
              </a:p>
              <a:p>
                <a:r>
                  <a:rPr lang="en-US" dirty="0" smtClean="0"/>
                  <a:t> </a:t>
                </a:r>
                <a:r>
                  <a:rPr lang="en-US" dirty="0"/>
                  <a:t>Number of lines in cache = undetermined</a:t>
                </a:r>
              </a:p>
              <a:p>
                <a:r>
                  <a:rPr lang="en-US" dirty="0" smtClean="0"/>
                  <a:t>Size </a:t>
                </a:r>
                <a:r>
                  <a:rPr lang="en-US" dirty="0"/>
                  <a:t>of tag = </a:t>
                </a:r>
                <a:r>
                  <a:rPr lang="en-US" i="1" dirty="0"/>
                  <a:t>s </a:t>
                </a:r>
                <a:r>
                  <a:rPr lang="en-US" dirty="0"/>
                  <a:t>bits</a:t>
                </a:r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93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Example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1254"/>
            <a:ext cx="4607257" cy="52202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A main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consists of a 22-bit tag and a 2-bit byte number.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22-bit tag must be </a:t>
            </a:r>
            <a:r>
              <a:rPr lang="en-US" dirty="0" smtClean="0"/>
              <a:t>stored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32-bit block of data for each line in the cache.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Note </a:t>
            </a:r>
            <a:r>
              <a:rPr lang="en-US" dirty="0"/>
              <a:t>that it is the leftmost (</a:t>
            </a:r>
            <a:r>
              <a:rPr lang="en-US" dirty="0" smtClean="0"/>
              <a:t>most</a:t>
            </a:r>
            <a:r>
              <a:rPr lang="tr-TR" dirty="0" smtClean="0"/>
              <a:t> </a:t>
            </a:r>
            <a:r>
              <a:rPr lang="en-US" dirty="0" smtClean="0"/>
              <a:t>significant</a:t>
            </a:r>
            <a:r>
              <a:rPr lang="en-US" dirty="0"/>
              <a:t>) 22 bits of the address that form the tag. Thus, the 24-bit hexadecimal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16339C </a:t>
            </a:r>
            <a:r>
              <a:rPr lang="en-US" dirty="0"/>
              <a:t>has the 22-bit tag 058CE7.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58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9590" y="81886"/>
            <a:ext cx="6444837" cy="672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83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is easily seen in binary notation: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855" y="2990849"/>
            <a:ext cx="8294763" cy="141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2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18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obvious characteristic of memory is its </a:t>
            </a:r>
            <a:r>
              <a:rPr lang="en-US" b="1" dirty="0"/>
              <a:t>capacity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internal memory, this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typically </a:t>
            </a:r>
            <a:r>
              <a:rPr lang="en-US" dirty="0"/>
              <a:t>expressed in terms of bytes (1 byte = 8 bits) or words. Common word </a:t>
            </a:r>
            <a:r>
              <a:rPr lang="en-US" dirty="0" smtClean="0"/>
              <a:t>lengths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8, 16, and 32 bits.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External </a:t>
            </a:r>
            <a:r>
              <a:rPr lang="en-US" dirty="0"/>
              <a:t>memory capacity is typically expressed in terms of bytes</a:t>
            </a:r>
            <a:r>
              <a:rPr lang="en-US" dirty="0" smtClean="0"/>
              <a:t>.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5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With associative mapping, there is flexibility as to which block to replace </a:t>
            </a: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new block is read into the cache.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Replacement </a:t>
            </a:r>
            <a:r>
              <a:rPr lang="en-US" dirty="0"/>
              <a:t>algorithms, discussed later 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section</a:t>
            </a:r>
            <a:r>
              <a:rPr lang="en-US" dirty="0"/>
              <a:t>, are designed to maximize the hit ratio.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principal disadvantage of </a:t>
            </a:r>
            <a:r>
              <a:rPr lang="en-US" dirty="0" smtClean="0"/>
              <a:t>associative</a:t>
            </a:r>
            <a:r>
              <a:rPr lang="tr-TR" dirty="0" smtClean="0"/>
              <a:t> </a:t>
            </a:r>
            <a:r>
              <a:rPr lang="en-US" dirty="0" smtClean="0"/>
              <a:t>mapping </a:t>
            </a:r>
            <a:r>
              <a:rPr lang="en-US" dirty="0"/>
              <a:t>is the complex circuitry required to examine the tags of all </a:t>
            </a:r>
            <a:r>
              <a:rPr lang="en-US" dirty="0" smtClean="0"/>
              <a:t>cache</a:t>
            </a:r>
            <a:r>
              <a:rPr lang="tr-TR" dirty="0" smtClean="0"/>
              <a:t> </a:t>
            </a:r>
            <a:r>
              <a:rPr lang="tr-TR" dirty="0" err="1" smtClean="0"/>
              <a:t>lines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parallel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83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i="1" dirty="0"/>
              <a:t>SET-ASSOCIATIVE </a:t>
            </a:r>
            <a:r>
              <a:rPr lang="tr-TR" b="1" i="1" dirty="0" smtClean="0"/>
              <a:t>MAPPING</a:t>
            </a:r>
          </a:p>
          <a:p>
            <a:pPr marL="0" indent="0">
              <a:buNone/>
            </a:pPr>
            <a:r>
              <a:rPr lang="en-US" dirty="0"/>
              <a:t>Set-associative mapping is a compromise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exhibits </a:t>
            </a:r>
            <a:r>
              <a:rPr lang="en-US" dirty="0"/>
              <a:t>the strengths of both the direct and associative approaches while </a:t>
            </a:r>
            <a:r>
              <a:rPr lang="en-US" dirty="0" smtClean="0"/>
              <a:t>reducing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disadvantages</a:t>
            </a:r>
            <a:r>
              <a:rPr lang="tr-TR" dirty="0" smtClean="0"/>
              <a:t>. </a:t>
            </a:r>
            <a:r>
              <a:rPr lang="en-US" dirty="0" smtClean="0"/>
              <a:t>In </a:t>
            </a:r>
            <a:r>
              <a:rPr lang="en-US" dirty="0"/>
              <a:t>this case, the cache consists of a number sets, each </a:t>
            </a:r>
            <a:r>
              <a:rPr lang="tr-TR" dirty="0" smtClean="0"/>
              <a:t>o</a:t>
            </a:r>
            <a:r>
              <a:rPr lang="en-US" dirty="0" smtClean="0"/>
              <a:t>f </a:t>
            </a:r>
            <a:r>
              <a:rPr lang="en-US" dirty="0"/>
              <a:t>which consists of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lines. The relationships </a:t>
            </a:r>
            <a:r>
              <a:rPr lang="en-US" dirty="0" smtClean="0"/>
              <a:t>are</a:t>
            </a:r>
            <a:endParaRPr lang="tr-TR" dirty="0" smtClean="0"/>
          </a:p>
          <a:p>
            <a:pPr marL="0" indent="0" algn="ctr">
              <a:buNone/>
            </a:pPr>
            <a:r>
              <a:rPr lang="tr-TR" i="1" dirty="0"/>
              <a:t>m </a:t>
            </a:r>
            <a:r>
              <a:rPr lang="tr-TR" dirty="0"/>
              <a:t>= </a:t>
            </a:r>
            <a:r>
              <a:rPr lang="tr-TR" dirty="0" smtClean="0"/>
              <a:t>v x </a:t>
            </a:r>
            <a:r>
              <a:rPr lang="tr-TR" i="1" dirty="0"/>
              <a:t>k</a:t>
            </a:r>
          </a:p>
          <a:p>
            <a:pPr marL="0" indent="0" algn="ctr">
              <a:buNone/>
            </a:pPr>
            <a:r>
              <a:rPr lang="tr-TR" i="1" dirty="0"/>
              <a:t>i </a:t>
            </a:r>
            <a:r>
              <a:rPr lang="tr-TR" dirty="0"/>
              <a:t>= </a:t>
            </a:r>
            <a:r>
              <a:rPr lang="tr-TR" i="1" dirty="0"/>
              <a:t>j </a:t>
            </a:r>
            <a:r>
              <a:rPr lang="tr-TR" dirty="0" err="1"/>
              <a:t>modulo</a:t>
            </a:r>
            <a:r>
              <a:rPr lang="tr-TR" dirty="0"/>
              <a:t> </a:t>
            </a:r>
            <a:r>
              <a:rPr lang="tr-TR" dirty="0" smtClean="0"/>
              <a:t>v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where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i </a:t>
            </a:r>
            <a:r>
              <a:rPr lang="tr-TR" dirty="0"/>
              <a:t>= </a:t>
            </a:r>
            <a:r>
              <a:rPr lang="tr-TR" dirty="0" err="1"/>
              <a:t>cache</a:t>
            </a:r>
            <a:r>
              <a:rPr lang="tr-TR" dirty="0"/>
              <a:t> set </a:t>
            </a:r>
            <a:r>
              <a:rPr lang="tr-TR" dirty="0" err="1"/>
              <a:t>number</a:t>
            </a:r>
            <a:endParaRPr lang="tr-TR" dirty="0"/>
          </a:p>
          <a:p>
            <a:pPr marL="0" indent="0">
              <a:buNone/>
            </a:pPr>
            <a:r>
              <a:rPr lang="en-US" i="1" dirty="0"/>
              <a:t>j </a:t>
            </a:r>
            <a:r>
              <a:rPr lang="en-US" dirty="0"/>
              <a:t>= main memory block number</a:t>
            </a:r>
          </a:p>
          <a:p>
            <a:pPr marL="0" indent="0">
              <a:buNone/>
            </a:pPr>
            <a:r>
              <a:rPr lang="en-US" i="1" dirty="0"/>
              <a:t>m </a:t>
            </a:r>
            <a:r>
              <a:rPr lang="en-US" dirty="0"/>
              <a:t>= number of lines in the cache</a:t>
            </a:r>
          </a:p>
          <a:p>
            <a:pPr marL="0" indent="0">
              <a:buNone/>
            </a:pPr>
            <a:r>
              <a:rPr lang="tr-TR" i="1" dirty="0"/>
              <a:t>v </a:t>
            </a:r>
            <a:r>
              <a:rPr lang="tr-TR" dirty="0"/>
              <a:t>=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sets</a:t>
            </a:r>
            <a:endParaRPr lang="tr-TR" dirty="0"/>
          </a:p>
          <a:p>
            <a:pPr marL="0" indent="0">
              <a:buNone/>
            </a:pPr>
            <a:r>
              <a:rPr lang="en-US" i="1" dirty="0"/>
              <a:t>k </a:t>
            </a:r>
            <a:r>
              <a:rPr lang="en-US" dirty="0"/>
              <a:t>= number of lines in each set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47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71478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This is referred to as </a:t>
            </a:r>
            <a:r>
              <a:rPr lang="en-US" i="1" dirty="0"/>
              <a:t>k</a:t>
            </a:r>
            <a:r>
              <a:rPr lang="en-US" dirty="0"/>
              <a:t>-way set-associative mapping. With set-associative </a:t>
            </a:r>
            <a:r>
              <a:rPr lang="en-US" dirty="0" smtClean="0"/>
              <a:t>mapping,</a:t>
            </a:r>
            <a:r>
              <a:rPr lang="tr-TR" dirty="0" smtClean="0"/>
              <a:t> </a:t>
            </a:r>
            <a:r>
              <a:rPr lang="en-US" dirty="0" smtClean="0"/>
              <a:t>block </a:t>
            </a:r>
            <a:r>
              <a:rPr lang="en-US" i="1" dirty="0" err="1"/>
              <a:t>B</a:t>
            </a:r>
            <a:r>
              <a:rPr lang="en-US" i="1" baseline="-25000" dirty="0" err="1"/>
              <a:t>j</a:t>
            </a:r>
            <a:r>
              <a:rPr lang="en-US" i="1" dirty="0"/>
              <a:t> </a:t>
            </a:r>
            <a:r>
              <a:rPr lang="en-US" dirty="0"/>
              <a:t>can be mapped into any of the lines of set </a:t>
            </a:r>
            <a:r>
              <a:rPr lang="en-US" i="1" dirty="0"/>
              <a:t>j. </a:t>
            </a:r>
            <a:endParaRPr lang="tr-TR" i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en-US" dirty="0" smtClean="0"/>
              <a:t>illustrates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mapping for the first 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blocks of main memory.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62</a:t>
            </a:fld>
            <a:endParaRPr lang="tr-T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1579" y="1690687"/>
            <a:ext cx="4896368" cy="4082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17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As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associative</a:t>
            </a:r>
            <a:r>
              <a:rPr lang="tr-TR" dirty="0"/>
              <a:t> </a:t>
            </a:r>
            <a:r>
              <a:rPr lang="tr-TR" dirty="0" err="1" smtClean="0"/>
              <a:t>mapping</a:t>
            </a:r>
            <a:r>
              <a:rPr lang="tr-TR" dirty="0" smtClean="0"/>
              <a:t>, </a:t>
            </a:r>
            <a:r>
              <a:rPr lang="en-US" dirty="0" smtClean="0"/>
              <a:t>each </a:t>
            </a:r>
            <a:r>
              <a:rPr lang="en-US" dirty="0"/>
              <a:t>word maps into multiple cache lines.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set-associative mapping, each </a:t>
            </a:r>
            <a:r>
              <a:rPr lang="en-US" dirty="0" smtClean="0"/>
              <a:t>word</a:t>
            </a:r>
            <a:r>
              <a:rPr lang="tr-TR" dirty="0" smtClean="0"/>
              <a:t> </a:t>
            </a:r>
            <a:r>
              <a:rPr lang="en-US" dirty="0" smtClean="0"/>
              <a:t>maps </a:t>
            </a:r>
            <a:r>
              <a:rPr lang="en-US" dirty="0"/>
              <a:t>into all the cache lines in a specific set, so that main memory block B</a:t>
            </a:r>
            <a:r>
              <a:rPr lang="en-US" baseline="-25000" dirty="0"/>
              <a:t>0</a:t>
            </a:r>
            <a:r>
              <a:rPr lang="en-US" dirty="0"/>
              <a:t> </a:t>
            </a:r>
            <a:r>
              <a:rPr lang="en-US" dirty="0" smtClean="0"/>
              <a:t>maps</a:t>
            </a:r>
            <a:r>
              <a:rPr lang="tr-TR" dirty="0" smtClean="0"/>
              <a:t> </a:t>
            </a:r>
            <a:r>
              <a:rPr lang="en-US" dirty="0" smtClean="0"/>
              <a:t>into </a:t>
            </a:r>
            <a:r>
              <a:rPr lang="en-US" dirty="0"/>
              <a:t>set 0, and so on.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the set-associative cache can be physically </a:t>
            </a:r>
            <a:r>
              <a:rPr lang="tr-TR" dirty="0" smtClean="0"/>
              <a:t> i</a:t>
            </a:r>
            <a:r>
              <a:rPr lang="en-US" dirty="0" err="1" smtClean="0"/>
              <a:t>mplemented</a:t>
            </a:r>
            <a:r>
              <a:rPr lang="tr-TR" dirty="0" smtClean="0"/>
              <a:t> as </a:t>
            </a:r>
            <a:r>
              <a:rPr lang="tr-TR" dirty="0" smtClean="0"/>
              <a:t>v </a:t>
            </a:r>
            <a:r>
              <a:rPr lang="tr-TR" dirty="0" err="1"/>
              <a:t>associative</a:t>
            </a:r>
            <a:r>
              <a:rPr lang="tr-TR" dirty="0"/>
              <a:t> </a:t>
            </a:r>
            <a:r>
              <a:rPr lang="tr-TR" dirty="0" err="1"/>
              <a:t>caches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62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also possible to implement the set-associative cache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i="1" dirty="0" smtClean="0"/>
              <a:t>k </a:t>
            </a:r>
            <a:r>
              <a:rPr lang="en-US" dirty="0"/>
              <a:t>direct mapping caches, as shown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smtClean="0"/>
              <a:t>f</a:t>
            </a:r>
            <a:r>
              <a:rPr lang="en-US" dirty="0" err="1" smtClean="0"/>
              <a:t>igure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523" y="2947915"/>
            <a:ext cx="9202715" cy="38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43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99125" cy="4672829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direct-mapped</a:t>
            </a:r>
            <a:r>
              <a:rPr lang="tr-TR" dirty="0"/>
              <a:t> </a:t>
            </a:r>
            <a:r>
              <a:rPr lang="tr-TR" dirty="0" err="1"/>
              <a:t>cache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en-US" dirty="0" smtClean="0"/>
              <a:t>referred </a:t>
            </a:r>
            <a:r>
              <a:rPr lang="en-US" dirty="0"/>
              <a:t>to as a </a:t>
            </a:r>
            <a:r>
              <a:rPr lang="en-US" i="1" dirty="0"/>
              <a:t>way, </a:t>
            </a:r>
            <a:r>
              <a:rPr lang="en-US" dirty="0"/>
              <a:t>consisting of 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lines.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first 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lines of main memory are </a:t>
            </a:r>
            <a:r>
              <a:rPr lang="en-US" dirty="0" smtClean="0"/>
              <a:t>direct</a:t>
            </a:r>
            <a:r>
              <a:rPr lang="tr-TR" dirty="0" smtClean="0"/>
              <a:t> </a:t>
            </a:r>
            <a:r>
              <a:rPr lang="en-US" dirty="0" smtClean="0"/>
              <a:t>mapped </a:t>
            </a:r>
            <a:r>
              <a:rPr lang="en-US" dirty="0"/>
              <a:t>into the 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lines of each way; the next group of 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lines of main memory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similarly </a:t>
            </a:r>
            <a:r>
              <a:rPr lang="en-US" dirty="0"/>
              <a:t>mapped, and so on.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direct-mapped implementation is typically </a:t>
            </a:r>
            <a:r>
              <a:rPr lang="en-US" dirty="0" smtClean="0"/>
              <a:t>used</a:t>
            </a:r>
            <a:r>
              <a:rPr lang="tr-TR" dirty="0" smtClean="0"/>
              <a:t> </a:t>
            </a:r>
            <a:r>
              <a:rPr lang="en-US" dirty="0"/>
              <a:t>for small degrees of associativity (small values of </a:t>
            </a:r>
            <a:r>
              <a:rPr lang="en-US" i="1" dirty="0"/>
              <a:t>k</a:t>
            </a:r>
            <a:r>
              <a:rPr lang="en-US" dirty="0"/>
              <a:t>) while the </a:t>
            </a:r>
            <a:r>
              <a:rPr lang="en-US" dirty="0" smtClean="0"/>
              <a:t>associative-mapped</a:t>
            </a:r>
            <a:r>
              <a:rPr lang="tr-TR" dirty="0" smtClean="0"/>
              <a:t> </a:t>
            </a:r>
            <a:r>
              <a:rPr lang="en-US" dirty="0" smtClean="0"/>
              <a:t>implementation </a:t>
            </a:r>
            <a:r>
              <a:rPr lang="en-US" dirty="0"/>
              <a:t>is typically used for higher degrees of </a:t>
            </a:r>
            <a:r>
              <a:rPr lang="en-US" dirty="0" smtClean="0"/>
              <a:t>associativity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310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5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set-associative mapping, the cache control logic interprets a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as three fields: Tag, Set, and Word.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i="1" dirty="0"/>
              <a:t>d </a:t>
            </a:r>
            <a:r>
              <a:rPr lang="en-US" dirty="0"/>
              <a:t>set bits specify one of 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= 2</a:t>
            </a:r>
            <a:r>
              <a:rPr lang="en-US" i="1" baseline="30000" dirty="0"/>
              <a:t>d</a:t>
            </a:r>
            <a:r>
              <a:rPr lang="en-US" i="1" dirty="0"/>
              <a:t> </a:t>
            </a:r>
            <a:r>
              <a:rPr lang="en-US" dirty="0" smtClean="0"/>
              <a:t>sets.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i="1" dirty="0"/>
              <a:t>s </a:t>
            </a:r>
            <a:r>
              <a:rPr lang="en-US" dirty="0"/>
              <a:t>bits of the Tag and Set fields specify one of the 2</a:t>
            </a:r>
            <a:r>
              <a:rPr lang="en-US" i="1" baseline="30000" dirty="0"/>
              <a:t>s</a:t>
            </a:r>
            <a:r>
              <a:rPr lang="en-US" i="1" dirty="0"/>
              <a:t> </a:t>
            </a:r>
            <a:r>
              <a:rPr lang="en-US" dirty="0"/>
              <a:t>blocks of main </a:t>
            </a:r>
            <a:r>
              <a:rPr lang="en-US" dirty="0" smtClean="0"/>
              <a:t>memory.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Figure </a:t>
            </a:r>
            <a:r>
              <a:rPr lang="tr-TR" dirty="0" err="1" smtClean="0"/>
              <a:t>below</a:t>
            </a:r>
            <a:r>
              <a:rPr lang="en-US" dirty="0" smtClean="0"/>
              <a:t> </a:t>
            </a:r>
            <a:r>
              <a:rPr lang="en-US" dirty="0"/>
              <a:t>illustrates the cache control logic. With fully associative mapping,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tag </a:t>
            </a:r>
            <a:r>
              <a:rPr lang="en-US" dirty="0"/>
              <a:t>in a memory address is quite large and must be compared to the tag of every </a:t>
            </a:r>
            <a:r>
              <a:rPr lang="en-US" dirty="0" smtClean="0"/>
              <a:t>line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cache.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i="1" dirty="0"/>
              <a:t>k</a:t>
            </a:r>
            <a:r>
              <a:rPr lang="en-US" dirty="0"/>
              <a:t>-way set-associative mapping, the tag in a memory address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much </a:t>
            </a:r>
            <a:r>
              <a:rPr lang="en-US" dirty="0"/>
              <a:t>smaller and is only compared to the </a:t>
            </a:r>
            <a:r>
              <a:rPr lang="en-US" i="1" dirty="0"/>
              <a:t>k </a:t>
            </a:r>
            <a:r>
              <a:rPr lang="en-US" dirty="0"/>
              <a:t>tags within a single set.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13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76219" cy="4351338"/>
          </a:xfrm>
        </p:spPr>
        <p:txBody>
          <a:bodyPr/>
          <a:lstStyle/>
          <a:p>
            <a:r>
              <a:rPr lang="tr-TR" dirty="0" smtClean="0"/>
              <a:t>K-</a:t>
            </a:r>
            <a:r>
              <a:rPr lang="tr-TR" dirty="0" err="1" smtClean="0"/>
              <a:t>Way</a:t>
            </a:r>
            <a:r>
              <a:rPr lang="tr-TR" dirty="0" smtClean="0"/>
              <a:t> Set </a:t>
            </a:r>
            <a:r>
              <a:rPr lang="tr-TR" dirty="0" err="1" smtClean="0"/>
              <a:t>Associative</a:t>
            </a:r>
            <a:r>
              <a:rPr lang="tr-TR" dirty="0" smtClean="0"/>
              <a:t> </a:t>
            </a:r>
            <a:r>
              <a:rPr lang="tr-TR" dirty="0" err="1" smtClean="0"/>
              <a:t>Cache</a:t>
            </a:r>
            <a:r>
              <a:rPr lang="tr-TR" dirty="0" smtClean="0"/>
              <a:t> </a:t>
            </a:r>
            <a:r>
              <a:rPr lang="tr-TR" dirty="0" err="1" smtClean="0"/>
              <a:t>Organization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304" y="760910"/>
            <a:ext cx="7704714" cy="568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62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47849"/>
                <a:ext cx="10515600" cy="474401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To</a:t>
                </a:r>
                <a:r>
                  <a:rPr lang="tr-TR" dirty="0"/>
                  <a:t> </a:t>
                </a:r>
                <a:r>
                  <a:rPr lang="tr-TR" dirty="0" err="1"/>
                  <a:t>summarize</a:t>
                </a:r>
                <a:r>
                  <a:rPr lang="tr-TR" dirty="0" smtClean="0"/>
                  <a:t>,</a:t>
                </a:r>
              </a:p>
              <a:p>
                <a:r>
                  <a:rPr lang="en-US" dirty="0"/>
                  <a:t>Address length = (</a:t>
                </a:r>
                <a:r>
                  <a:rPr lang="en-US" i="1" dirty="0"/>
                  <a:t>s </a:t>
                </a:r>
                <a:r>
                  <a:rPr lang="en-US" dirty="0"/>
                  <a:t>+ w) bits</a:t>
                </a:r>
              </a:p>
              <a:p>
                <a:r>
                  <a:rPr lang="en-US" dirty="0" smtClean="0"/>
                  <a:t>Number </a:t>
                </a:r>
                <a:r>
                  <a:rPr lang="en-US" dirty="0"/>
                  <a:t>of addressable units = 2</a:t>
                </a:r>
                <a:r>
                  <a:rPr lang="en-US" i="1" baseline="30000" dirty="0"/>
                  <a:t>s</a:t>
                </a:r>
                <a:r>
                  <a:rPr lang="en-US" baseline="30000" dirty="0"/>
                  <a:t>+w</a:t>
                </a:r>
                <a:r>
                  <a:rPr lang="en-US" dirty="0"/>
                  <a:t> words or </a:t>
                </a:r>
                <a:r>
                  <a:rPr lang="en-US" dirty="0" smtClean="0"/>
                  <a:t>bytes</a:t>
                </a:r>
                <a:endParaRPr lang="tr-TR" dirty="0" smtClean="0"/>
              </a:p>
              <a:p>
                <a:r>
                  <a:rPr lang="en-US" dirty="0"/>
                  <a:t>Block size = line size = 2</a:t>
                </a:r>
                <a:r>
                  <a:rPr lang="en-US" baseline="30000" dirty="0"/>
                  <a:t>w</a:t>
                </a:r>
                <a:r>
                  <a:rPr lang="en-US" dirty="0"/>
                  <a:t> words or bytes</a:t>
                </a:r>
              </a:p>
              <a:p>
                <a:r>
                  <a:rPr lang="en-US" dirty="0" smtClean="0"/>
                  <a:t>Number </a:t>
                </a:r>
                <a:r>
                  <a:rPr lang="en-US" dirty="0"/>
                  <a:t>of blocks in main memory </a:t>
                </a:r>
                <a:r>
                  <a:rPr lang="en-US" dirty="0" smtClean="0"/>
                  <a:t>=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i="1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tr-TR" i="1" dirty="0" smtClean="0"/>
              </a:p>
              <a:p>
                <a:r>
                  <a:rPr lang="en-US" dirty="0" smtClean="0"/>
                  <a:t>Number </a:t>
                </a:r>
                <a:r>
                  <a:rPr lang="en-US" dirty="0"/>
                  <a:t>of lines in set = </a:t>
                </a:r>
                <a:r>
                  <a:rPr lang="en-US" i="1" dirty="0"/>
                  <a:t>k</a:t>
                </a:r>
              </a:p>
              <a:p>
                <a:r>
                  <a:rPr lang="en-US" dirty="0" smtClean="0"/>
                  <a:t>Number </a:t>
                </a:r>
                <a:r>
                  <a:rPr lang="en-US" dirty="0"/>
                  <a:t>of sets = </a:t>
                </a:r>
                <a:r>
                  <a:rPr lang="tr-TR" dirty="0" smtClean="0"/>
                  <a:t>v</a:t>
                </a:r>
                <a:r>
                  <a:rPr lang="en-US" dirty="0" smtClean="0"/>
                  <a:t> </a:t>
                </a:r>
                <a:r>
                  <a:rPr lang="en-US" dirty="0"/>
                  <a:t>= 2</a:t>
                </a:r>
                <a:r>
                  <a:rPr lang="en-US" i="1" baseline="30000" dirty="0"/>
                  <a:t>d</a:t>
                </a:r>
              </a:p>
              <a:p>
                <a:r>
                  <a:rPr lang="en-US" dirty="0" smtClean="0"/>
                  <a:t>Number </a:t>
                </a:r>
                <a:r>
                  <a:rPr lang="en-US" dirty="0"/>
                  <a:t>of lines in cache = </a:t>
                </a:r>
                <a:r>
                  <a:rPr lang="en-US" i="1" dirty="0"/>
                  <a:t>m </a:t>
                </a:r>
                <a:r>
                  <a:rPr lang="en-US" dirty="0"/>
                  <a:t>= </a:t>
                </a:r>
                <a:r>
                  <a:rPr lang="en-US" i="1" dirty="0" smtClean="0"/>
                  <a:t>k</a:t>
                </a:r>
                <a:r>
                  <a:rPr lang="tr-TR" i="1" dirty="0" smtClean="0"/>
                  <a:t>v</a:t>
                </a:r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:r>
                  <a:rPr lang="en-US" i="1" dirty="0"/>
                  <a:t>k </a:t>
                </a:r>
                <a:r>
                  <a:rPr lang="tr-TR" dirty="0" smtClean="0"/>
                  <a:t>x</a:t>
                </a:r>
                <a:r>
                  <a:rPr lang="en-US" dirty="0" smtClean="0"/>
                  <a:t> </a:t>
                </a:r>
                <a:r>
                  <a:rPr lang="en-US" dirty="0"/>
                  <a:t>2</a:t>
                </a:r>
                <a:r>
                  <a:rPr lang="en-US" i="1" baseline="30000" dirty="0"/>
                  <a:t>d</a:t>
                </a:r>
              </a:p>
              <a:p>
                <a:r>
                  <a:rPr lang="en-US" dirty="0" smtClean="0"/>
                  <a:t>Size </a:t>
                </a:r>
                <a:r>
                  <a:rPr lang="en-US" dirty="0"/>
                  <a:t>of cache = </a:t>
                </a:r>
                <a:r>
                  <a:rPr lang="en-US" i="1" dirty="0"/>
                  <a:t>k </a:t>
                </a:r>
                <a:r>
                  <a:rPr lang="tr-TR" dirty="0" smtClean="0"/>
                  <a:t>x</a:t>
                </a:r>
                <a:r>
                  <a:rPr lang="en-US" dirty="0" smtClean="0"/>
                  <a:t> </a:t>
                </a:r>
                <a:r>
                  <a:rPr lang="en-US" dirty="0"/>
                  <a:t>2</a:t>
                </a:r>
                <a:r>
                  <a:rPr lang="en-US" i="1" baseline="30000" dirty="0"/>
                  <a:t>d</a:t>
                </a:r>
                <a:r>
                  <a:rPr lang="en-US" baseline="30000" dirty="0"/>
                  <a:t>+w</a:t>
                </a:r>
                <a:r>
                  <a:rPr lang="en-US" dirty="0"/>
                  <a:t> words or bytes</a:t>
                </a:r>
              </a:p>
              <a:p>
                <a:r>
                  <a:rPr lang="en-US" dirty="0" smtClean="0"/>
                  <a:t>Size </a:t>
                </a:r>
                <a:r>
                  <a:rPr lang="en-US" dirty="0"/>
                  <a:t>of tag = (</a:t>
                </a:r>
                <a:r>
                  <a:rPr lang="en-US" i="1" dirty="0"/>
                  <a:t>s </a:t>
                </a:r>
                <a:r>
                  <a:rPr lang="en-US" dirty="0"/>
                  <a:t>- </a:t>
                </a:r>
                <a:r>
                  <a:rPr lang="en-US" i="1" dirty="0"/>
                  <a:t>d</a:t>
                </a:r>
                <a:r>
                  <a:rPr lang="en-US" dirty="0"/>
                  <a:t>) bits</a:t>
                </a:r>
                <a:endParaRPr lang="tr-T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47849"/>
                <a:ext cx="10515600" cy="4744019"/>
              </a:xfrm>
              <a:blipFill rotWithShape="0">
                <a:blip r:embed="rId2"/>
                <a:stretch>
                  <a:fillRect l="-1043" t="-2571" b="-12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04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Example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11794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Figure </a:t>
            </a:r>
            <a:r>
              <a:rPr lang="en-US" dirty="0" smtClean="0"/>
              <a:t>shows </a:t>
            </a:r>
            <a:r>
              <a:rPr lang="en-US" dirty="0"/>
              <a:t>our example using set-associative mapping with </a:t>
            </a:r>
            <a:r>
              <a:rPr lang="en-US" dirty="0" smtClean="0"/>
              <a:t>two</a:t>
            </a:r>
            <a:r>
              <a:rPr lang="tr-TR" dirty="0" smtClean="0"/>
              <a:t> </a:t>
            </a:r>
            <a:r>
              <a:rPr lang="en-US" dirty="0" smtClean="0"/>
              <a:t>lines </a:t>
            </a:r>
            <a:r>
              <a:rPr lang="en-US" dirty="0"/>
              <a:t>in each set, referred to as two-way set-associative.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69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6149" y="696037"/>
            <a:ext cx="7128486" cy="566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02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201400" cy="48228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 related concept is the </a:t>
            </a:r>
            <a:r>
              <a:rPr lang="en-US" b="1" dirty="0"/>
              <a:t>unit of transfer</a:t>
            </a:r>
            <a:r>
              <a:rPr lang="en-US" dirty="0"/>
              <a:t>. For internal memory, the unit</a:t>
            </a:r>
            <a:r>
              <a:rPr lang="tr-TR" dirty="0"/>
              <a:t> </a:t>
            </a:r>
            <a:r>
              <a:rPr lang="en-US" dirty="0"/>
              <a:t>of transfer is equal to the number of electrical lines into and out of the memory</a:t>
            </a:r>
            <a:r>
              <a:rPr lang="tr-TR" dirty="0"/>
              <a:t> </a:t>
            </a:r>
            <a:r>
              <a:rPr lang="en-US" dirty="0"/>
              <a:t>module. This may be equal to the word length, but is often larger, such as 64, 128, or</a:t>
            </a:r>
            <a:r>
              <a:rPr lang="tr-TR" dirty="0"/>
              <a:t> </a:t>
            </a:r>
            <a:r>
              <a:rPr lang="en-US" dirty="0"/>
              <a:t>256 bits. To clarify this point, consider three related concepts for internal memory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r>
              <a:rPr lang="en-US" b="1" dirty="0"/>
              <a:t>Word: </a:t>
            </a:r>
            <a:r>
              <a:rPr lang="en-US" dirty="0"/>
              <a:t>The “natural” unit of organization of memory. The size of a word is </a:t>
            </a:r>
            <a:r>
              <a:rPr lang="en-US" dirty="0" smtClean="0"/>
              <a:t>typically</a:t>
            </a:r>
            <a:r>
              <a:rPr lang="tr-TR" dirty="0" smtClean="0"/>
              <a:t> </a:t>
            </a:r>
            <a:r>
              <a:rPr lang="en-US" dirty="0" smtClean="0"/>
              <a:t>equal </a:t>
            </a:r>
            <a:r>
              <a:rPr lang="en-US" dirty="0"/>
              <a:t>to the number of bits used to represent an integer and to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length</a:t>
            </a:r>
            <a:r>
              <a:rPr lang="en-US" dirty="0"/>
              <a:t>. Unfortunately, there are many exceptions. For example, the </a:t>
            </a:r>
            <a:r>
              <a:rPr lang="en-US" dirty="0" smtClean="0"/>
              <a:t>CRAY</a:t>
            </a:r>
            <a:r>
              <a:rPr lang="tr-TR" dirty="0" smtClean="0"/>
              <a:t> </a:t>
            </a:r>
            <a:r>
              <a:rPr lang="en-US" dirty="0" smtClean="0"/>
              <a:t>C90 </a:t>
            </a:r>
            <a:r>
              <a:rPr lang="en-US" dirty="0"/>
              <a:t>(an older model CRAY supercomputer) has a 64-bit word length but </a:t>
            </a:r>
            <a:r>
              <a:rPr lang="en-US" dirty="0" smtClean="0"/>
              <a:t>uses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46-bit integer representation. The Intel x86 architecture has a wide variety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lengths, expressed as multiples of bytes, and a word size of 32 bits.</a:t>
            </a:r>
          </a:p>
          <a:p>
            <a:pPr lvl="1"/>
            <a:r>
              <a:rPr lang="en-US" b="1" dirty="0" smtClean="0"/>
              <a:t>Addressable </a:t>
            </a:r>
            <a:r>
              <a:rPr lang="en-US" b="1" dirty="0"/>
              <a:t>units: </a:t>
            </a:r>
            <a:r>
              <a:rPr lang="en-US" dirty="0"/>
              <a:t>In some systems, the addressable unit is the word. </a:t>
            </a:r>
            <a:r>
              <a:rPr lang="en-US" dirty="0" smtClean="0"/>
              <a:t>However,</a:t>
            </a:r>
            <a:r>
              <a:rPr lang="tr-TR" dirty="0" smtClean="0"/>
              <a:t> </a:t>
            </a:r>
            <a:r>
              <a:rPr lang="en-US" dirty="0" smtClean="0"/>
              <a:t>many </a:t>
            </a:r>
            <a:r>
              <a:rPr lang="en-US" dirty="0"/>
              <a:t>systems allow addressing at the byte level. In any case, the </a:t>
            </a:r>
            <a:r>
              <a:rPr lang="en-US" dirty="0" smtClean="0"/>
              <a:t>relationship</a:t>
            </a:r>
            <a:r>
              <a:rPr lang="tr-TR" dirty="0" smtClean="0"/>
              <a:t> </a:t>
            </a:r>
            <a:r>
              <a:rPr lang="en-US" dirty="0" smtClean="0"/>
              <a:t>between </a:t>
            </a:r>
            <a:r>
              <a:rPr lang="en-US" dirty="0"/>
              <a:t>the length in bits </a:t>
            </a:r>
            <a:r>
              <a:rPr lang="en-US" i="1" dirty="0"/>
              <a:t>A </a:t>
            </a:r>
            <a:r>
              <a:rPr lang="en-US" dirty="0"/>
              <a:t>of an address and the number </a:t>
            </a:r>
            <a:r>
              <a:rPr lang="en-US" i="1" dirty="0"/>
              <a:t>N </a:t>
            </a:r>
            <a:r>
              <a:rPr lang="en-US" dirty="0"/>
              <a:t>of </a:t>
            </a:r>
            <a:r>
              <a:rPr lang="en-US" dirty="0" smtClean="0"/>
              <a:t>addressable</a:t>
            </a:r>
            <a:r>
              <a:rPr lang="tr-TR" dirty="0" smtClean="0"/>
              <a:t> </a:t>
            </a:r>
            <a:r>
              <a:rPr lang="en-US" dirty="0" smtClean="0"/>
              <a:t>units </a:t>
            </a:r>
            <a:r>
              <a:rPr lang="en-US" dirty="0"/>
              <a:t>is 2</a:t>
            </a:r>
            <a:r>
              <a:rPr lang="en-US" i="1" baseline="30000" dirty="0"/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i="1" dirty="0"/>
              <a:t>N</a:t>
            </a:r>
            <a:r>
              <a:rPr lang="en-US" dirty="0"/>
              <a:t>.</a:t>
            </a:r>
          </a:p>
          <a:p>
            <a:pPr lvl="1"/>
            <a:r>
              <a:rPr lang="en-US" b="1" dirty="0" smtClean="0"/>
              <a:t>Unit </a:t>
            </a:r>
            <a:r>
              <a:rPr lang="en-US" b="1" dirty="0"/>
              <a:t>of transfer: </a:t>
            </a:r>
            <a:r>
              <a:rPr lang="en-US" dirty="0"/>
              <a:t>For main memory, this is the number of bits read out of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written </a:t>
            </a:r>
            <a:r>
              <a:rPr lang="en-US" dirty="0"/>
              <a:t>into memory at a time. The unit of transfer need not equal a word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addressable unit. For external memory, data are often transferred in </a:t>
            </a:r>
            <a:r>
              <a:rPr lang="en-US" dirty="0" smtClean="0"/>
              <a:t>much</a:t>
            </a:r>
            <a:r>
              <a:rPr lang="tr-TR" dirty="0" smtClean="0"/>
              <a:t> </a:t>
            </a:r>
            <a:r>
              <a:rPr lang="en-US" dirty="0" smtClean="0"/>
              <a:t>larger </a:t>
            </a:r>
            <a:r>
              <a:rPr lang="en-US" dirty="0"/>
              <a:t>units than a word, and these are referred to as blocks.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81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4453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13-bit set number </a:t>
            </a:r>
            <a:r>
              <a:rPr lang="en-US" dirty="0" smtClean="0"/>
              <a:t>identifies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unique set of two lines within the cache. It also gives the number of the block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memory, modulo 2</a:t>
            </a:r>
            <a:r>
              <a:rPr lang="en-US" baseline="30000" dirty="0"/>
              <a:t>13</a:t>
            </a:r>
            <a:r>
              <a:rPr lang="en-US" dirty="0"/>
              <a:t>. This determines the mapping of blocks into lines.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</a:t>
            </a:r>
            <a:r>
              <a:rPr lang="en-US" dirty="0" smtClean="0"/>
              <a:t>blocks</a:t>
            </a:r>
            <a:r>
              <a:rPr lang="tr-TR" dirty="0" smtClean="0"/>
              <a:t> </a:t>
            </a:r>
            <a:r>
              <a:rPr lang="en-US" dirty="0" smtClean="0"/>
              <a:t>000000</a:t>
            </a:r>
            <a:r>
              <a:rPr lang="en-US" dirty="0"/>
              <a:t>, 008000, …, FF8000 of main memory map into cache set 0. Any of those blocks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loaded into either of the two lines in the set.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Note </a:t>
            </a:r>
            <a:r>
              <a:rPr lang="en-US" dirty="0"/>
              <a:t>that no two blocks that map into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cache set have the same tag number.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a read operation, the 13-bit set number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used </a:t>
            </a:r>
            <a:r>
              <a:rPr lang="en-US" dirty="0"/>
              <a:t>to determine which set of two lines is to be examined. Both lines in the set are </a:t>
            </a:r>
            <a:r>
              <a:rPr lang="en-US" dirty="0" smtClean="0"/>
              <a:t>examined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a match with the tag number of the address to be accessed.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56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17239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 the extreme case of 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i="1" dirty="0"/>
              <a:t>k </a:t>
            </a:r>
            <a:r>
              <a:rPr lang="en-US" dirty="0"/>
              <a:t>= 1, the set-associative technique reduces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direct </a:t>
            </a:r>
            <a:r>
              <a:rPr lang="en-US" dirty="0"/>
              <a:t>mapping, and for 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= 1, </a:t>
            </a:r>
            <a:r>
              <a:rPr lang="en-US" i="1" dirty="0"/>
              <a:t>k </a:t>
            </a:r>
            <a:r>
              <a:rPr lang="en-US" dirty="0"/>
              <a:t>= </a:t>
            </a:r>
            <a:r>
              <a:rPr lang="en-US" i="1" dirty="0"/>
              <a:t>m</a:t>
            </a:r>
            <a:r>
              <a:rPr lang="en-US" dirty="0"/>
              <a:t>, it reduces to associative mapping.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use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lines per set </a:t>
            </a:r>
            <a:r>
              <a:rPr lang="en-US" dirty="0" smtClean="0"/>
              <a:t>(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/>
              <a:t>m</a:t>
            </a:r>
            <a:r>
              <a:rPr lang="en-US" dirty="0"/>
              <a:t>/2, </a:t>
            </a:r>
            <a:r>
              <a:rPr lang="en-US" i="1" dirty="0"/>
              <a:t>k </a:t>
            </a:r>
            <a:r>
              <a:rPr lang="en-US" dirty="0"/>
              <a:t>= 2) is the most common set-associative </a:t>
            </a:r>
            <a:r>
              <a:rPr lang="en-US" dirty="0" smtClean="0"/>
              <a:t>organization.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significantly improves the hit ratio over direct mapping.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Four-way </a:t>
            </a:r>
            <a:r>
              <a:rPr lang="en-US" dirty="0"/>
              <a:t>set </a:t>
            </a:r>
            <a:r>
              <a:rPr lang="en-US" dirty="0" smtClean="0"/>
              <a:t>associative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tr-TR" dirty="0" smtClean="0"/>
              <a:t>v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/>
              <a:t>m</a:t>
            </a:r>
            <a:r>
              <a:rPr lang="en-US" dirty="0"/>
              <a:t>/4, </a:t>
            </a:r>
            <a:r>
              <a:rPr lang="en-US" i="1" dirty="0"/>
              <a:t>k </a:t>
            </a:r>
            <a:r>
              <a:rPr lang="en-US" dirty="0"/>
              <a:t>= 4) makes a modest additional improvement for a relatively </a:t>
            </a:r>
            <a:r>
              <a:rPr lang="en-US" dirty="0" smtClean="0"/>
              <a:t>small</a:t>
            </a:r>
            <a:r>
              <a:rPr lang="tr-TR" dirty="0" smtClean="0"/>
              <a:t> </a:t>
            </a:r>
            <a:r>
              <a:rPr lang="en-US" dirty="0" smtClean="0"/>
              <a:t>additional cost.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Further </a:t>
            </a:r>
            <a:r>
              <a:rPr lang="en-US" dirty="0"/>
              <a:t>increases in the number of lines </a:t>
            </a:r>
            <a:r>
              <a:rPr lang="en-US" dirty="0" smtClean="0"/>
              <a:t>per</a:t>
            </a:r>
            <a:r>
              <a:rPr lang="tr-TR" dirty="0" smtClean="0"/>
              <a:t> set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little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26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Varying Associativity over Cache Size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72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698" y="1654219"/>
            <a:ext cx="6943312" cy="497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62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89943" cy="4895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Replacement</a:t>
            </a:r>
            <a:r>
              <a:rPr lang="tr-TR" b="1" dirty="0"/>
              <a:t> </a:t>
            </a:r>
            <a:r>
              <a:rPr lang="tr-TR" b="1" dirty="0" err="1" smtClean="0"/>
              <a:t>Algorithms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Once the cache has been filled, when a new block is brought into the cache,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existing blocks must be replaced. For direct mapping, there is only one </a:t>
            </a:r>
            <a:r>
              <a:rPr lang="en-US" dirty="0" smtClean="0"/>
              <a:t>possible</a:t>
            </a:r>
            <a:r>
              <a:rPr lang="tr-TR" dirty="0" smtClean="0"/>
              <a:t> </a:t>
            </a:r>
            <a:r>
              <a:rPr lang="en-US" dirty="0" smtClean="0"/>
              <a:t>line </a:t>
            </a:r>
            <a:r>
              <a:rPr lang="en-US" dirty="0"/>
              <a:t>for any particular block, and no choice is possible.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the </a:t>
            </a:r>
            <a:r>
              <a:rPr lang="en-US" dirty="0" smtClean="0"/>
              <a:t>associative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set-associative techniques, a replacement algorithm is needed. To achieve </a:t>
            </a:r>
            <a:r>
              <a:rPr lang="en-US" dirty="0" smtClean="0"/>
              <a:t>high</a:t>
            </a:r>
            <a:r>
              <a:rPr lang="tr-TR" dirty="0" smtClean="0"/>
              <a:t> </a:t>
            </a:r>
            <a:r>
              <a:rPr lang="en-US" dirty="0" smtClean="0"/>
              <a:t>speed</a:t>
            </a:r>
            <a:r>
              <a:rPr lang="en-US" dirty="0"/>
              <a:t>, such an algorithm must be implemented in hardware. A number of </a:t>
            </a:r>
            <a:r>
              <a:rPr lang="en-US" dirty="0" smtClean="0"/>
              <a:t>algorithms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tried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LRU</a:t>
            </a:r>
          </a:p>
          <a:p>
            <a:pPr lvl="1"/>
            <a:r>
              <a:rPr lang="tr-TR" dirty="0" smtClean="0"/>
              <a:t>FIFO</a:t>
            </a:r>
          </a:p>
          <a:p>
            <a:pPr lvl="1"/>
            <a:r>
              <a:rPr lang="tr-TR" dirty="0" smtClean="0"/>
              <a:t>LFU</a:t>
            </a:r>
          </a:p>
          <a:p>
            <a:pPr lvl="1"/>
            <a:r>
              <a:rPr lang="tr-TR" dirty="0" err="1" smtClean="0"/>
              <a:t>Random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53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5326"/>
            <a:ext cx="11199125" cy="6356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LRU (</a:t>
            </a:r>
            <a:r>
              <a:rPr lang="tr-TR" b="1" dirty="0" err="1" smtClean="0"/>
              <a:t>Least</a:t>
            </a:r>
            <a:r>
              <a:rPr lang="tr-TR" b="1" dirty="0" smtClean="0"/>
              <a:t> </a:t>
            </a:r>
            <a:r>
              <a:rPr lang="tr-TR" b="1" dirty="0" err="1" smtClean="0"/>
              <a:t>Recently</a:t>
            </a:r>
            <a:r>
              <a:rPr lang="tr-TR" b="1" dirty="0" smtClean="0"/>
              <a:t> </a:t>
            </a:r>
            <a:r>
              <a:rPr lang="tr-TR" b="1" dirty="0" err="1" smtClean="0"/>
              <a:t>Used</a:t>
            </a:r>
            <a:r>
              <a:rPr lang="tr-TR" b="1" dirty="0" smtClean="0"/>
              <a:t>): </a:t>
            </a:r>
            <a:r>
              <a:rPr lang="en-US" dirty="0"/>
              <a:t>Replace that block in the set that has been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cache longest with no reference to it.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two-way set associative, this is </a:t>
            </a:r>
            <a:r>
              <a:rPr lang="en-US" dirty="0" smtClean="0"/>
              <a:t>easily</a:t>
            </a:r>
            <a:r>
              <a:rPr lang="tr-TR" dirty="0" smtClean="0"/>
              <a:t> </a:t>
            </a:r>
            <a:r>
              <a:rPr lang="en-US" dirty="0" smtClean="0"/>
              <a:t>implemented</a:t>
            </a:r>
            <a:r>
              <a:rPr lang="en-US" dirty="0"/>
              <a:t>. Each line includes a USE bit. When a line is referenced, its USE </a:t>
            </a:r>
            <a:r>
              <a:rPr lang="en-US" dirty="0" smtClean="0"/>
              <a:t>bit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set to 1 and the USE bit of the other line in that set is set to 0. When a block is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read into the set, the line whose USE bit is 0 is used. Because we are </a:t>
            </a:r>
            <a:r>
              <a:rPr lang="en-US" dirty="0" smtClean="0"/>
              <a:t>assuming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more recently used memory locations are more likely to be referenced, </a:t>
            </a:r>
            <a:r>
              <a:rPr lang="en-US" dirty="0" smtClean="0"/>
              <a:t>LRU</a:t>
            </a:r>
            <a:r>
              <a:rPr lang="tr-TR" dirty="0" smtClean="0"/>
              <a:t> </a:t>
            </a:r>
            <a:r>
              <a:rPr lang="en-US" dirty="0" smtClean="0"/>
              <a:t>should </a:t>
            </a:r>
            <a:r>
              <a:rPr lang="en-US" dirty="0"/>
              <a:t>give the best hit ratio.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LRU </a:t>
            </a:r>
            <a:r>
              <a:rPr lang="en-US" dirty="0"/>
              <a:t>is also relatively easy to implement for a </a:t>
            </a:r>
            <a:r>
              <a:rPr lang="en-US" dirty="0" smtClean="0"/>
              <a:t>fully</a:t>
            </a:r>
            <a:r>
              <a:rPr lang="tr-TR" dirty="0" smtClean="0"/>
              <a:t> </a:t>
            </a:r>
            <a:r>
              <a:rPr lang="en-US" dirty="0" smtClean="0"/>
              <a:t>associative </a:t>
            </a:r>
            <a:r>
              <a:rPr lang="en-US" dirty="0"/>
              <a:t>cache. The cache mechanism maintains a separate list of indexes to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lines in the cache. When a line is referenced, it moves to the front of the </a:t>
            </a:r>
            <a:r>
              <a:rPr lang="en-US" dirty="0" smtClean="0"/>
              <a:t>list.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replacement, the line at the back of the list is used.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of its simplicity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implementation</a:t>
            </a:r>
            <a:r>
              <a:rPr lang="en-US" dirty="0"/>
              <a:t>, LRU is the most popular replacement algorithm.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59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5818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FIFO (First-</a:t>
            </a:r>
            <a:r>
              <a:rPr lang="tr-TR" b="1" dirty="0" err="1" smtClean="0"/>
              <a:t>In</a:t>
            </a:r>
            <a:r>
              <a:rPr lang="tr-TR" b="1" dirty="0" smtClean="0"/>
              <a:t>-First-</a:t>
            </a:r>
            <a:r>
              <a:rPr lang="tr-TR" b="1" dirty="0" err="1" smtClean="0"/>
              <a:t>Out</a:t>
            </a:r>
            <a:r>
              <a:rPr lang="tr-TR" b="1" dirty="0" smtClean="0"/>
              <a:t>):</a:t>
            </a:r>
            <a:r>
              <a:rPr lang="tr-TR" dirty="0" smtClean="0"/>
              <a:t> </a:t>
            </a:r>
            <a:r>
              <a:rPr lang="en-US" dirty="0"/>
              <a:t>Replace that block in the </a:t>
            </a:r>
            <a:r>
              <a:rPr lang="en-US" dirty="0" smtClean="0"/>
              <a:t>set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has been in the cache longest. FIFO is easily implemented as a </a:t>
            </a:r>
            <a:r>
              <a:rPr lang="en-US" dirty="0" smtClean="0"/>
              <a:t>round-robin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/>
              <a:t>circular</a:t>
            </a:r>
            <a:r>
              <a:rPr lang="tr-TR" dirty="0"/>
              <a:t> </a:t>
            </a:r>
            <a:r>
              <a:rPr lang="tr-TR" dirty="0" err="1"/>
              <a:t>buffer</a:t>
            </a:r>
            <a:r>
              <a:rPr lang="tr-TR" dirty="0"/>
              <a:t> </a:t>
            </a:r>
            <a:r>
              <a:rPr lang="tr-TR" dirty="0" err="1"/>
              <a:t>technique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b="1" dirty="0" smtClean="0"/>
              <a:t>LFU (</a:t>
            </a:r>
            <a:r>
              <a:rPr lang="tr-TR" b="1" dirty="0" err="1" smtClean="0"/>
              <a:t>Least</a:t>
            </a:r>
            <a:r>
              <a:rPr lang="tr-TR" b="1" dirty="0" smtClean="0"/>
              <a:t> </a:t>
            </a:r>
            <a:r>
              <a:rPr lang="tr-TR" b="1" dirty="0" err="1" smtClean="0"/>
              <a:t>Frequently</a:t>
            </a:r>
            <a:r>
              <a:rPr lang="tr-TR" b="1" dirty="0" smtClean="0"/>
              <a:t> </a:t>
            </a:r>
            <a:r>
              <a:rPr lang="tr-TR" b="1" dirty="0" err="1" smtClean="0"/>
              <a:t>Used</a:t>
            </a:r>
            <a:r>
              <a:rPr lang="tr-TR" b="1" dirty="0" smtClean="0"/>
              <a:t>):</a:t>
            </a:r>
            <a:r>
              <a:rPr lang="tr-TR" dirty="0" smtClean="0"/>
              <a:t> </a:t>
            </a:r>
            <a:r>
              <a:rPr lang="en-US" dirty="0"/>
              <a:t>Replace that block in the set that has experienced the fewest references. LFU </a:t>
            </a:r>
            <a:r>
              <a:rPr lang="en-US" dirty="0" smtClean="0"/>
              <a:t>could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implemented by associating a counter with each line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tr-TR" b="1" dirty="0" err="1" smtClean="0"/>
              <a:t>Random</a:t>
            </a:r>
            <a:r>
              <a:rPr lang="tr-TR" b="1" dirty="0" smtClean="0"/>
              <a:t>:</a:t>
            </a:r>
            <a:r>
              <a:rPr lang="tr-TR" dirty="0" smtClean="0"/>
              <a:t> P</a:t>
            </a:r>
            <a:r>
              <a:rPr lang="en-US" dirty="0" smtClean="0"/>
              <a:t>ick </a:t>
            </a:r>
            <a:r>
              <a:rPr lang="en-US" dirty="0"/>
              <a:t>a line at random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among </a:t>
            </a:r>
            <a:r>
              <a:rPr lang="en-US" dirty="0"/>
              <a:t>the candidate lines. Simulation studies have shown that random </a:t>
            </a:r>
            <a:r>
              <a:rPr lang="en-US" dirty="0" smtClean="0"/>
              <a:t>replacement</a:t>
            </a:r>
            <a:r>
              <a:rPr lang="tr-TR" dirty="0" smtClean="0"/>
              <a:t> </a:t>
            </a:r>
            <a:r>
              <a:rPr lang="en-US" dirty="0" smtClean="0"/>
              <a:t>provides </a:t>
            </a:r>
            <a:r>
              <a:rPr lang="en-US" dirty="0"/>
              <a:t>only slightly inferior performance to an algorithm based on </a:t>
            </a:r>
            <a:r>
              <a:rPr lang="en-US" dirty="0" smtClean="0"/>
              <a:t>usage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52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4453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Write </a:t>
            </a:r>
            <a:r>
              <a:rPr lang="tr-TR" b="1" dirty="0" err="1" smtClean="0"/>
              <a:t>Policy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When a block that is resident in the cache is to be replaced, there are two cases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consider</a:t>
            </a:r>
            <a:r>
              <a:rPr lang="tr-TR" dirty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the old block in the cache has not been altered, then it may be </a:t>
            </a:r>
            <a:r>
              <a:rPr lang="en-US" dirty="0" smtClean="0"/>
              <a:t>overwritten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a new block without first writing out the old block. 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at least one </a:t>
            </a:r>
            <a:r>
              <a:rPr lang="en-US" dirty="0" smtClean="0"/>
              <a:t>write</a:t>
            </a:r>
            <a:r>
              <a:rPr lang="tr-TR" dirty="0" smtClean="0"/>
              <a:t> </a:t>
            </a:r>
            <a:r>
              <a:rPr lang="en-US" dirty="0" smtClean="0"/>
              <a:t>operation </a:t>
            </a:r>
            <a:r>
              <a:rPr lang="en-US" dirty="0"/>
              <a:t>has been performed on a word in that line of the cache, then main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updated by writing the line of cache out to the block of memory </a:t>
            </a:r>
            <a:r>
              <a:rPr lang="en-US" dirty="0" smtClean="0"/>
              <a:t>before</a:t>
            </a:r>
            <a:r>
              <a:rPr lang="tr-TR" dirty="0" smtClean="0"/>
              <a:t> </a:t>
            </a:r>
            <a:r>
              <a:rPr lang="en-US" dirty="0" smtClean="0"/>
              <a:t>bringing </a:t>
            </a:r>
            <a:r>
              <a:rPr lang="en-US" dirty="0"/>
              <a:t>in the new block.</a:t>
            </a:r>
            <a:endParaRPr lang="tr-T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67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40069" cy="47525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variety of write policies, with performance and </a:t>
            </a:r>
            <a:r>
              <a:rPr lang="en-US" dirty="0" smtClean="0"/>
              <a:t>economic</a:t>
            </a:r>
            <a:r>
              <a:rPr lang="tr-TR" dirty="0" smtClean="0"/>
              <a:t> </a:t>
            </a:r>
            <a:r>
              <a:rPr lang="en-US" dirty="0" smtClean="0"/>
              <a:t>trade-offs</a:t>
            </a:r>
            <a:r>
              <a:rPr lang="en-US" dirty="0"/>
              <a:t>, is possible. There are two problems to contend with. First,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one device may have access to main memory. For example, an I/O </a:t>
            </a:r>
            <a:r>
              <a:rPr lang="en-US" dirty="0" smtClean="0"/>
              <a:t>mod</a:t>
            </a:r>
            <a:r>
              <a:rPr lang="tr-TR" dirty="0" smtClean="0"/>
              <a:t>u</a:t>
            </a:r>
            <a:r>
              <a:rPr lang="en-US" dirty="0" smtClean="0"/>
              <a:t>le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be able to read-write directly to memory.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a word has been altered only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cache</a:t>
            </a:r>
            <a:r>
              <a:rPr lang="en-US" dirty="0"/>
              <a:t>, then the corresponding memory word is invalid.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Further</a:t>
            </a:r>
            <a:r>
              <a:rPr lang="en-US" dirty="0"/>
              <a:t>, if the I/O </a:t>
            </a:r>
            <a:r>
              <a:rPr lang="en-US" dirty="0" smtClean="0"/>
              <a:t>device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altered main memory, then the cache word is invalid. A more complex </a:t>
            </a:r>
            <a:r>
              <a:rPr lang="en-US" dirty="0" smtClean="0"/>
              <a:t>problem</a:t>
            </a:r>
            <a:r>
              <a:rPr lang="tr-TR" dirty="0" smtClean="0"/>
              <a:t> </a:t>
            </a:r>
            <a:r>
              <a:rPr lang="en-US" dirty="0" smtClean="0"/>
              <a:t>occurs </a:t>
            </a:r>
            <a:r>
              <a:rPr lang="en-US" dirty="0"/>
              <a:t>when multiple processors are attached to the same bus and each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its own local cache.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Then</a:t>
            </a:r>
            <a:r>
              <a:rPr lang="en-US" dirty="0"/>
              <a:t>, if a word is altered in one cache, it could </a:t>
            </a:r>
            <a:r>
              <a:rPr lang="en-US" dirty="0" smtClean="0"/>
              <a:t>conceivably</a:t>
            </a:r>
            <a:r>
              <a:rPr lang="tr-TR" dirty="0" smtClean="0"/>
              <a:t> </a:t>
            </a:r>
            <a:r>
              <a:rPr lang="en-US" dirty="0" smtClean="0"/>
              <a:t>invalidate </a:t>
            </a:r>
            <a:r>
              <a:rPr lang="en-US" dirty="0"/>
              <a:t>a word in other caches.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38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9912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simplest technique is called </a:t>
            </a:r>
            <a:r>
              <a:rPr lang="en-US" b="1" dirty="0"/>
              <a:t>write through. </a:t>
            </a:r>
            <a:r>
              <a:rPr lang="en-US" dirty="0"/>
              <a:t>Using this technique, all </a:t>
            </a:r>
            <a:r>
              <a:rPr lang="en-US" dirty="0" smtClean="0"/>
              <a:t>write</a:t>
            </a:r>
            <a:r>
              <a:rPr lang="tr-TR" dirty="0" smtClean="0"/>
              <a:t> </a:t>
            </a:r>
            <a:r>
              <a:rPr lang="en-US" dirty="0" smtClean="0"/>
              <a:t>operations </a:t>
            </a:r>
            <a:r>
              <a:rPr lang="en-US" dirty="0"/>
              <a:t>are made to main memory as well as to the cache, ensuring that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is always valid.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Any </a:t>
            </a:r>
            <a:r>
              <a:rPr lang="en-US" dirty="0"/>
              <a:t>other processor–cache module can monitor traffic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main </a:t>
            </a:r>
            <a:r>
              <a:rPr lang="en-US" dirty="0"/>
              <a:t>memory to maintain consistency within its own cache.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main </a:t>
            </a:r>
            <a:r>
              <a:rPr lang="en-US" dirty="0" smtClean="0"/>
              <a:t>disadvantage</a:t>
            </a:r>
            <a:r>
              <a:rPr lang="tr-TR" dirty="0" smtClean="0"/>
              <a:t> </a:t>
            </a:r>
            <a:r>
              <a:rPr lang="en-US" dirty="0"/>
              <a:t>of this technique is that it generates substantial memory traffic and may create a bottleneck.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97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9912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alternative technique, known as </a:t>
            </a:r>
            <a:r>
              <a:rPr lang="en-US" b="1" dirty="0"/>
              <a:t>write back, </a:t>
            </a:r>
            <a:r>
              <a:rPr lang="en-US" dirty="0"/>
              <a:t>minimizes memory </a:t>
            </a:r>
            <a:r>
              <a:rPr lang="en-US" dirty="0" smtClean="0"/>
              <a:t>writes.</a:t>
            </a:r>
            <a:r>
              <a:rPr lang="tr-TR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write back, updates are made only in the cache. When an update occurs,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b="1" dirty="0" smtClean="0"/>
              <a:t>dirty </a:t>
            </a:r>
            <a:r>
              <a:rPr lang="en-US" b="1" dirty="0"/>
              <a:t>bit</a:t>
            </a:r>
            <a:r>
              <a:rPr lang="en-US" dirty="0"/>
              <a:t>, or </a:t>
            </a:r>
            <a:r>
              <a:rPr lang="en-US" b="1" dirty="0"/>
              <a:t>use bit</a:t>
            </a:r>
            <a:r>
              <a:rPr lang="en-US" dirty="0"/>
              <a:t>, associated with the line is set. Then, when a block is replaced,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written back to main memory if and only if the dirty bit is set.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problem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write </a:t>
            </a:r>
            <a:r>
              <a:rPr lang="en-US" dirty="0"/>
              <a:t>back is that portions of main memory are invalid, and hence accesses by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en-US" dirty="0" smtClean="0"/>
              <a:t>modules </a:t>
            </a:r>
            <a:r>
              <a:rPr lang="en-US" dirty="0"/>
              <a:t>can be allowed only through the cache. This makes for complex </a:t>
            </a:r>
            <a:r>
              <a:rPr lang="en-US" dirty="0" smtClean="0"/>
              <a:t>circuitry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potential</a:t>
            </a:r>
            <a:r>
              <a:rPr lang="tr-TR" dirty="0"/>
              <a:t> </a:t>
            </a:r>
            <a:r>
              <a:rPr lang="tr-TR" dirty="0" err="1"/>
              <a:t>bottleneck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42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061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M</a:t>
            </a:r>
            <a:r>
              <a:rPr lang="en-US" b="1" dirty="0" err="1" smtClean="0"/>
              <a:t>ethod</a:t>
            </a:r>
            <a:r>
              <a:rPr lang="en-US" b="1" dirty="0" smtClean="0"/>
              <a:t> </a:t>
            </a:r>
            <a:r>
              <a:rPr lang="en-US" b="1" dirty="0"/>
              <a:t>of accessing </a:t>
            </a:r>
            <a:r>
              <a:rPr lang="en-US" dirty="0"/>
              <a:t>units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data</a:t>
            </a:r>
            <a:r>
              <a:rPr lang="en-US" dirty="0"/>
              <a:t>. These include the following:</a:t>
            </a:r>
          </a:p>
          <a:p>
            <a:pPr lvl="1"/>
            <a:r>
              <a:rPr lang="en-US" b="1" dirty="0" smtClean="0"/>
              <a:t>Sequential </a:t>
            </a:r>
            <a:r>
              <a:rPr lang="en-US" b="1" dirty="0"/>
              <a:t>access: </a:t>
            </a:r>
            <a:r>
              <a:rPr lang="en-US" dirty="0"/>
              <a:t>Memory is organized into units of data, called </a:t>
            </a:r>
            <a:r>
              <a:rPr lang="en-US" dirty="0" smtClean="0"/>
              <a:t>records.</a:t>
            </a:r>
            <a:r>
              <a:rPr lang="tr-TR" dirty="0" smtClean="0"/>
              <a:t> </a:t>
            </a:r>
            <a:r>
              <a:rPr lang="en-US" dirty="0" smtClean="0"/>
              <a:t>Access </a:t>
            </a:r>
            <a:r>
              <a:rPr lang="en-US" dirty="0"/>
              <a:t>must be made in a specific linear sequence. Stored addressing </a:t>
            </a:r>
            <a:r>
              <a:rPr lang="en-US" dirty="0" smtClean="0"/>
              <a:t>information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used to separate records and assist in the retrieval process. </a:t>
            </a:r>
            <a:endParaRPr lang="tr-TR" dirty="0" smtClean="0"/>
          </a:p>
          <a:p>
            <a:pPr lvl="1"/>
            <a:r>
              <a:rPr lang="en-US" dirty="0" smtClean="0"/>
              <a:t>A shared</a:t>
            </a:r>
            <a:r>
              <a:rPr lang="tr-TR" dirty="0" smtClean="0"/>
              <a:t> </a:t>
            </a:r>
            <a:r>
              <a:rPr lang="en-US" dirty="0" smtClean="0"/>
              <a:t>read–write </a:t>
            </a:r>
            <a:r>
              <a:rPr lang="en-US" dirty="0"/>
              <a:t>mechanism is used, and this must be moved from its current </a:t>
            </a:r>
            <a:r>
              <a:rPr lang="en-US" dirty="0" smtClean="0"/>
              <a:t>location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desired location, passing and rejecting each intermediate </a:t>
            </a:r>
            <a:r>
              <a:rPr lang="en-US" dirty="0" smtClean="0"/>
              <a:t>record.</a:t>
            </a:r>
            <a:r>
              <a:rPr lang="tr-TR" dirty="0" smtClean="0"/>
              <a:t> </a:t>
            </a:r>
            <a:r>
              <a:rPr lang="en-US" dirty="0" smtClean="0"/>
              <a:t>Thus</a:t>
            </a:r>
            <a:r>
              <a:rPr lang="en-US" dirty="0"/>
              <a:t>, the time to access an arbitrary record is highly variable. </a:t>
            </a:r>
            <a:endParaRPr lang="tr-TR" dirty="0" smtClean="0"/>
          </a:p>
          <a:p>
            <a:pPr lvl="1"/>
            <a:r>
              <a:rPr lang="en-US" dirty="0" smtClean="0"/>
              <a:t>Tape units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97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Example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226421" cy="4793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a cache with a line size of 32 bytes and a main memory that </a:t>
            </a:r>
            <a:r>
              <a:rPr lang="en-US" dirty="0" smtClean="0"/>
              <a:t>requires</a:t>
            </a:r>
            <a:r>
              <a:rPr lang="tr-TR" dirty="0" smtClean="0"/>
              <a:t> </a:t>
            </a:r>
            <a:r>
              <a:rPr lang="en-US" dirty="0" smtClean="0"/>
              <a:t>30 </a:t>
            </a:r>
            <a:r>
              <a:rPr lang="en-US" dirty="0"/>
              <a:t>ns to transfer a 4-byte word. For any line that is written at least once </a:t>
            </a:r>
            <a:r>
              <a:rPr lang="en-US" dirty="0" smtClean="0"/>
              <a:t>before</a:t>
            </a:r>
            <a:r>
              <a:rPr lang="tr-TR" dirty="0" smtClean="0"/>
              <a:t> </a:t>
            </a:r>
            <a:r>
              <a:rPr lang="en-US" dirty="0" smtClean="0"/>
              <a:t>being </a:t>
            </a:r>
            <a:r>
              <a:rPr lang="en-US" dirty="0"/>
              <a:t>swapped out of the cache, what is the average number of times that the line </a:t>
            </a:r>
            <a:r>
              <a:rPr lang="en-US" dirty="0" smtClean="0"/>
              <a:t>must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written before being swapped out for a write-back cache to be more efficient that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write-through</a:t>
            </a:r>
            <a:r>
              <a:rPr lang="tr-TR" dirty="0" smtClean="0"/>
              <a:t> </a:t>
            </a:r>
            <a:r>
              <a:rPr lang="tr-TR" dirty="0" err="1"/>
              <a:t>cache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en-US" dirty="0"/>
              <a:t>For the write-back case, each dirty line is written back once, at swap-out time, </a:t>
            </a:r>
            <a:r>
              <a:rPr lang="en-US" dirty="0" smtClean="0"/>
              <a:t>taking</a:t>
            </a:r>
            <a:r>
              <a:rPr lang="tr-TR" dirty="0" smtClean="0"/>
              <a:t> </a:t>
            </a:r>
            <a:r>
              <a:rPr lang="en-US" dirty="0" smtClean="0"/>
              <a:t>8 </a:t>
            </a:r>
            <a:r>
              <a:rPr lang="tr-TR" dirty="0" smtClean="0"/>
              <a:t>x</a:t>
            </a:r>
            <a:r>
              <a:rPr lang="en-US" dirty="0" smtClean="0"/>
              <a:t> </a:t>
            </a:r>
            <a:r>
              <a:rPr lang="en-US" dirty="0"/>
              <a:t>30 = 240 ns. For the write-through case, each update of the line requires that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word </a:t>
            </a:r>
            <a:r>
              <a:rPr lang="en-US" dirty="0"/>
              <a:t>be written out to main memory, taking 30 ns.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Therefore</a:t>
            </a:r>
            <a:r>
              <a:rPr lang="en-US" dirty="0"/>
              <a:t>, if the average line that </a:t>
            </a:r>
            <a:r>
              <a:rPr lang="en-US" dirty="0" smtClean="0"/>
              <a:t>gets</a:t>
            </a:r>
            <a:r>
              <a:rPr lang="tr-TR" dirty="0" smtClean="0"/>
              <a:t> </a:t>
            </a:r>
            <a:r>
              <a:rPr lang="en-US" dirty="0" smtClean="0"/>
              <a:t>written </a:t>
            </a:r>
            <a:r>
              <a:rPr lang="en-US" dirty="0"/>
              <a:t>at least once gets written more than 8 times before swap out, then write back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/>
              <a:t>efficient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7183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a bus organization in which more than one device (typically a </a:t>
            </a:r>
            <a:r>
              <a:rPr lang="en-US" dirty="0" smtClean="0"/>
              <a:t>processor)</a:t>
            </a:r>
            <a:r>
              <a:rPr lang="tr-TR" dirty="0" smtClean="0"/>
              <a:t> </a:t>
            </a:r>
            <a:r>
              <a:rPr lang="en-US" dirty="0" smtClean="0"/>
              <a:t>has </a:t>
            </a:r>
            <a:r>
              <a:rPr lang="en-US" dirty="0"/>
              <a:t>a cache and main memory is shared, a new problem is introduced.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data in </a:t>
            </a:r>
            <a:r>
              <a:rPr lang="en-US" dirty="0" smtClean="0"/>
              <a:t>one</a:t>
            </a:r>
            <a:r>
              <a:rPr lang="tr-TR" dirty="0" smtClean="0"/>
              <a:t> </a:t>
            </a:r>
            <a:r>
              <a:rPr lang="en-US" dirty="0" smtClean="0"/>
              <a:t>cache </a:t>
            </a:r>
            <a:r>
              <a:rPr lang="en-US" dirty="0"/>
              <a:t>are altered, this invalidates not only the corresponding word in main </a:t>
            </a:r>
            <a:r>
              <a:rPr lang="en-US" dirty="0" smtClean="0"/>
              <a:t>memory,</a:t>
            </a:r>
            <a:r>
              <a:rPr lang="tr-TR" dirty="0" smtClean="0"/>
              <a:t> </a:t>
            </a:r>
            <a:r>
              <a:rPr lang="en-US" dirty="0" smtClean="0"/>
              <a:t>but </a:t>
            </a:r>
            <a:r>
              <a:rPr lang="en-US" dirty="0"/>
              <a:t>also that same word in other caches (if any other cache happens to have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same </a:t>
            </a:r>
            <a:r>
              <a:rPr lang="en-US" dirty="0"/>
              <a:t>word).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Even </a:t>
            </a:r>
            <a:r>
              <a:rPr lang="en-US" dirty="0"/>
              <a:t>if a write-through policy is used, the other caches may </a:t>
            </a:r>
            <a:r>
              <a:rPr lang="en-US" dirty="0" smtClean="0"/>
              <a:t>contain</a:t>
            </a:r>
            <a:r>
              <a:rPr lang="tr-TR" dirty="0" smtClean="0"/>
              <a:t> </a:t>
            </a:r>
            <a:r>
              <a:rPr lang="en-US" dirty="0" smtClean="0"/>
              <a:t>invalid </a:t>
            </a:r>
            <a:r>
              <a:rPr lang="en-US" dirty="0"/>
              <a:t>data.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system that prevents this problem is said to maintain cache coherency.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76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226421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Possible approaches to cache coherency include the following:</a:t>
            </a:r>
          </a:p>
          <a:p>
            <a:pPr lvl="1"/>
            <a:r>
              <a:rPr lang="en-US" b="1" dirty="0" smtClean="0"/>
              <a:t>Bus </a:t>
            </a:r>
            <a:r>
              <a:rPr lang="en-US" b="1" dirty="0"/>
              <a:t>watching with write through: </a:t>
            </a:r>
            <a:r>
              <a:rPr lang="en-US" dirty="0"/>
              <a:t>Each cache controller monitors the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lines </a:t>
            </a:r>
            <a:r>
              <a:rPr lang="en-US" dirty="0"/>
              <a:t>to detect write operations to memory by other bus masters. If </a:t>
            </a:r>
            <a:r>
              <a:rPr lang="en-US" dirty="0" smtClean="0"/>
              <a:t>another</a:t>
            </a:r>
            <a:r>
              <a:rPr lang="tr-TR" dirty="0" smtClean="0"/>
              <a:t> </a:t>
            </a:r>
            <a:r>
              <a:rPr lang="en-US" dirty="0" smtClean="0"/>
              <a:t>master </a:t>
            </a:r>
            <a:r>
              <a:rPr lang="en-US" dirty="0"/>
              <a:t>writes to a location in shared memory that also resides in the </a:t>
            </a:r>
            <a:r>
              <a:rPr lang="en-US" dirty="0" smtClean="0"/>
              <a:t>cache</a:t>
            </a:r>
            <a:r>
              <a:rPr lang="tr-TR" dirty="0" smtClean="0"/>
              <a:t> </a:t>
            </a:r>
            <a:r>
              <a:rPr lang="en-US" dirty="0" smtClean="0"/>
              <a:t>memory</a:t>
            </a:r>
            <a:r>
              <a:rPr lang="en-US" dirty="0"/>
              <a:t>, the cache controller invalidates that cache entry. This strategy </a:t>
            </a:r>
            <a:r>
              <a:rPr lang="en-US" dirty="0" smtClean="0"/>
              <a:t>depends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use of a write-through policy by all cache controllers.</a:t>
            </a:r>
          </a:p>
          <a:p>
            <a:pPr lvl="1"/>
            <a:r>
              <a:rPr lang="en-US" b="1" dirty="0" smtClean="0"/>
              <a:t>Hardware </a:t>
            </a:r>
            <a:r>
              <a:rPr lang="en-US" b="1" dirty="0"/>
              <a:t>transparency: </a:t>
            </a:r>
            <a:r>
              <a:rPr lang="en-US" dirty="0"/>
              <a:t>Additional hardware is used to ensure that all </a:t>
            </a:r>
            <a:r>
              <a:rPr lang="en-US" dirty="0" smtClean="0"/>
              <a:t>updates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main memory via cache are reflected in all caches. Thus, if one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modifies </a:t>
            </a:r>
            <a:r>
              <a:rPr lang="en-US" dirty="0"/>
              <a:t>a word in its cache, this update is written to main memory. In </a:t>
            </a:r>
            <a:r>
              <a:rPr lang="en-US" dirty="0" smtClean="0"/>
              <a:t>addition,</a:t>
            </a:r>
            <a:r>
              <a:rPr lang="tr-TR" dirty="0" smtClean="0"/>
              <a:t> </a:t>
            </a:r>
            <a:r>
              <a:rPr lang="en-US" dirty="0" smtClean="0"/>
              <a:t>any </a:t>
            </a:r>
            <a:r>
              <a:rPr lang="en-US" dirty="0"/>
              <a:t>matching words in other caches are similarly updated.</a:t>
            </a:r>
          </a:p>
          <a:p>
            <a:pPr lvl="1"/>
            <a:r>
              <a:rPr lang="en-US" b="1" dirty="0" err="1" smtClean="0"/>
              <a:t>Noncacheable</a:t>
            </a:r>
            <a:r>
              <a:rPr lang="en-US" b="1" dirty="0" smtClean="0"/>
              <a:t> </a:t>
            </a:r>
            <a:r>
              <a:rPr lang="en-US" b="1" dirty="0"/>
              <a:t>memory: </a:t>
            </a:r>
            <a:r>
              <a:rPr lang="en-US" dirty="0"/>
              <a:t>Only a portion of main memory is shared by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one processor, and this is designated as </a:t>
            </a:r>
            <a:r>
              <a:rPr lang="en-US" dirty="0" err="1"/>
              <a:t>noncacheable</a:t>
            </a:r>
            <a:r>
              <a:rPr lang="en-US" dirty="0"/>
              <a:t>. In such a </a:t>
            </a:r>
            <a:r>
              <a:rPr lang="en-US" dirty="0" smtClean="0"/>
              <a:t>system,</a:t>
            </a:r>
            <a:r>
              <a:rPr lang="tr-TR" dirty="0" smtClean="0"/>
              <a:t> </a:t>
            </a:r>
            <a:r>
              <a:rPr lang="en-US" dirty="0" smtClean="0"/>
              <a:t>all </a:t>
            </a:r>
            <a:r>
              <a:rPr lang="en-US" dirty="0"/>
              <a:t>accesses to shared memory are cache misses, because the shared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never copied into the cache. The </a:t>
            </a:r>
            <a:r>
              <a:rPr lang="en-US" dirty="0" err="1"/>
              <a:t>noncacheable</a:t>
            </a:r>
            <a:r>
              <a:rPr lang="en-US" dirty="0"/>
              <a:t> memory can be </a:t>
            </a:r>
            <a:r>
              <a:rPr lang="en-US" dirty="0" smtClean="0"/>
              <a:t>identified</a:t>
            </a:r>
            <a:r>
              <a:rPr lang="tr-TR" dirty="0" smtClean="0"/>
              <a:t> </a:t>
            </a:r>
            <a:r>
              <a:rPr lang="en-US" dirty="0" smtClean="0"/>
              <a:t>using </a:t>
            </a:r>
            <a:r>
              <a:rPr lang="en-US" dirty="0"/>
              <a:t>chip-select logic or high-address bits.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734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253716" cy="47935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Line</a:t>
            </a:r>
            <a:r>
              <a:rPr lang="tr-TR" b="1" dirty="0"/>
              <a:t> </a:t>
            </a:r>
            <a:r>
              <a:rPr lang="tr-TR" b="1" dirty="0" smtClean="0"/>
              <a:t>Size</a:t>
            </a:r>
          </a:p>
          <a:p>
            <a:pPr marL="0" indent="0">
              <a:buNone/>
            </a:pPr>
            <a:r>
              <a:rPr lang="en-US" dirty="0"/>
              <a:t>Another design element is the line size. When a block of data is retrieved and </a:t>
            </a:r>
            <a:r>
              <a:rPr lang="en-US" dirty="0" smtClean="0"/>
              <a:t>placed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cache, not only the desired word but also some number of adjacent words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retrieved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the block size increases from very small to larger sizes, the hit </a:t>
            </a:r>
            <a:r>
              <a:rPr lang="en-US" dirty="0" smtClean="0"/>
              <a:t>ratio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at first increase because of the principle of locality, which states that data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vicinity </a:t>
            </a:r>
            <a:r>
              <a:rPr lang="en-US" dirty="0"/>
              <a:t>of a referenced word are likely to be referenced in the near future.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As the</a:t>
            </a:r>
            <a:r>
              <a:rPr lang="tr-TR" dirty="0" smtClean="0"/>
              <a:t> </a:t>
            </a:r>
            <a:r>
              <a:rPr lang="en-US" dirty="0" smtClean="0"/>
              <a:t>block </a:t>
            </a:r>
            <a:r>
              <a:rPr lang="en-US" dirty="0"/>
              <a:t>size increases, more useful data are brought into the cache.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hit ratio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begin </a:t>
            </a:r>
            <a:r>
              <a:rPr lang="en-US" dirty="0"/>
              <a:t>to decrease, however, as the block becomes even bigger and the </a:t>
            </a:r>
            <a:r>
              <a:rPr lang="en-US" dirty="0" smtClean="0"/>
              <a:t>probability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using the newly fetched information becomes less than the probability of </a:t>
            </a:r>
            <a:r>
              <a:rPr lang="en-US" dirty="0" smtClean="0"/>
              <a:t>reusing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information that has to be replaced.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3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5818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Two </a:t>
            </a:r>
            <a:r>
              <a:rPr lang="en-US" dirty="0" smtClean="0"/>
              <a:t>specific </a:t>
            </a:r>
            <a:r>
              <a:rPr lang="en-US" dirty="0"/>
              <a:t>effects come into play:</a:t>
            </a:r>
            <a:endParaRPr lang="tr-TR" dirty="0" smtClean="0"/>
          </a:p>
          <a:p>
            <a:pPr lvl="1"/>
            <a:r>
              <a:rPr lang="en-US" dirty="0"/>
              <a:t>Larger blocks reduce the number of blocks that fit into a cache. Because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block </a:t>
            </a:r>
            <a:r>
              <a:rPr lang="en-US" dirty="0"/>
              <a:t>fetch overwrites older cache contents, a small number of blocks </a:t>
            </a:r>
            <a:r>
              <a:rPr lang="en-US" dirty="0" smtClean="0"/>
              <a:t>results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data being overwritten shortly after they are fetched.</a:t>
            </a:r>
          </a:p>
          <a:p>
            <a:pPr lvl="1"/>
            <a:r>
              <a:rPr lang="en-US" dirty="0" smtClean="0"/>
              <a:t>As </a:t>
            </a:r>
            <a:r>
              <a:rPr lang="en-US" dirty="0"/>
              <a:t>a block becomes larger, each additional word is farther from the </a:t>
            </a:r>
            <a:r>
              <a:rPr lang="en-US" dirty="0" smtClean="0"/>
              <a:t>requested</a:t>
            </a:r>
            <a:r>
              <a:rPr lang="tr-TR" dirty="0" smtClean="0"/>
              <a:t> </a:t>
            </a:r>
            <a:r>
              <a:rPr lang="en-US" dirty="0" smtClean="0"/>
              <a:t>word </a:t>
            </a:r>
            <a:r>
              <a:rPr lang="en-US" dirty="0"/>
              <a:t>and therefore less likely to be needed in the </a:t>
            </a:r>
            <a:r>
              <a:rPr lang="en-US" dirty="0" smtClean="0"/>
              <a:t>near future.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/>
              <a:t>The relationship between block size and hit ratio is complex, depending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locality characteristics of a particular program, and no definitive </a:t>
            </a:r>
            <a:r>
              <a:rPr lang="tr-TR" dirty="0" smtClean="0"/>
              <a:t>o</a:t>
            </a:r>
            <a:r>
              <a:rPr lang="en-US" dirty="0" err="1" smtClean="0"/>
              <a:t>ptimum</a:t>
            </a:r>
            <a:r>
              <a:rPr lang="en-US" dirty="0" smtClean="0"/>
              <a:t> value</a:t>
            </a:r>
            <a:r>
              <a:rPr lang="tr-TR" dirty="0" smtClean="0"/>
              <a:t>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found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19782" y="6311900"/>
            <a:ext cx="2743200" cy="365125"/>
          </a:xfrm>
        </p:spPr>
        <p:txBody>
          <a:bodyPr/>
          <a:lstStyle/>
          <a:p>
            <a:fld id="{27F89994-5B29-4E0E-B084-E0FC5649D33C}" type="slidenum">
              <a:rPr lang="tr-TR" smtClean="0"/>
              <a:t>84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063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err="1" smtClean="0"/>
              <a:t>Number</a:t>
            </a:r>
            <a:r>
              <a:rPr lang="tr-TR" b="1" dirty="0" smtClean="0"/>
              <a:t> of </a:t>
            </a:r>
            <a:r>
              <a:rPr lang="tr-TR" b="1" dirty="0" err="1" smtClean="0"/>
              <a:t>Caches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When caches were originally introduced, the typical system had a single cache.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recently</a:t>
            </a:r>
            <a:r>
              <a:rPr lang="en-US" dirty="0"/>
              <a:t>, the use of multiple caches has become the norm.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Two </a:t>
            </a:r>
            <a:r>
              <a:rPr lang="en-US" dirty="0"/>
              <a:t>aspects of this </a:t>
            </a:r>
            <a:r>
              <a:rPr lang="en-US" dirty="0" smtClean="0"/>
              <a:t>design</a:t>
            </a:r>
            <a:r>
              <a:rPr lang="tr-TR" dirty="0" smtClean="0"/>
              <a:t> </a:t>
            </a:r>
            <a:r>
              <a:rPr lang="en-US" dirty="0" smtClean="0"/>
              <a:t>issue </a:t>
            </a:r>
            <a:r>
              <a:rPr lang="en-US" dirty="0"/>
              <a:t>concern the number of levels of caches and the use of unified versus split caches.</a:t>
            </a:r>
            <a:endParaRPr lang="tr-T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67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44534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Multilevel</a:t>
            </a:r>
            <a:r>
              <a:rPr lang="tr-TR" b="1" dirty="0" smtClean="0"/>
              <a:t> </a:t>
            </a:r>
            <a:r>
              <a:rPr lang="tr-TR" b="1" dirty="0" err="1" smtClean="0"/>
              <a:t>Caches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As logic density has increased, it has become possible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have </a:t>
            </a:r>
            <a:r>
              <a:rPr lang="en-US" dirty="0"/>
              <a:t>a cache on the same chip as the processor: the on-chip cache. Compared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cache reachable via an external bus, the on-chip cache reduces the </a:t>
            </a:r>
            <a:r>
              <a:rPr lang="en-US" dirty="0" smtClean="0"/>
              <a:t>processor’s</a:t>
            </a:r>
            <a:r>
              <a:rPr lang="tr-TR" dirty="0" smtClean="0"/>
              <a:t> </a:t>
            </a:r>
            <a:r>
              <a:rPr lang="en-US" dirty="0" smtClean="0"/>
              <a:t>external </a:t>
            </a:r>
            <a:r>
              <a:rPr lang="en-US" dirty="0"/>
              <a:t>bus activity and therefore speeds up execution times and increases </a:t>
            </a:r>
            <a:r>
              <a:rPr lang="en-US" dirty="0" smtClean="0"/>
              <a:t>overall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performance.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the requested instruction or data is found in the </a:t>
            </a:r>
            <a:r>
              <a:rPr lang="en-US" dirty="0" smtClean="0"/>
              <a:t>on-chip</a:t>
            </a:r>
            <a:r>
              <a:rPr lang="tr-TR" dirty="0" smtClean="0"/>
              <a:t> </a:t>
            </a:r>
            <a:r>
              <a:rPr lang="en-US" dirty="0" smtClean="0"/>
              <a:t>cache</a:t>
            </a:r>
            <a:r>
              <a:rPr lang="en-US" dirty="0"/>
              <a:t>, the bus access is eliminated. Because of the short data paths internal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processor, compared with bus lengths, on-chip cache accesses will </a:t>
            </a:r>
            <a:r>
              <a:rPr lang="en-US" dirty="0" smtClean="0"/>
              <a:t>complete</a:t>
            </a:r>
            <a:r>
              <a:rPr lang="tr-TR" dirty="0" smtClean="0"/>
              <a:t> </a:t>
            </a:r>
            <a:r>
              <a:rPr lang="en-US" dirty="0" smtClean="0"/>
              <a:t>appreciably </a:t>
            </a:r>
            <a:r>
              <a:rPr lang="en-US" dirty="0"/>
              <a:t>faster than would even zero-wait state bus cycles.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Furthermore</a:t>
            </a:r>
            <a:r>
              <a:rPr lang="en-US" dirty="0"/>
              <a:t>, </a:t>
            </a:r>
            <a:r>
              <a:rPr lang="en-US" dirty="0" smtClean="0"/>
              <a:t>during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period the bus is free to support other transfers.</a:t>
            </a:r>
            <a:endParaRPr lang="tr-T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66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7183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inclusion of an on-chip cache leaves open the question of whether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off-chip</a:t>
            </a:r>
            <a:r>
              <a:rPr lang="en-US" dirty="0"/>
              <a:t>, or external, cache is still desirable. Typically, the answer is yes, and </a:t>
            </a:r>
            <a:r>
              <a:rPr lang="tr-TR" dirty="0" smtClean="0"/>
              <a:t>m</a:t>
            </a:r>
            <a:r>
              <a:rPr lang="en-US" dirty="0" err="1" smtClean="0"/>
              <a:t>ost</a:t>
            </a:r>
            <a:r>
              <a:rPr lang="en-US" dirty="0" smtClean="0"/>
              <a:t> contemporary</a:t>
            </a:r>
            <a:r>
              <a:rPr lang="tr-TR" dirty="0" smtClean="0"/>
              <a:t> </a:t>
            </a:r>
            <a:r>
              <a:rPr lang="en-US" dirty="0" smtClean="0"/>
              <a:t>designs </a:t>
            </a:r>
            <a:r>
              <a:rPr lang="en-US" dirty="0"/>
              <a:t>include both on-chip and external caches. The simplest such </a:t>
            </a:r>
            <a:r>
              <a:rPr lang="en-US" dirty="0" smtClean="0"/>
              <a:t>organization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known as a two-level cache, with the internal cache designated as level 1 (</a:t>
            </a:r>
            <a:r>
              <a:rPr lang="en-US" dirty="0" smtClean="0"/>
              <a:t>L1)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external cache designated as level 2 (L2). The reason for including an L2 </a:t>
            </a:r>
            <a:r>
              <a:rPr lang="en-US" dirty="0" smtClean="0"/>
              <a:t>cache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 following: If there is no L2 cache and the processor makes an access </a:t>
            </a:r>
            <a:r>
              <a:rPr lang="en-US" dirty="0" smtClean="0"/>
              <a:t>request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a memory location not in the L1 cache, then the processor must access DRAM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/>
              <a:t>ROM memory across the bus. 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8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Due to the typically slow bus speed and slow memory</a:t>
            </a:r>
            <a:r>
              <a:rPr lang="tr-TR" dirty="0"/>
              <a:t> </a:t>
            </a:r>
            <a:r>
              <a:rPr lang="en-US" dirty="0"/>
              <a:t>access time, this results in poor performance. On the other hand, if an L2 SRAM (static</a:t>
            </a:r>
            <a:r>
              <a:rPr lang="tr-TR" dirty="0"/>
              <a:t> </a:t>
            </a:r>
            <a:r>
              <a:rPr lang="en-US" dirty="0"/>
              <a:t>RAM) cache is used, then frequently the missing information can be quickly retrieved.</a:t>
            </a:r>
            <a:r>
              <a:rPr lang="tr-TR" dirty="0"/>
              <a:t> </a:t>
            </a:r>
            <a:r>
              <a:rPr lang="en-US" dirty="0"/>
              <a:t>If the SRAM is fast enough to match the bus speed, then the data can be a</a:t>
            </a:r>
            <a:r>
              <a:rPr lang="tr-TR" dirty="0"/>
              <a:t>c</a:t>
            </a:r>
            <a:r>
              <a:rPr lang="en-US" dirty="0" err="1"/>
              <a:t>cessed</a:t>
            </a:r>
            <a:r>
              <a:rPr lang="tr-TR" dirty="0"/>
              <a:t> </a:t>
            </a:r>
            <a:r>
              <a:rPr lang="en-US" dirty="0"/>
              <a:t>using a zero-wait state transaction, the fastest type of bus transfer.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73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30887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Two features of contemporary cache design for multilevel caches are </a:t>
            </a:r>
            <a:r>
              <a:rPr lang="en-US" dirty="0" smtClean="0"/>
              <a:t>noteworthy</a:t>
            </a:r>
            <a:r>
              <a:rPr lang="tr-TR" dirty="0" smtClean="0"/>
              <a:t>: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F</a:t>
            </a:r>
            <a:r>
              <a:rPr lang="en-US" dirty="0" smtClean="0"/>
              <a:t>or </a:t>
            </a:r>
            <a:r>
              <a:rPr lang="en-US" dirty="0"/>
              <a:t>an off-chip L2 cache, many designs do not use the system bus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path for transfer between the L2 cache and the processor, but use a </a:t>
            </a:r>
            <a:r>
              <a:rPr lang="en-US" dirty="0" smtClean="0"/>
              <a:t>separate</a:t>
            </a:r>
            <a:r>
              <a:rPr lang="tr-TR" dirty="0" smtClean="0"/>
              <a:t> </a:t>
            </a:r>
            <a:r>
              <a:rPr lang="en-US" dirty="0" smtClean="0"/>
              <a:t>data </a:t>
            </a:r>
            <a:r>
              <a:rPr lang="en-US" dirty="0"/>
              <a:t>path, so as to reduce the burden on the system bus. 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W</a:t>
            </a:r>
            <a:r>
              <a:rPr lang="en-US" dirty="0" err="1" smtClean="0"/>
              <a:t>ith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continued</a:t>
            </a:r>
            <a:r>
              <a:rPr lang="tr-TR" dirty="0" smtClean="0"/>
              <a:t> </a:t>
            </a:r>
            <a:r>
              <a:rPr lang="en-US" dirty="0" smtClean="0"/>
              <a:t>shrinkage </a:t>
            </a:r>
            <a:r>
              <a:rPr lang="en-US" dirty="0"/>
              <a:t>of processor components, a number of processors now incorporate the </a:t>
            </a:r>
            <a:r>
              <a:rPr lang="en-US" dirty="0" smtClean="0"/>
              <a:t>L2</a:t>
            </a:r>
            <a:r>
              <a:rPr lang="tr-TR" dirty="0" smtClean="0"/>
              <a:t> </a:t>
            </a:r>
            <a:r>
              <a:rPr lang="en-US" dirty="0" smtClean="0"/>
              <a:t>cache </a:t>
            </a:r>
            <a:r>
              <a:rPr lang="en-US" dirty="0"/>
              <a:t>on the processor chip, improving performance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With the increasing availability of on-chip area available for cache, most </a:t>
            </a:r>
            <a:r>
              <a:rPr lang="en-US" dirty="0" smtClean="0"/>
              <a:t>contemporary</a:t>
            </a:r>
            <a:r>
              <a:rPr lang="tr-TR" dirty="0" smtClean="0"/>
              <a:t> </a:t>
            </a:r>
            <a:r>
              <a:rPr lang="en-US" dirty="0" smtClean="0"/>
              <a:t>microprocessors </a:t>
            </a:r>
            <a:r>
              <a:rPr lang="en-US" dirty="0"/>
              <a:t>have moved the L2 cache onto the processor chip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added </a:t>
            </a:r>
            <a:r>
              <a:rPr lang="en-US" dirty="0"/>
              <a:t>an L3 cache. Originally, the L3 cache was accessible over the external </a:t>
            </a:r>
            <a:r>
              <a:rPr lang="en-US" dirty="0" smtClean="0"/>
              <a:t>bus.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recently, most microprocessors have incorporated an on-chip L3 cache.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48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7100" cy="4351338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Direct access: </a:t>
            </a:r>
            <a:r>
              <a:rPr lang="en-US" dirty="0"/>
              <a:t>As with sequential access, direct access involves a </a:t>
            </a:r>
            <a:r>
              <a:rPr lang="en-US" dirty="0" smtClean="0"/>
              <a:t>shared</a:t>
            </a:r>
            <a:r>
              <a:rPr lang="tr-TR" dirty="0" smtClean="0"/>
              <a:t> </a:t>
            </a:r>
            <a:r>
              <a:rPr lang="en-US" dirty="0" smtClean="0"/>
              <a:t>read–write </a:t>
            </a:r>
            <a:r>
              <a:rPr lang="en-US" dirty="0"/>
              <a:t>mechanism. However, individual blocks or records have a </a:t>
            </a:r>
            <a:r>
              <a:rPr lang="en-US" dirty="0" smtClean="0"/>
              <a:t>unique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based on physical location. </a:t>
            </a:r>
            <a:endParaRPr lang="tr-TR" dirty="0" smtClean="0"/>
          </a:p>
          <a:p>
            <a:pPr lvl="1"/>
            <a:r>
              <a:rPr lang="en-US" dirty="0" smtClean="0"/>
              <a:t>Access </a:t>
            </a:r>
            <a:r>
              <a:rPr lang="en-US" dirty="0"/>
              <a:t>is accomplished by direct </a:t>
            </a:r>
            <a:r>
              <a:rPr lang="en-US" dirty="0" smtClean="0"/>
              <a:t>access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reach a general vicinity plus sequential searching, counting, or waiting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reach </a:t>
            </a:r>
            <a:r>
              <a:rPr lang="en-US" dirty="0"/>
              <a:t>the final location. Again, access time is variable. </a:t>
            </a:r>
            <a:endParaRPr lang="tr-TR" dirty="0" smtClean="0"/>
          </a:p>
          <a:p>
            <a:pPr lvl="1"/>
            <a:r>
              <a:rPr lang="en-US" dirty="0" smtClean="0"/>
              <a:t>Disk units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1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85478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Unified</a:t>
            </a:r>
            <a:r>
              <a:rPr lang="tr-TR" b="1" dirty="0" smtClean="0"/>
              <a:t> </a:t>
            </a:r>
            <a:r>
              <a:rPr lang="tr-TR" b="1" dirty="0" err="1" smtClean="0"/>
              <a:t>versus</a:t>
            </a:r>
            <a:r>
              <a:rPr lang="tr-TR" b="1" dirty="0" smtClean="0"/>
              <a:t> </a:t>
            </a:r>
            <a:r>
              <a:rPr lang="tr-TR" b="1" dirty="0" err="1" smtClean="0"/>
              <a:t>Split</a:t>
            </a:r>
            <a:r>
              <a:rPr lang="tr-TR" b="1" dirty="0" smtClean="0"/>
              <a:t> </a:t>
            </a:r>
            <a:r>
              <a:rPr lang="tr-TR" b="1" dirty="0" err="1" smtClean="0"/>
              <a:t>Caches</a:t>
            </a:r>
            <a:endParaRPr lang="tr-TR" b="1" dirty="0" smtClean="0"/>
          </a:p>
          <a:p>
            <a:pPr marL="0" indent="0">
              <a:buNone/>
            </a:pPr>
            <a:r>
              <a:rPr lang="en-US" dirty="0"/>
              <a:t>When the on-chip cache first made an </a:t>
            </a:r>
            <a:r>
              <a:rPr lang="en-US" dirty="0" smtClean="0"/>
              <a:t>appearance,</a:t>
            </a:r>
            <a:r>
              <a:rPr lang="tr-TR" dirty="0" smtClean="0"/>
              <a:t> </a:t>
            </a:r>
            <a:r>
              <a:rPr lang="en-US" dirty="0" smtClean="0"/>
              <a:t>many </a:t>
            </a:r>
            <a:r>
              <a:rPr lang="en-US" dirty="0"/>
              <a:t>of the designs consisted of a single cache used to store references to both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instructions. More recently, it has become common to split the cache into </a:t>
            </a:r>
            <a:r>
              <a:rPr lang="en-US" dirty="0" smtClean="0"/>
              <a:t>two: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dedicated to instructions and one dedicated to data.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These </a:t>
            </a:r>
            <a:r>
              <a:rPr lang="en-US" dirty="0"/>
              <a:t>two caches both </a:t>
            </a:r>
            <a:r>
              <a:rPr lang="en-US" dirty="0" smtClean="0"/>
              <a:t>exist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the same level, typically as two L1 caches. When the processor attempts to fetch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from main memory, it first consults the instruction L1 cache, and when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attempts to fetch data from main memory, it first consults the data L1 cache.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33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58182" cy="4351338"/>
          </a:xfrm>
        </p:spPr>
        <p:txBody>
          <a:bodyPr>
            <a:normAutofit/>
          </a:bodyPr>
          <a:lstStyle/>
          <a:p>
            <a:r>
              <a:rPr lang="en-US" dirty="0"/>
              <a:t>There are two potential advantages of a unified cache: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a given cache size, a unified cache has a higher hit rate than split </a:t>
            </a:r>
            <a:r>
              <a:rPr lang="en-US" dirty="0" smtClean="0"/>
              <a:t>caches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it balances the load between instruction and data fetches </a:t>
            </a:r>
            <a:r>
              <a:rPr lang="en-US" dirty="0" smtClean="0"/>
              <a:t>automatically.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is, if an execution pattern involves many more instruction </a:t>
            </a:r>
            <a:r>
              <a:rPr lang="en-US" dirty="0" smtClean="0"/>
              <a:t>fetches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data fetches, then the cache will tend to fill up with instructions, and if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execution </a:t>
            </a:r>
            <a:r>
              <a:rPr lang="en-US" dirty="0"/>
              <a:t>pattern involves relatively more data fetches, the opposite will occur.</a:t>
            </a:r>
          </a:p>
          <a:p>
            <a:pPr lvl="1"/>
            <a:r>
              <a:rPr lang="en-US" dirty="0" smtClean="0"/>
              <a:t>Only </a:t>
            </a:r>
            <a:r>
              <a:rPr lang="en-US" dirty="0"/>
              <a:t>one cache needs to be designed and implemented.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77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30887" cy="4351338"/>
          </a:xfrm>
        </p:spPr>
        <p:txBody>
          <a:bodyPr>
            <a:normAutofit/>
          </a:bodyPr>
          <a:lstStyle/>
          <a:p>
            <a:r>
              <a:rPr lang="en-US" dirty="0"/>
              <a:t>The trend is toward split caches at the L1 and unified caches for higher </a:t>
            </a:r>
            <a:r>
              <a:rPr lang="en-US" dirty="0" smtClean="0"/>
              <a:t>levels,</a:t>
            </a:r>
            <a:r>
              <a:rPr lang="tr-TR" dirty="0" smtClean="0"/>
              <a:t> </a:t>
            </a:r>
            <a:r>
              <a:rPr lang="en-US" dirty="0" smtClean="0"/>
              <a:t>particularly </a:t>
            </a:r>
            <a:r>
              <a:rPr lang="en-US" dirty="0"/>
              <a:t>for superscalar machines, which emphasize parallel instruction </a:t>
            </a:r>
            <a:r>
              <a:rPr lang="en-US" dirty="0" smtClean="0"/>
              <a:t>execution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prefetching of predicted future instructions. The key advantage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split </a:t>
            </a:r>
            <a:r>
              <a:rPr lang="en-US" dirty="0"/>
              <a:t>cache design is that it eliminates contention for the cache between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fetch/decode </a:t>
            </a:r>
            <a:r>
              <a:rPr lang="en-US" dirty="0"/>
              <a:t>unit and the execution unit. This is important in any design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relies </a:t>
            </a:r>
            <a:r>
              <a:rPr lang="en-US" dirty="0"/>
              <a:t>on the pipelining of instructions.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12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85478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Typically, the processor will fetch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ahead </a:t>
            </a:r>
            <a:r>
              <a:rPr lang="en-US" dirty="0"/>
              <a:t>of time and fill a buffer, or pipeline, with instructions to be executed.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Suppose</a:t>
            </a:r>
            <a:r>
              <a:rPr lang="tr-TR" dirty="0" smtClean="0"/>
              <a:t> </a:t>
            </a:r>
            <a:r>
              <a:rPr lang="en-US" dirty="0" smtClean="0"/>
              <a:t>now </a:t>
            </a:r>
            <a:r>
              <a:rPr lang="en-US" dirty="0"/>
              <a:t>that we have a unified instruction/data cache. When the execution unit </a:t>
            </a:r>
            <a:r>
              <a:rPr lang="en-US" dirty="0" smtClean="0"/>
              <a:t>performs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memory access to load and store data, the request is submitted to the unified </a:t>
            </a:r>
            <a:r>
              <a:rPr lang="en-US" dirty="0" smtClean="0"/>
              <a:t>cache.</a:t>
            </a:r>
            <a:r>
              <a:rPr lang="tr-TR" dirty="0" smtClean="0"/>
              <a:t> </a:t>
            </a:r>
            <a:r>
              <a:rPr lang="en-US" dirty="0" smtClean="0"/>
              <a:t>If</a:t>
            </a:r>
            <a:r>
              <a:rPr lang="en-US" dirty="0"/>
              <a:t>, at the same time, the instruction </a:t>
            </a:r>
            <a:r>
              <a:rPr lang="en-US" dirty="0" err="1"/>
              <a:t>prefetcher</a:t>
            </a:r>
            <a:r>
              <a:rPr lang="en-US" dirty="0"/>
              <a:t> issues a read request to the cache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instruction, that request will be temporarily blocked so that the cache can </a:t>
            </a:r>
            <a:r>
              <a:rPr lang="en-US" dirty="0" smtClean="0"/>
              <a:t>service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execution unit first, enabling it to complete the currently executing </a:t>
            </a:r>
            <a:r>
              <a:rPr lang="en-US" dirty="0" smtClean="0"/>
              <a:t>instruction.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cache contention can degrade performance by interfering with efficient use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instruction pipeline. The split cache structure overcomes this difficulty.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54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339275" cy="132556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Pentium </a:t>
            </a:r>
            <a:r>
              <a:rPr lang="tr-TR" b="1" dirty="0" err="1" smtClean="0"/>
              <a:t>Cache</a:t>
            </a:r>
            <a:r>
              <a:rPr lang="tr-TR" b="1" dirty="0" smtClean="0"/>
              <a:t> </a:t>
            </a:r>
            <a:r>
              <a:rPr lang="tr-TR" b="1" dirty="0" err="1" smtClean="0"/>
              <a:t>Organization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94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4644" y="859814"/>
            <a:ext cx="8069118" cy="595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07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ARM </a:t>
            </a:r>
            <a:r>
              <a:rPr lang="tr-TR" b="1" dirty="0" err="1" smtClean="0"/>
              <a:t>Cache</a:t>
            </a:r>
            <a:r>
              <a:rPr lang="tr-TR" b="1" dirty="0" smtClean="0"/>
              <a:t> </a:t>
            </a:r>
            <a:r>
              <a:rPr lang="tr-TR" b="1" dirty="0" err="1" smtClean="0"/>
              <a:t>Organization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95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166" y="2045533"/>
            <a:ext cx="9782437" cy="419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06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7517</Words>
  <Application>Microsoft Office PowerPoint</Application>
  <PresentationFormat>Widescreen</PresentationFormat>
  <Paragraphs>460</Paragraphs>
  <Slides>95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95</vt:i4>
      </vt:variant>
    </vt:vector>
  </HeadingPairs>
  <TitlesOfParts>
    <vt:vector size="100" baseType="lpstr">
      <vt:lpstr>Arial</vt:lpstr>
      <vt:lpstr>Calibri</vt:lpstr>
      <vt:lpstr>Calibri Light</vt:lpstr>
      <vt:lpstr>Cambria Math</vt:lpstr>
      <vt:lpstr>Office Theme</vt:lpstr>
      <vt:lpstr>COM/BLM 376  Computer Architecture  Chapter 4 Cache Memory</vt:lpstr>
      <vt:lpstr>Outline</vt:lpstr>
      <vt:lpstr>PowerPoint Presentation</vt:lpstr>
      <vt:lpstr>Computer Memory System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PowerPoint Presentation</vt:lpstr>
      <vt:lpstr>Cache Memory Principles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Cache Read Operation</vt:lpstr>
      <vt:lpstr>PowerPoint Presentation</vt:lpstr>
      <vt:lpstr>Typical Cache Organization</vt:lpstr>
      <vt:lpstr>Elements of Cache Design</vt:lpstr>
      <vt:lpstr>Elements of Cache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PowerPoint Presentation</vt:lpstr>
      <vt:lpstr>PowerPoint Presentation</vt:lpstr>
      <vt:lpstr>Fully Associative Cache Organization</vt:lpstr>
      <vt:lpstr>PowerPoint Presentation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Varying Associativity over Cache Size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Pentium Cache Organization</vt:lpstr>
      <vt:lpstr>ARM Cache Organization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187</cp:revision>
  <dcterms:created xsi:type="dcterms:W3CDTF">2017-02-20T05:55:41Z</dcterms:created>
  <dcterms:modified xsi:type="dcterms:W3CDTF">2017-03-07T06:51:48Z</dcterms:modified>
</cp:coreProperties>
</file>