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7" r:id="rId2"/>
    <p:sldId id="258" r:id="rId3"/>
    <p:sldId id="259" r:id="rId4"/>
    <p:sldId id="260" r:id="rId5"/>
    <p:sldId id="261"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image" Target="../media/image5.pn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790DB6-48B4-49B9-8AF6-96AEE6B89BDF}" type="doc">
      <dgm:prSet loTypeId="urn:microsoft.com/office/officeart/2005/8/layout/hList7" loCatId="list" qsTypeId="urn:microsoft.com/office/officeart/2005/8/quickstyle/simple1" qsCatId="simple" csTypeId="urn:microsoft.com/office/officeart/2005/8/colors/accent1_2" csCatId="accent1" phldr="1"/>
      <dgm:spPr/>
    </dgm:pt>
    <dgm:pt modelId="{91D5BC09-DAE9-49CB-9085-5CC37AB6F1B7}">
      <dgm:prSet phldrT="[Metin]"/>
      <dgm:spPr>
        <a:solidFill>
          <a:schemeClr val="tx1">
            <a:lumMod val="65000"/>
            <a:lumOff val="35000"/>
          </a:schemeClr>
        </a:solidFill>
      </dgm:spPr>
      <dgm:t>
        <a:bodyPr/>
        <a:lstStyle/>
        <a:p>
          <a:r>
            <a:rPr lang="tr-TR" dirty="0" smtClean="0"/>
            <a:t>Dikkat eksikliği</a:t>
          </a:r>
          <a:endParaRPr lang="tr-TR" dirty="0"/>
        </a:p>
      </dgm:t>
    </dgm:pt>
    <dgm:pt modelId="{67D0E070-9924-44DA-B3F9-77DE1DC3CFCD}" type="parTrans" cxnId="{B05E22DE-17C2-4DBB-B653-AAE7A36C95FF}">
      <dgm:prSet/>
      <dgm:spPr/>
      <dgm:t>
        <a:bodyPr/>
        <a:lstStyle/>
        <a:p>
          <a:endParaRPr lang="tr-TR"/>
        </a:p>
      </dgm:t>
    </dgm:pt>
    <dgm:pt modelId="{E941C9F4-137A-4FB1-B4FB-D9E536A57CA0}" type="sibTrans" cxnId="{B05E22DE-17C2-4DBB-B653-AAE7A36C95FF}">
      <dgm:prSet/>
      <dgm:spPr/>
      <dgm:t>
        <a:bodyPr/>
        <a:lstStyle/>
        <a:p>
          <a:endParaRPr lang="tr-TR"/>
        </a:p>
      </dgm:t>
    </dgm:pt>
    <dgm:pt modelId="{443C3E4D-0701-42C5-A838-C46B51C428D0}">
      <dgm:prSet phldrT="[Metin]"/>
      <dgm:spPr>
        <a:solidFill>
          <a:schemeClr val="tx1">
            <a:lumMod val="65000"/>
            <a:lumOff val="35000"/>
          </a:schemeClr>
        </a:solidFill>
      </dgm:spPr>
      <dgm:t>
        <a:bodyPr/>
        <a:lstStyle/>
        <a:p>
          <a:r>
            <a:rPr lang="tr-TR" dirty="0" smtClean="0"/>
            <a:t>Aşırı hareketlilik ve </a:t>
          </a:r>
          <a:r>
            <a:rPr lang="tr-TR" dirty="0" err="1" smtClean="0"/>
            <a:t>dürtüsellik</a:t>
          </a:r>
          <a:endParaRPr lang="tr-TR" dirty="0"/>
        </a:p>
      </dgm:t>
    </dgm:pt>
    <dgm:pt modelId="{8B98854C-BE0A-4951-B849-469FD15ED3B7}" type="parTrans" cxnId="{75266C84-0B5B-40E2-878D-41CE7B3D6DA0}">
      <dgm:prSet/>
      <dgm:spPr/>
      <dgm:t>
        <a:bodyPr/>
        <a:lstStyle/>
        <a:p>
          <a:endParaRPr lang="tr-TR"/>
        </a:p>
      </dgm:t>
    </dgm:pt>
    <dgm:pt modelId="{94086E8E-C06A-4B72-8F9E-8EAFEBDF2DAE}" type="sibTrans" cxnId="{75266C84-0B5B-40E2-878D-41CE7B3D6DA0}">
      <dgm:prSet/>
      <dgm:spPr/>
      <dgm:t>
        <a:bodyPr/>
        <a:lstStyle/>
        <a:p>
          <a:endParaRPr lang="tr-TR"/>
        </a:p>
      </dgm:t>
    </dgm:pt>
    <dgm:pt modelId="{B793C103-6F03-4B3E-AEAE-021A3A4537DE}">
      <dgm:prSet phldrT="[Metin]"/>
      <dgm:spPr>
        <a:solidFill>
          <a:schemeClr val="tx1">
            <a:lumMod val="65000"/>
            <a:lumOff val="35000"/>
          </a:schemeClr>
        </a:solidFill>
      </dgm:spPr>
      <dgm:t>
        <a:bodyPr/>
        <a:lstStyle/>
        <a:p>
          <a:r>
            <a:rPr lang="tr-TR" dirty="0" smtClean="0"/>
            <a:t>Birleşik görünüm</a:t>
          </a:r>
          <a:endParaRPr lang="tr-TR" dirty="0"/>
        </a:p>
      </dgm:t>
    </dgm:pt>
    <dgm:pt modelId="{85D31123-946E-449D-B3A6-32D06A14DB81}" type="parTrans" cxnId="{F22606B0-63D8-4F0E-9A21-073304922D38}">
      <dgm:prSet/>
      <dgm:spPr/>
      <dgm:t>
        <a:bodyPr/>
        <a:lstStyle/>
        <a:p>
          <a:endParaRPr lang="tr-TR"/>
        </a:p>
      </dgm:t>
    </dgm:pt>
    <dgm:pt modelId="{F69D0E04-B163-49BB-9868-5E5606832E5E}" type="sibTrans" cxnId="{F22606B0-63D8-4F0E-9A21-073304922D38}">
      <dgm:prSet/>
      <dgm:spPr/>
      <dgm:t>
        <a:bodyPr/>
        <a:lstStyle/>
        <a:p>
          <a:endParaRPr lang="tr-TR"/>
        </a:p>
      </dgm:t>
    </dgm:pt>
    <dgm:pt modelId="{C81A2EFA-C975-471D-885A-7051D793AAA3}" type="pres">
      <dgm:prSet presAssocID="{83790DB6-48B4-49B9-8AF6-96AEE6B89BDF}" presName="Name0" presStyleCnt="0">
        <dgm:presLayoutVars>
          <dgm:dir/>
          <dgm:resizeHandles val="exact"/>
        </dgm:presLayoutVars>
      </dgm:prSet>
      <dgm:spPr/>
    </dgm:pt>
    <dgm:pt modelId="{0523C3E3-DC4C-49C5-AB4D-0A281F5C5256}" type="pres">
      <dgm:prSet presAssocID="{83790DB6-48B4-49B9-8AF6-96AEE6B89BDF}" presName="fgShape" presStyleLbl="fgShp" presStyleIdx="0" presStyleCnt="1"/>
      <dgm:spPr/>
    </dgm:pt>
    <dgm:pt modelId="{83A64EAC-7B4B-43B2-9DEA-4211AECB0E69}" type="pres">
      <dgm:prSet presAssocID="{83790DB6-48B4-49B9-8AF6-96AEE6B89BDF}" presName="linComp" presStyleCnt="0"/>
      <dgm:spPr/>
    </dgm:pt>
    <dgm:pt modelId="{77D406DE-C4FC-411F-AA13-29E91186A59B}" type="pres">
      <dgm:prSet presAssocID="{91D5BC09-DAE9-49CB-9085-5CC37AB6F1B7}" presName="compNode" presStyleCnt="0"/>
      <dgm:spPr/>
    </dgm:pt>
    <dgm:pt modelId="{214A9881-F713-4485-99CD-A6638AAEE4CF}" type="pres">
      <dgm:prSet presAssocID="{91D5BC09-DAE9-49CB-9085-5CC37AB6F1B7}" presName="bkgdShape" presStyleLbl="node1" presStyleIdx="0" presStyleCnt="3"/>
      <dgm:spPr/>
      <dgm:t>
        <a:bodyPr/>
        <a:lstStyle/>
        <a:p>
          <a:endParaRPr lang="tr-TR"/>
        </a:p>
      </dgm:t>
    </dgm:pt>
    <dgm:pt modelId="{F1136FDA-ECFA-4934-BC2A-000E42ED5E6B}" type="pres">
      <dgm:prSet presAssocID="{91D5BC09-DAE9-49CB-9085-5CC37AB6F1B7}" presName="nodeTx" presStyleLbl="node1" presStyleIdx="0" presStyleCnt="3">
        <dgm:presLayoutVars>
          <dgm:bulletEnabled val="1"/>
        </dgm:presLayoutVars>
      </dgm:prSet>
      <dgm:spPr/>
      <dgm:t>
        <a:bodyPr/>
        <a:lstStyle/>
        <a:p>
          <a:endParaRPr lang="tr-TR"/>
        </a:p>
      </dgm:t>
    </dgm:pt>
    <dgm:pt modelId="{9C40C964-569B-4CD0-807A-561C84B12F50}" type="pres">
      <dgm:prSet presAssocID="{91D5BC09-DAE9-49CB-9085-5CC37AB6F1B7}" presName="invisiNode" presStyleLbl="node1" presStyleIdx="0" presStyleCnt="3"/>
      <dgm:spPr/>
    </dgm:pt>
    <dgm:pt modelId="{1BF61F7B-D5CF-4F9B-A9EC-05F9993469DB}" type="pres">
      <dgm:prSet presAssocID="{91D5BC09-DAE9-49CB-9085-5CC37AB6F1B7}" presName="imagNode" presStyleLbl="fgImgPlace1" presStyleIdx="0" presStyleCnt="3" custScaleX="180418" custScaleY="161353"/>
      <dgm:spPr>
        <a:blipFill>
          <a:blip xmlns:r="http://schemas.openxmlformats.org/officeDocument/2006/relationships" r:embed="rId1">
            <a:extLst>
              <a:ext uri="{28A0092B-C50C-407E-A947-70E740481C1C}">
                <a14:useLocalDpi xmlns:a14="http://schemas.microsoft.com/office/drawing/2010/main" val="0"/>
              </a:ext>
            </a:extLst>
          </a:blip>
          <a:srcRect/>
          <a:stretch>
            <a:fillRect t="-28000" b="-28000"/>
          </a:stretch>
        </a:blipFill>
      </dgm:spPr>
    </dgm:pt>
    <dgm:pt modelId="{17D551FF-C269-40B5-BA33-0264226FB89C}" type="pres">
      <dgm:prSet presAssocID="{E941C9F4-137A-4FB1-B4FB-D9E536A57CA0}" presName="sibTrans" presStyleLbl="sibTrans2D1" presStyleIdx="0" presStyleCnt="0"/>
      <dgm:spPr/>
      <dgm:t>
        <a:bodyPr/>
        <a:lstStyle/>
        <a:p>
          <a:endParaRPr lang="tr-TR"/>
        </a:p>
      </dgm:t>
    </dgm:pt>
    <dgm:pt modelId="{044526AB-E78B-45B9-8C36-246DD3B4E6E8}" type="pres">
      <dgm:prSet presAssocID="{443C3E4D-0701-42C5-A838-C46B51C428D0}" presName="compNode" presStyleCnt="0"/>
      <dgm:spPr/>
    </dgm:pt>
    <dgm:pt modelId="{5BA41DA9-8814-47F3-97D4-076728A74C9D}" type="pres">
      <dgm:prSet presAssocID="{443C3E4D-0701-42C5-A838-C46B51C428D0}" presName="bkgdShape" presStyleLbl="node1" presStyleIdx="1" presStyleCnt="3"/>
      <dgm:spPr/>
      <dgm:t>
        <a:bodyPr/>
        <a:lstStyle/>
        <a:p>
          <a:endParaRPr lang="tr-TR"/>
        </a:p>
      </dgm:t>
    </dgm:pt>
    <dgm:pt modelId="{58F7A1FF-D0E5-41CD-922B-776B5C232A33}" type="pres">
      <dgm:prSet presAssocID="{443C3E4D-0701-42C5-A838-C46B51C428D0}" presName="nodeTx" presStyleLbl="node1" presStyleIdx="1" presStyleCnt="3">
        <dgm:presLayoutVars>
          <dgm:bulletEnabled val="1"/>
        </dgm:presLayoutVars>
      </dgm:prSet>
      <dgm:spPr/>
      <dgm:t>
        <a:bodyPr/>
        <a:lstStyle/>
        <a:p>
          <a:endParaRPr lang="tr-TR"/>
        </a:p>
      </dgm:t>
    </dgm:pt>
    <dgm:pt modelId="{DF14B1C5-752C-42E6-A6FA-AAABEA42B5CF}" type="pres">
      <dgm:prSet presAssocID="{443C3E4D-0701-42C5-A838-C46B51C428D0}" presName="invisiNode" presStyleLbl="node1" presStyleIdx="1" presStyleCnt="3"/>
      <dgm:spPr/>
    </dgm:pt>
    <dgm:pt modelId="{1639DB1E-C5FD-4118-ADFE-9EAE03A9FE93}" type="pres">
      <dgm:prSet presAssocID="{443C3E4D-0701-42C5-A838-C46B51C428D0}" presName="imagNode" presStyleLbl="fgImgPlace1" presStyleIdx="1" presStyleCnt="3" custScaleX="201577" custScaleY="157621"/>
      <dgm:spPr>
        <a:blipFill>
          <a:blip xmlns:r="http://schemas.openxmlformats.org/officeDocument/2006/relationships" r:embed="rId2">
            <a:extLst>
              <a:ext uri="{28A0092B-C50C-407E-A947-70E740481C1C}">
                <a14:useLocalDpi xmlns:a14="http://schemas.microsoft.com/office/drawing/2010/main" val="0"/>
              </a:ext>
            </a:extLst>
          </a:blip>
          <a:srcRect/>
          <a:stretch>
            <a:fillRect l="-14000" r="-14000"/>
          </a:stretch>
        </a:blipFill>
      </dgm:spPr>
    </dgm:pt>
    <dgm:pt modelId="{26FA999C-F6A7-434F-B928-A3403AC86B28}" type="pres">
      <dgm:prSet presAssocID="{94086E8E-C06A-4B72-8F9E-8EAFEBDF2DAE}" presName="sibTrans" presStyleLbl="sibTrans2D1" presStyleIdx="0" presStyleCnt="0"/>
      <dgm:spPr/>
      <dgm:t>
        <a:bodyPr/>
        <a:lstStyle/>
        <a:p>
          <a:endParaRPr lang="tr-TR"/>
        </a:p>
      </dgm:t>
    </dgm:pt>
    <dgm:pt modelId="{021E163F-0713-4541-9BD5-6E72DF9760BD}" type="pres">
      <dgm:prSet presAssocID="{B793C103-6F03-4B3E-AEAE-021A3A4537DE}" presName="compNode" presStyleCnt="0"/>
      <dgm:spPr/>
    </dgm:pt>
    <dgm:pt modelId="{0237016A-15B6-4466-A875-466F6A52C3E3}" type="pres">
      <dgm:prSet presAssocID="{B793C103-6F03-4B3E-AEAE-021A3A4537DE}" presName="bkgdShape" presStyleLbl="node1" presStyleIdx="2" presStyleCnt="3"/>
      <dgm:spPr/>
      <dgm:t>
        <a:bodyPr/>
        <a:lstStyle/>
        <a:p>
          <a:endParaRPr lang="tr-TR"/>
        </a:p>
      </dgm:t>
    </dgm:pt>
    <dgm:pt modelId="{CFF658C2-D423-43A9-B079-EB48FE556D67}" type="pres">
      <dgm:prSet presAssocID="{B793C103-6F03-4B3E-AEAE-021A3A4537DE}" presName="nodeTx" presStyleLbl="node1" presStyleIdx="2" presStyleCnt="3">
        <dgm:presLayoutVars>
          <dgm:bulletEnabled val="1"/>
        </dgm:presLayoutVars>
      </dgm:prSet>
      <dgm:spPr/>
      <dgm:t>
        <a:bodyPr/>
        <a:lstStyle/>
        <a:p>
          <a:endParaRPr lang="tr-TR"/>
        </a:p>
      </dgm:t>
    </dgm:pt>
    <dgm:pt modelId="{509A3A0B-05FA-4293-95EF-DD867B2F046D}" type="pres">
      <dgm:prSet presAssocID="{B793C103-6F03-4B3E-AEAE-021A3A4537DE}" presName="invisiNode" presStyleLbl="node1" presStyleIdx="2" presStyleCnt="3"/>
      <dgm:spPr/>
    </dgm:pt>
    <dgm:pt modelId="{10D9D47C-2949-45E5-8416-0F80BAB42275}" type="pres">
      <dgm:prSet presAssocID="{B793C103-6F03-4B3E-AEAE-021A3A4537DE}" presName="imagNode" presStyleLbl="fgImgPlace1" presStyleIdx="2" presStyleCnt="3" custScaleX="195623" custScaleY="171177"/>
      <dgm:spPr>
        <a:blipFill>
          <a:blip xmlns:r="http://schemas.openxmlformats.org/officeDocument/2006/relationships" r:embed="rId3">
            <a:extLst>
              <a:ext uri="{28A0092B-C50C-407E-A947-70E740481C1C}">
                <a14:useLocalDpi xmlns:a14="http://schemas.microsoft.com/office/drawing/2010/main" val="0"/>
              </a:ext>
            </a:extLst>
          </a:blip>
          <a:srcRect/>
          <a:stretch>
            <a:fillRect l="-13000" r="-13000"/>
          </a:stretch>
        </a:blipFill>
      </dgm:spPr>
    </dgm:pt>
  </dgm:ptLst>
  <dgm:cxnLst>
    <dgm:cxn modelId="{DA4D7800-8A74-42CA-941E-6F8D903704D4}" type="presOf" srcId="{83790DB6-48B4-49B9-8AF6-96AEE6B89BDF}" destId="{C81A2EFA-C975-471D-885A-7051D793AAA3}" srcOrd="0" destOrd="0" presId="urn:microsoft.com/office/officeart/2005/8/layout/hList7"/>
    <dgm:cxn modelId="{B92F02EA-4D24-4FF1-BD3A-6B0AFDA40819}" type="presOf" srcId="{94086E8E-C06A-4B72-8F9E-8EAFEBDF2DAE}" destId="{26FA999C-F6A7-434F-B928-A3403AC86B28}" srcOrd="0" destOrd="0" presId="urn:microsoft.com/office/officeart/2005/8/layout/hList7"/>
    <dgm:cxn modelId="{F22606B0-63D8-4F0E-9A21-073304922D38}" srcId="{83790DB6-48B4-49B9-8AF6-96AEE6B89BDF}" destId="{B793C103-6F03-4B3E-AEAE-021A3A4537DE}" srcOrd="2" destOrd="0" parTransId="{85D31123-946E-449D-B3A6-32D06A14DB81}" sibTransId="{F69D0E04-B163-49BB-9868-5E5606832E5E}"/>
    <dgm:cxn modelId="{8E0AFEF9-87BA-43DF-8228-8B401A3431E5}" type="presOf" srcId="{E941C9F4-137A-4FB1-B4FB-D9E536A57CA0}" destId="{17D551FF-C269-40B5-BA33-0264226FB89C}" srcOrd="0" destOrd="0" presId="urn:microsoft.com/office/officeart/2005/8/layout/hList7"/>
    <dgm:cxn modelId="{83839AA8-C3D8-413E-93CB-5AEB1C8D1AF2}" type="presOf" srcId="{B793C103-6F03-4B3E-AEAE-021A3A4537DE}" destId="{CFF658C2-D423-43A9-B079-EB48FE556D67}" srcOrd="1" destOrd="0" presId="urn:microsoft.com/office/officeart/2005/8/layout/hList7"/>
    <dgm:cxn modelId="{B05E22DE-17C2-4DBB-B653-AAE7A36C95FF}" srcId="{83790DB6-48B4-49B9-8AF6-96AEE6B89BDF}" destId="{91D5BC09-DAE9-49CB-9085-5CC37AB6F1B7}" srcOrd="0" destOrd="0" parTransId="{67D0E070-9924-44DA-B3F9-77DE1DC3CFCD}" sibTransId="{E941C9F4-137A-4FB1-B4FB-D9E536A57CA0}"/>
    <dgm:cxn modelId="{5D0BB8C2-389E-4BC2-9C4A-A8615FE8FEF5}" type="presOf" srcId="{443C3E4D-0701-42C5-A838-C46B51C428D0}" destId="{5BA41DA9-8814-47F3-97D4-076728A74C9D}" srcOrd="0" destOrd="0" presId="urn:microsoft.com/office/officeart/2005/8/layout/hList7"/>
    <dgm:cxn modelId="{B47FA62F-CC87-4F65-9633-F896FC67A8BB}" type="presOf" srcId="{91D5BC09-DAE9-49CB-9085-5CC37AB6F1B7}" destId="{214A9881-F713-4485-99CD-A6638AAEE4CF}" srcOrd="0" destOrd="0" presId="urn:microsoft.com/office/officeart/2005/8/layout/hList7"/>
    <dgm:cxn modelId="{EAA3211C-D1EE-4CCB-AC2E-FF7BAD5B722B}" type="presOf" srcId="{91D5BC09-DAE9-49CB-9085-5CC37AB6F1B7}" destId="{F1136FDA-ECFA-4934-BC2A-000E42ED5E6B}" srcOrd="1" destOrd="0" presId="urn:microsoft.com/office/officeart/2005/8/layout/hList7"/>
    <dgm:cxn modelId="{75266C84-0B5B-40E2-878D-41CE7B3D6DA0}" srcId="{83790DB6-48B4-49B9-8AF6-96AEE6B89BDF}" destId="{443C3E4D-0701-42C5-A838-C46B51C428D0}" srcOrd="1" destOrd="0" parTransId="{8B98854C-BE0A-4951-B849-469FD15ED3B7}" sibTransId="{94086E8E-C06A-4B72-8F9E-8EAFEBDF2DAE}"/>
    <dgm:cxn modelId="{93841E63-6C41-4CF5-A5CD-96CE67642D3E}" type="presOf" srcId="{443C3E4D-0701-42C5-A838-C46B51C428D0}" destId="{58F7A1FF-D0E5-41CD-922B-776B5C232A33}" srcOrd="1" destOrd="0" presId="urn:microsoft.com/office/officeart/2005/8/layout/hList7"/>
    <dgm:cxn modelId="{60FE6044-DDCE-411E-9851-71C2861E36B1}" type="presOf" srcId="{B793C103-6F03-4B3E-AEAE-021A3A4537DE}" destId="{0237016A-15B6-4466-A875-466F6A52C3E3}" srcOrd="0" destOrd="0" presId="urn:microsoft.com/office/officeart/2005/8/layout/hList7"/>
    <dgm:cxn modelId="{014642EC-32D6-451C-BE47-0D135BC07E20}" type="presParOf" srcId="{C81A2EFA-C975-471D-885A-7051D793AAA3}" destId="{0523C3E3-DC4C-49C5-AB4D-0A281F5C5256}" srcOrd="0" destOrd="0" presId="urn:microsoft.com/office/officeart/2005/8/layout/hList7"/>
    <dgm:cxn modelId="{F73F84F5-C4D2-4FA7-9380-B2CD57391B96}" type="presParOf" srcId="{C81A2EFA-C975-471D-885A-7051D793AAA3}" destId="{83A64EAC-7B4B-43B2-9DEA-4211AECB0E69}" srcOrd="1" destOrd="0" presId="urn:microsoft.com/office/officeart/2005/8/layout/hList7"/>
    <dgm:cxn modelId="{3DB86D36-6170-4764-A909-F3F3E2D03FCE}" type="presParOf" srcId="{83A64EAC-7B4B-43B2-9DEA-4211AECB0E69}" destId="{77D406DE-C4FC-411F-AA13-29E91186A59B}" srcOrd="0" destOrd="0" presId="urn:microsoft.com/office/officeart/2005/8/layout/hList7"/>
    <dgm:cxn modelId="{99A971F2-2BA2-49B8-88D6-69CFE5B01A26}" type="presParOf" srcId="{77D406DE-C4FC-411F-AA13-29E91186A59B}" destId="{214A9881-F713-4485-99CD-A6638AAEE4CF}" srcOrd="0" destOrd="0" presId="urn:microsoft.com/office/officeart/2005/8/layout/hList7"/>
    <dgm:cxn modelId="{39E4512F-4284-4507-AC19-8642B9C46168}" type="presParOf" srcId="{77D406DE-C4FC-411F-AA13-29E91186A59B}" destId="{F1136FDA-ECFA-4934-BC2A-000E42ED5E6B}" srcOrd="1" destOrd="0" presId="urn:microsoft.com/office/officeart/2005/8/layout/hList7"/>
    <dgm:cxn modelId="{5B32C7A8-2105-4B1B-8E46-A1B9C8DCA616}" type="presParOf" srcId="{77D406DE-C4FC-411F-AA13-29E91186A59B}" destId="{9C40C964-569B-4CD0-807A-561C84B12F50}" srcOrd="2" destOrd="0" presId="urn:microsoft.com/office/officeart/2005/8/layout/hList7"/>
    <dgm:cxn modelId="{5308C028-950D-4FB6-BF8C-E5A852C51CF3}" type="presParOf" srcId="{77D406DE-C4FC-411F-AA13-29E91186A59B}" destId="{1BF61F7B-D5CF-4F9B-A9EC-05F9993469DB}" srcOrd="3" destOrd="0" presId="urn:microsoft.com/office/officeart/2005/8/layout/hList7"/>
    <dgm:cxn modelId="{710EF301-DCD0-4226-8F64-6B364E04EAEC}" type="presParOf" srcId="{83A64EAC-7B4B-43B2-9DEA-4211AECB0E69}" destId="{17D551FF-C269-40B5-BA33-0264226FB89C}" srcOrd="1" destOrd="0" presId="urn:microsoft.com/office/officeart/2005/8/layout/hList7"/>
    <dgm:cxn modelId="{347820BF-3917-493F-9EED-26C7C3810AB0}" type="presParOf" srcId="{83A64EAC-7B4B-43B2-9DEA-4211AECB0E69}" destId="{044526AB-E78B-45B9-8C36-246DD3B4E6E8}" srcOrd="2" destOrd="0" presId="urn:microsoft.com/office/officeart/2005/8/layout/hList7"/>
    <dgm:cxn modelId="{AD52F92C-EC79-42F6-B805-B9916B0EFC2F}" type="presParOf" srcId="{044526AB-E78B-45B9-8C36-246DD3B4E6E8}" destId="{5BA41DA9-8814-47F3-97D4-076728A74C9D}" srcOrd="0" destOrd="0" presId="urn:microsoft.com/office/officeart/2005/8/layout/hList7"/>
    <dgm:cxn modelId="{68BADD21-CDD3-458A-BD4F-2B0E1C1AB8F6}" type="presParOf" srcId="{044526AB-E78B-45B9-8C36-246DD3B4E6E8}" destId="{58F7A1FF-D0E5-41CD-922B-776B5C232A33}" srcOrd="1" destOrd="0" presId="urn:microsoft.com/office/officeart/2005/8/layout/hList7"/>
    <dgm:cxn modelId="{CB56DF2B-2AD4-483F-9B3C-158CA9A6F78B}" type="presParOf" srcId="{044526AB-E78B-45B9-8C36-246DD3B4E6E8}" destId="{DF14B1C5-752C-42E6-A6FA-AAABEA42B5CF}" srcOrd="2" destOrd="0" presId="urn:microsoft.com/office/officeart/2005/8/layout/hList7"/>
    <dgm:cxn modelId="{EEB4B527-8F5D-41E1-806E-97E273481EB4}" type="presParOf" srcId="{044526AB-E78B-45B9-8C36-246DD3B4E6E8}" destId="{1639DB1E-C5FD-4118-ADFE-9EAE03A9FE93}" srcOrd="3" destOrd="0" presId="urn:microsoft.com/office/officeart/2005/8/layout/hList7"/>
    <dgm:cxn modelId="{B5ECF59A-C656-46B2-AC25-8D4BE7190B80}" type="presParOf" srcId="{83A64EAC-7B4B-43B2-9DEA-4211AECB0E69}" destId="{26FA999C-F6A7-434F-B928-A3403AC86B28}" srcOrd="3" destOrd="0" presId="urn:microsoft.com/office/officeart/2005/8/layout/hList7"/>
    <dgm:cxn modelId="{987725B5-99E2-4EF5-A9F1-B3F752C3813C}" type="presParOf" srcId="{83A64EAC-7B4B-43B2-9DEA-4211AECB0E69}" destId="{021E163F-0713-4541-9BD5-6E72DF9760BD}" srcOrd="4" destOrd="0" presId="urn:microsoft.com/office/officeart/2005/8/layout/hList7"/>
    <dgm:cxn modelId="{1D545EEB-240D-49CE-921F-EFEE15198822}" type="presParOf" srcId="{021E163F-0713-4541-9BD5-6E72DF9760BD}" destId="{0237016A-15B6-4466-A875-466F6A52C3E3}" srcOrd="0" destOrd="0" presId="urn:microsoft.com/office/officeart/2005/8/layout/hList7"/>
    <dgm:cxn modelId="{0F33D0F0-7523-4C74-93F0-F182056BA251}" type="presParOf" srcId="{021E163F-0713-4541-9BD5-6E72DF9760BD}" destId="{CFF658C2-D423-43A9-B079-EB48FE556D67}" srcOrd="1" destOrd="0" presId="urn:microsoft.com/office/officeart/2005/8/layout/hList7"/>
    <dgm:cxn modelId="{B5528C73-45C5-4429-8CC2-92B6F201A3DE}" type="presParOf" srcId="{021E163F-0713-4541-9BD5-6E72DF9760BD}" destId="{509A3A0B-05FA-4293-95EF-DD867B2F046D}" srcOrd="2" destOrd="0" presId="urn:microsoft.com/office/officeart/2005/8/layout/hList7"/>
    <dgm:cxn modelId="{D3C17C85-3752-4000-91B6-42BC851985B6}" type="presParOf" srcId="{021E163F-0713-4541-9BD5-6E72DF9760BD}" destId="{10D9D47C-2949-45E5-8416-0F80BAB42275}"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4A9881-F713-4485-99CD-A6638AAEE4CF}">
      <dsp:nvSpPr>
        <dsp:cNvPr id="0" name=""/>
        <dsp:cNvSpPr/>
      </dsp:nvSpPr>
      <dsp:spPr>
        <a:xfrm>
          <a:off x="2111" y="85386"/>
          <a:ext cx="3285678" cy="4051300"/>
        </a:xfrm>
        <a:prstGeom prst="roundRect">
          <a:avLst>
            <a:gd name="adj" fmla="val 10000"/>
          </a:avLst>
        </a:prstGeom>
        <a:solidFill>
          <a:schemeClr val="tx1">
            <a:lumMod val="65000"/>
            <a:lumOff val="35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206248" rIns="206248" bIns="206248" numCol="1" spcCol="1270" anchor="ctr" anchorCtr="0">
          <a:noAutofit/>
        </a:bodyPr>
        <a:lstStyle/>
        <a:p>
          <a:pPr lvl="0" algn="ctr" defTabSz="1289050">
            <a:lnSpc>
              <a:spcPct val="90000"/>
            </a:lnSpc>
            <a:spcBef>
              <a:spcPct val="0"/>
            </a:spcBef>
            <a:spcAft>
              <a:spcPct val="35000"/>
            </a:spcAft>
          </a:pPr>
          <a:r>
            <a:rPr lang="tr-TR" sz="2900" kern="1200" dirty="0" smtClean="0"/>
            <a:t>Dikkat eksikliği</a:t>
          </a:r>
          <a:endParaRPr lang="tr-TR" sz="2900" kern="1200" dirty="0"/>
        </a:p>
      </dsp:txBody>
      <dsp:txXfrm>
        <a:off x="2111" y="1705906"/>
        <a:ext cx="3285678" cy="1620520"/>
      </dsp:txXfrm>
    </dsp:sp>
    <dsp:sp modelId="{1BF61F7B-D5CF-4F9B-A9EC-05F9993469DB}">
      <dsp:nvSpPr>
        <dsp:cNvPr id="0" name=""/>
        <dsp:cNvSpPr/>
      </dsp:nvSpPr>
      <dsp:spPr>
        <a:xfrm>
          <a:off x="427956" y="-85386"/>
          <a:ext cx="2433988" cy="2176785"/>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28000" b="-28000"/>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BA41DA9-8814-47F3-97D4-076728A74C9D}">
      <dsp:nvSpPr>
        <dsp:cNvPr id="0" name=""/>
        <dsp:cNvSpPr/>
      </dsp:nvSpPr>
      <dsp:spPr>
        <a:xfrm>
          <a:off x="3386360" y="72799"/>
          <a:ext cx="3285678" cy="4051300"/>
        </a:xfrm>
        <a:prstGeom prst="roundRect">
          <a:avLst>
            <a:gd name="adj" fmla="val 10000"/>
          </a:avLst>
        </a:prstGeom>
        <a:solidFill>
          <a:schemeClr val="tx1">
            <a:lumMod val="65000"/>
            <a:lumOff val="35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206248" rIns="206248" bIns="206248" numCol="1" spcCol="1270" anchor="ctr" anchorCtr="0">
          <a:noAutofit/>
        </a:bodyPr>
        <a:lstStyle/>
        <a:p>
          <a:pPr lvl="0" algn="ctr" defTabSz="1289050">
            <a:lnSpc>
              <a:spcPct val="90000"/>
            </a:lnSpc>
            <a:spcBef>
              <a:spcPct val="0"/>
            </a:spcBef>
            <a:spcAft>
              <a:spcPct val="35000"/>
            </a:spcAft>
          </a:pPr>
          <a:r>
            <a:rPr lang="tr-TR" sz="2900" kern="1200" dirty="0" smtClean="0"/>
            <a:t>Aşırı hareketlilik ve </a:t>
          </a:r>
          <a:r>
            <a:rPr lang="tr-TR" sz="2900" kern="1200" dirty="0" err="1" smtClean="0"/>
            <a:t>dürtüsellik</a:t>
          </a:r>
          <a:endParaRPr lang="tr-TR" sz="2900" kern="1200" dirty="0"/>
        </a:p>
      </dsp:txBody>
      <dsp:txXfrm>
        <a:off x="3386360" y="1693319"/>
        <a:ext cx="3285678" cy="1620520"/>
      </dsp:txXfrm>
    </dsp:sp>
    <dsp:sp modelId="{1639DB1E-C5FD-4118-ADFE-9EAE03A9FE93}">
      <dsp:nvSpPr>
        <dsp:cNvPr id="0" name=""/>
        <dsp:cNvSpPr/>
      </dsp:nvSpPr>
      <dsp:spPr>
        <a:xfrm>
          <a:off x="3669479" y="-72799"/>
          <a:ext cx="2719440" cy="2126437"/>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14000" r="-14000"/>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237016A-15B6-4466-A875-466F6A52C3E3}">
      <dsp:nvSpPr>
        <dsp:cNvPr id="0" name=""/>
        <dsp:cNvSpPr/>
      </dsp:nvSpPr>
      <dsp:spPr>
        <a:xfrm>
          <a:off x="6770609" y="118520"/>
          <a:ext cx="3285678" cy="4051300"/>
        </a:xfrm>
        <a:prstGeom prst="roundRect">
          <a:avLst>
            <a:gd name="adj" fmla="val 10000"/>
          </a:avLst>
        </a:prstGeom>
        <a:solidFill>
          <a:schemeClr val="tx1">
            <a:lumMod val="65000"/>
            <a:lumOff val="35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206248" rIns="206248" bIns="206248" numCol="1" spcCol="1270" anchor="ctr" anchorCtr="0">
          <a:noAutofit/>
        </a:bodyPr>
        <a:lstStyle/>
        <a:p>
          <a:pPr lvl="0" algn="ctr" defTabSz="1289050">
            <a:lnSpc>
              <a:spcPct val="90000"/>
            </a:lnSpc>
            <a:spcBef>
              <a:spcPct val="0"/>
            </a:spcBef>
            <a:spcAft>
              <a:spcPct val="35000"/>
            </a:spcAft>
          </a:pPr>
          <a:r>
            <a:rPr lang="tr-TR" sz="2900" kern="1200" dirty="0" smtClean="0"/>
            <a:t>Birleşik görünüm</a:t>
          </a:r>
          <a:endParaRPr lang="tr-TR" sz="2900" kern="1200" dirty="0"/>
        </a:p>
      </dsp:txBody>
      <dsp:txXfrm>
        <a:off x="6770609" y="1739040"/>
        <a:ext cx="3285678" cy="1620520"/>
      </dsp:txXfrm>
    </dsp:sp>
    <dsp:sp modelId="{10D9D47C-2949-45E5-8416-0F80BAB42275}">
      <dsp:nvSpPr>
        <dsp:cNvPr id="0" name=""/>
        <dsp:cNvSpPr/>
      </dsp:nvSpPr>
      <dsp:spPr>
        <a:xfrm>
          <a:off x="7093890" y="-118520"/>
          <a:ext cx="2639116" cy="2309319"/>
        </a:xfrm>
        <a:prstGeom prst="ellipse">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13000" r="-13000"/>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523C3E3-DC4C-49C5-AB4D-0A281F5C5256}">
      <dsp:nvSpPr>
        <dsp:cNvPr id="0" name=""/>
        <dsp:cNvSpPr/>
      </dsp:nvSpPr>
      <dsp:spPr>
        <a:xfrm>
          <a:off x="402335" y="3241040"/>
          <a:ext cx="9253728" cy="607695"/>
        </a:xfrm>
        <a:prstGeom prst="leftRight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11/21/2019</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11/21/2019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11/21/2019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11/21/2019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11/21/2019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A16AA21-1863-4931-97CB-99D0A168701B}" type="datetimeFigureOut">
              <a:rPr lang="en-US" dirty="0"/>
              <a:t>11/21/2019</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772C379-9A7C-4C87-A116-CBE9F58B04C5}" type="datetimeFigureOut">
              <a:rPr lang="en-US" dirty="0"/>
              <a:t>11/21/2019</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11/21/2019</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Dikkat eksikliği ve </a:t>
            </a:r>
            <a:r>
              <a:rPr lang="tr-TR" dirty="0" err="1" smtClean="0"/>
              <a:t>hiperaktivite</a:t>
            </a:r>
            <a:endParaRPr lang="tr-TR" dirty="0"/>
          </a:p>
        </p:txBody>
      </p:sp>
      <p:sp>
        <p:nvSpPr>
          <p:cNvPr id="3" name="Alt Başlık 2"/>
          <p:cNvSpPr>
            <a:spLocks noGrp="1"/>
          </p:cNvSpPr>
          <p:nvPr>
            <p:ph type="subTitle" idx="1"/>
          </p:nvPr>
        </p:nvSpPr>
        <p:spPr/>
        <p:txBody>
          <a:bodyPr/>
          <a:lstStyle/>
          <a:p>
            <a:pPr algn="r"/>
            <a:r>
              <a:rPr lang="tr-TR" dirty="0" smtClean="0"/>
              <a:t>Burcu Kılıç Tülü</a:t>
            </a:r>
            <a:endParaRPr lang="tr-TR" dirty="0"/>
          </a:p>
        </p:txBody>
      </p:sp>
    </p:spTree>
    <p:extLst>
      <p:ext uri="{BB962C8B-B14F-4D97-AF65-F5344CB8AC3E}">
        <p14:creationId xmlns:p14="http://schemas.microsoft.com/office/powerpoint/2010/main" val="7812261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z="2800" dirty="0"/>
              <a:t>Çoğu kez, işleri ve etkinlikleri düzene koymakta güçlük yaşar.</a:t>
            </a:r>
          </a:p>
          <a:p>
            <a:r>
              <a:rPr lang="tr-TR" sz="2800" dirty="0"/>
              <a:t>Çoğu kez, sürekli zihinsel çaba gerektiren işlerden kaçınır, bu işleri sevmez ya da bu işlere girmek istemez.</a:t>
            </a:r>
          </a:p>
          <a:p>
            <a:r>
              <a:rPr lang="tr-TR" sz="2800" dirty="0"/>
              <a:t>Çoğu kez, iş ya da etkinlik için gerekli nesneleri kaybeder.</a:t>
            </a:r>
          </a:p>
          <a:p>
            <a:r>
              <a:rPr lang="tr-TR" sz="2800" dirty="0"/>
              <a:t>Çoğu kez, dış uyaranlarla dikkati kolaylıkla dağılır</a:t>
            </a:r>
          </a:p>
          <a:p>
            <a:r>
              <a:rPr lang="tr-TR" sz="2800" dirty="0"/>
              <a:t>Çoğu kez, günlük etkinliklerde unutkandır.</a:t>
            </a:r>
          </a:p>
          <a:p>
            <a:endParaRPr lang="tr-TR" dirty="0"/>
          </a:p>
        </p:txBody>
      </p:sp>
    </p:spTree>
    <p:extLst>
      <p:ext uri="{BB962C8B-B14F-4D97-AF65-F5344CB8AC3E}">
        <p14:creationId xmlns:p14="http://schemas.microsoft.com/office/powerpoint/2010/main" val="3775742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Günlük hayatta sıklıkla kullanılan sıfatlar</a:t>
            </a:r>
            <a:endParaRPr lang="tr-TR" dirty="0"/>
          </a:p>
        </p:txBody>
      </p:sp>
      <p:sp>
        <p:nvSpPr>
          <p:cNvPr id="3" name="İçerik Yer Tutucusu 2"/>
          <p:cNvSpPr>
            <a:spLocks noGrp="1"/>
          </p:cNvSpPr>
          <p:nvPr>
            <p:ph idx="1"/>
          </p:nvPr>
        </p:nvSpPr>
        <p:spPr/>
        <p:txBody>
          <a:bodyPr>
            <a:normAutofit/>
          </a:bodyPr>
          <a:lstStyle/>
          <a:p>
            <a:r>
              <a:rPr lang="tr-TR" sz="3200" dirty="0"/>
              <a:t>D</a:t>
            </a:r>
            <a:r>
              <a:rPr lang="tr-TR" sz="3200" dirty="0" smtClean="0"/>
              <a:t>algın, </a:t>
            </a:r>
            <a:r>
              <a:rPr lang="tr-TR" sz="3200" dirty="0"/>
              <a:t>Odaklanamaz</a:t>
            </a:r>
          </a:p>
          <a:p>
            <a:r>
              <a:rPr lang="tr-TR" sz="3200" dirty="0" smtClean="0"/>
              <a:t>Maymun iştahlı, Bir </a:t>
            </a:r>
            <a:r>
              <a:rPr lang="tr-TR" sz="3200" dirty="0"/>
              <a:t>konudan diğerine atlar</a:t>
            </a:r>
          </a:p>
          <a:p>
            <a:r>
              <a:rPr lang="tr-TR" sz="3200" dirty="0" smtClean="0"/>
              <a:t>Unutkan, Plansız</a:t>
            </a:r>
            <a:endParaRPr lang="tr-TR" sz="3200" dirty="0"/>
          </a:p>
          <a:p>
            <a:r>
              <a:rPr lang="tr-TR" sz="3200" dirty="0" smtClean="0"/>
              <a:t>Dağınık</a:t>
            </a:r>
          </a:p>
          <a:p>
            <a:r>
              <a:rPr lang="tr-TR" sz="3200" dirty="0" smtClean="0"/>
              <a:t>İstikrarsız, Hep </a:t>
            </a:r>
            <a:r>
              <a:rPr lang="tr-TR" sz="3200" dirty="0"/>
              <a:t>erteler</a:t>
            </a:r>
          </a:p>
          <a:p>
            <a:r>
              <a:rPr lang="tr-TR" sz="3200" dirty="0" smtClean="0"/>
              <a:t>Son dakikaya bırakır</a:t>
            </a:r>
          </a:p>
        </p:txBody>
      </p:sp>
    </p:spTree>
    <p:extLst>
      <p:ext uri="{BB962C8B-B14F-4D97-AF65-F5344CB8AC3E}">
        <p14:creationId xmlns:p14="http://schemas.microsoft.com/office/powerpoint/2010/main" val="3367446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02058" y="197249"/>
            <a:ext cx="10058400" cy="1609344"/>
          </a:xfrm>
        </p:spPr>
        <p:txBody>
          <a:bodyPr/>
          <a:lstStyle/>
          <a:p>
            <a:r>
              <a:rPr lang="tr-TR" dirty="0" smtClean="0"/>
              <a:t>Öğretmen cümleleri</a:t>
            </a:r>
            <a:endParaRPr lang="tr-TR" dirty="0"/>
          </a:p>
        </p:txBody>
      </p:sp>
      <p:sp>
        <p:nvSpPr>
          <p:cNvPr id="3" name="İçerik Yer Tutucusu 2"/>
          <p:cNvSpPr>
            <a:spLocks noGrp="1"/>
          </p:cNvSpPr>
          <p:nvPr>
            <p:ph idx="1"/>
          </p:nvPr>
        </p:nvSpPr>
        <p:spPr>
          <a:xfrm>
            <a:off x="534270" y="1690333"/>
            <a:ext cx="10593977" cy="4050792"/>
          </a:xfrm>
        </p:spPr>
        <p:txBody>
          <a:bodyPr>
            <a:noAutofit/>
          </a:bodyPr>
          <a:lstStyle/>
          <a:p>
            <a:r>
              <a:rPr lang="tr-TR" sz="2800" dirty="0" smtClean="0"/>
              <a:t>Aslında zeki ama kendini derse vermiyor, istese daha başarılı olabilir.</a:t>
            </a:r>
          </a:p>
          <a:p>
            <a:r>
              <a:rPr lang="tr-TR" sz="2800" dirty="0" smtClean="0"/>
              <a:t>Kendi sınıfta aklı başka yerde</a:t>
            </a:r>
          </a:p>
          <a:p>
            <a:r>
              <a:rPr lang="tr-TR" sz="2800" dirty="0" smtClean="0"/>
              <a:t>Kendini derse verdiği zaman çok güzel algılıyor ama dikkatini toplamak da güçlük çekiyoruz.</a:t>
            </a:r>
          </a:p>
          <a:p>
            <a:r>
              <a:rPr lang="tr-TR" sz="2800" dirty="0" smtClean="0"/>
              <a:t>Hiç tekrar yapmıyor, yapsa çok başarılı olur.</a:t>
            </a:r>
          </a:p>
          <a:p>
            <a:r>
              <a:rPr lang="tr-TR" sz="2800" dirty="0" smtClean="0"/>
              <a:t>Dersi dinlemiyor zannedip soru sorduğumda biliyor.</a:t>
            </a:r>
          </a:p>
          <a:p>
            <a:r>
              <a:rPr lang="tr-TR" sz="2800" dirty="0" smtClean="0"/>
              <a:t>Yanındakiyle konuşmaktan derse vakti kalmıyor.</a:t>
            </a:r>
          </a:p>
          <a:p>
            <a:r>
              <a:rPr lang="tr-TR" sz="2800" dirty="0" smtClean="0"/>
              <a:t>Sürekli defterine bir şeyler çiziyor, dalıp gidiyor.</a:t>
            </a:r>
          </a:p>
          <a:p>
            <a:r>
              <a:rPr lang="tr-TR" sz="2800" dirty="0" smtClean="0"/>
              <a:t>Bazen en zor soruları yapıyor, en kolay sorularda çuvallıyor.</a:t>
            </a:r>
          </a:p>
        </p:txBody>
      </p:sp>
    </p:spTree>
    <p:extLst>
      <p:ext uri="{BB962C8B-B14F-4D97-AF65-F5344CB8AC3E}">
        <p14:creationId xmlns:p14="http://schemas.microsoft.com/office/powerpoint/2010/main" val="1974022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Öğretmen cümleleri</a:t>
            </a:r>
            <a:endParaRPr lang="tr-TR" dirty="0"/>
          </a:p>
        </p:txBody>
      </p:sp>
      <p:sp>
        <p:nvSpPr>
          <p:cNvPr id="3" name="İçerik Yer Tutucusu 2"/>
          <p:cNvSpPr>
            <a:spLocks noGrp="1"/>
          </p:cNvSpPr>
          <p:nvPr>
            <p:ph idx="1"/>
          </p:nvPr>
        </p:nvSpPr>
        <p:spPr>
          <a:xfrm>
            <a:off x="534271" y="2093976"/>
            <a:ext cx="10593977" cy="4050792"/>
          </a:xfrm>
        </p:spPr>
        <p:txBody>
          <a:bodyPr>
            <a:noAutofit/>
          </a:bodyPr>
          <a:lstStyle/>
          <a:p>
            <a:r>
              <a:rPr lang="tr-TR" sz="2800" dirty="0" smtClean="0"/>
              <a:t>Sözlüde çok güzel cevapladığı soruyu sınavda cevaplayamıyor.</a:t>
            </a:r>
          </a:p>
          <a:p>
            <a:r>
              <a:rPr lang="tr-TR" sz="2800" dirty="0" smtClean="0"/>
              <a:t>Sürekli araç gereçlerini ödevlerini unutuyor.</a:t>
            </a:r>
          </a:p>
          <a:p>
            <a:r>
              <a:rPr lang="tr-TR" sz="2800" dirty="0" smtClean="0"/>
              <a:t>Yazı yazmaktan kaçınıyor.</a:t>
            </a:r>
          </a:p>
          <a:p>
            <a:r>
              <a:rPr lang="tr-TR" sz="2800" dirty="0" smtClean="0"/>
              <a:t>Basit işlem hataları yaptığı için soruyu da kaçırıyor.</a:t>
            </a:r>
          </a:p>
          <a:p>
            <a:r>
              <a:rPr lang="tr-TR" sz="2800" dirty="0" smtClean="0"/>
              <a:t>Soruları dikkatli okumadığı için yanlış yapıyor.</a:t>
            </a:r>
          </a:p>
        </p:txBody>
      </p:sp>
    </p:spTree>
    <p:extLst>
      <p:ext uri="{BB962C8B-B14F-4D97-AF65-F5344CB8AC3E}">
        <p14:creationId xmlns:p14="http://schemas.microsoft.com/office/powerpoint/2010/main" val="3622907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Anne-baba tanımlamaları</a:t>
            </a:r>
            <a:endParaRPr lang="tr-TR" dirty="0"/>
          </a:p>
        </p:txBody>
      </p:sp>
      <p:sp>
        <p:nvSpPr>
          <p:cNvPr id="3" name="İçerik Yer Tutucusu 2"/>
          <p:cNvSpPr>
            <a:spLocks noGrp="1"/>
          </p:cNvSpPr>
          <p:nvPr>
            <p:ph idx="1"/>
          </p:nvPr>
        </p:nvSpPr>
        <p:spPr/>
        <p:txBody>
          <a:bodyPr>
            <a:normAutofit/>
          </a:bodyPr>
          <a:lstStyle/>
          <a:p>
            <a:r>
              <a:rPr lang="tr-TR" sz="2800" dirty="0" smtClean="0"/>
              <a:t>Bilgisayara/telefona/dizilere canı istediği şeye verdiği dikkatin yarısını derslerine verse çok daha başarılı olurdu.</a:t>
            </a:r>
          </a:p>
          <a:p>
            <a:r>
              <a:rPr lang="tr-TR" sz="2800" dirty="0" smtClean="0"/>
              <a:t>Ahmet’e ders demede ne dersen de</a:t>
            </a:r>
          </a:p>
          <a:p>
            <a:r>
              <a:rPr lang="tr-TR" sz="2800" dirty="0" smtClean="0"/>
              <a:t>Hadi kızım demekten dilimde tüy bitti</a:t>
            </a:r>
          </a:p>
          <a:p>
            <a:r>
              <a:rPr lang="tr-TR" sz="2800" dirty="0" smtClean="0"/>
              <a:t>Hep ödevini almayı, sınav günlerini unutur ama dizileri hiç unutmaz</a:t>
            </a:r>
          </a:p>
          <a:p>
            <a:r>
              <a:rPr lang="tr-TR" sz="2800" dirty="0" smtClean="0"/>
              <a:t>O kadar dağınık ki uyarmadan edemiyoruz.</a:t>
            </a:r>
          </a:p>
          <a:p>
            <a:r>
              <a:rPr lang="tr-TR" sz="2800" dirty="0" smtClean="0"/>
              <a:t>Ne zaman derse otursa hep bir bahane bulup kalkıyor.</a:t>
            </a:r>
            <a:endParaRPr lang="tr-TR" sz="2800" dirty="0"/>
          </a:p>
        </p:txBody>
      </p:sp>
    </p:spTree>
    <p:extLst>
      <p:ext uri="{BB962C8B-B14F-4D97-AF65-F5344CB8AC3E}">
        <p14:creationId xmlns:p14="http://schemas.microsoft.com/office/powerpoint/2010/main" val="2641078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Aşırı hareketlilik ve </a:t>
            </a:r>
            <a:r>
              <a:rPr lang="tr-TR" dirty="0" err="1"/>
              <a:t>dürtüselliğin</a:t>
            </a:r>
            <a:r>
              <a:rPr lang="tr-TR" dirty="0"/>
              <a:t> baskın olduğu tanı ölçütleri</a:t>
            </a:r>
          </a:p>
        </p:txBody>
      </p:sp>
      <p:sp>
        <p:nvSpPr>
          <p:cNvPr id="3" name="İçerik Yer Tutucusu 2"/>
          <p:cNvSpPr>
            <a:spLocks noGrp="1"/>
          </p:cNvSpPr>
          <p:nvPr>
            <p:ph idx="1"/>
          </p:nvPr>
        </p:nvSpPr>
        <p:spPr/>
        <p:txBody>
          <a:bodyPr>
            <a:normAutofit/>
          </a:bodyPr>
          <a:lstStyle/>
          <a:p>
            <a:r>
              <a:rPr lang="tr-TR" sz="2800" dirty="0"/>
              <a:t>Çoğu kez, kıpırdanır ya da ellerini, ayaklarını vurur, oturduğu yerde kıvranır.</a:t>
            </a:r>
          </a:p>
          <a:p>
            <a:r>
              <a:rPr lang="tr-TR" sz="2800" dirty="0"/>
              <a:t>Çoğu kez, oturmasını beklendiği durumlarda ayağa kalkar.</a:t>
            </a:r>
          </a:p>
          <a:p>
            <a:r>
              <a:rPr lang="tr-TR" sz="2800" dirty="0"/>
              <a:t>Çoğu kez, uygunsuz ortamlarda, ortalıkta koşturur ya da bir yerlere tırmanır (ileri yaşlarda bu durum kendini huzursuz hissetmekle sınırlı olabilir).</a:t>
            </a:r>
          </a:p>
          <a:p>
            <a:r>
              <a:rPr lang="tr-TR" sz="2800" dirty="0"/>
              <a:t>Çoğu kez, boş zaman etkinliklerine sessiz bir biçimde katılmaz ya da sessiz bir biçimde oyun oynamaz.</a:t>
            </a:r>
          </a:p>
          <a:p>
            <a:endParaRPr lang="tr-TR" sz="2800" dirty="0"/>
          </a:p>
        </p:txBody>
      </p:sp>
    </p:spTree>
    <p:extLst>
      <p:ext uri="{BB962C8B-B14F-4D97-AF65-F5344CB8AC3E}">
        <p14:creationId xmlns:p14="http://schemas.microsoft.com/office/powerpoint/2010/main" val="40710022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z="2800" dirty="0"/>
              <a:t>Çoğu kez, her an hareket halindedir, sanki motor takılmış gibi davranır.</a:t>
            </a:r>
          </a:p>
          <a:p>
            <a:r>
              <a:rPr lang="tr-TR" sz="2800" dirty="0"/>
              <a:t>Çoğu kez, aşırı konuşur.</a:t>
            </a:r>
          </a:p>
          <a:p>
            <a:r>
              <a:rPr lang="tr-TR" sz="2800" dirty="0"/>
              <a:t>Çoğu kez, sırasını bekleyemez.</a:t>
            </a:r>
          </a:p>
          <a:p>
            <a:r>
              <a:rPr lang="tr-TR" sz="2800" dirty="0"/>
              <a:t>Çoğu kez, başkalarının sözünü keser ya da araya girer. İzin almadan başkalarının eşyalarını kullanmaya başlayabilir; yaşı ileri gençlerde ve erişkinlerde, başkalarının yaptığının arasına girer ya da birden kendi yapmaya başlar.</a:t>
            </a:r>
          </a:p>
          <a:p>
            <a:endParaRPr lang="tr-TR" dirty="0"/>
          </a:p>
        </p:txBody>
      </p:sp>
    </p:spTree>
    <p:extLst>
      <p:ext uri="{BB962C8B-B14F-4D97-AF65-F5344CB8AC3E}">
        <p14:creationId xmlns:p14="http://schemas.microsoft.com/office/powerpoint/2010/main" val="3662664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APA Kriterleri</a:t>
            </a:r>
            <a:endParaRPr lang="tr-TR" dirty="0"/>
          </a:p>
        </p:txBody>
      </p:sp>
      <p:sp>
        <p:nvSpPr>
          <p:cNvPr id="3" name="İçerik Yer Tutucusu 2"/>
          <p:cNvSpPr>
            <a:spLocks noGrp="1"/>
          </p:cNvSpPr>
          <p:nvPr>
            <p:ph idx="1"/>
          </p:nvPr>
        </p:nvSpPr>
        <p:spPr/>
        <p:txBody>
          <a:bodyPr>
            <a:normAutofit lnSpcReduction="10000"/>
          </a:bodyPr>
          <a:lstStyle/>
          <a:p>
            <a:r>
              <a:rPr lang="tr-TR" sz="3200" dirty="0"/>
              <a:t>12 yaşından önce bunlardan birkaçının gözlenmiş olması</a:t>
            </a:r>
          </a:p>
          <a:p>
            <a:r>
              <a:rPr lang="tr-TR" sz="3200" dirty="0"/>
              <a:t>Belirtiler iki ya da daha fazla ortamda gözlenmiş olması</a:t>
            </a:r>
          </a:p>
          <a:p>
            <a:r>
              <a:rPr lang="tr-TR" sz="3200" dirty="0"/>
              <a:t>Bu belirtilerin bireyin toplum, iş, okul hayatındaki işlevselliğini bozması ya da niteliğini etkilemesi</a:t>
            </a:r>
          </a:p>
          <a:p>
            <a:r>
              <a:rPr lang="tr-TR" sz="3200" dirty="0"/>
              <a:t>Bu belirtilerin başka bir ruhsal bozukluk ile daha iyi açıklanamıyor olması</a:t>
            </a:r>
          </a:p>
          <a:p>
            <a:endParaRPr lang="tr-TR" dirty="0"/>
          </a:p>
        </p:txBody>
      </p:sp>
    </p:spTree>
    <p:extLst>
      <p:ext uri="{BB962C8B-B14F-4D97-AF65-F5344CB8AC3E}">
        <p14:creationId xmlns:p14="http://schemas.microsoft.com/office/powerpoint/2010/main" val="39154989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Günlük hayatta sıklıkla kullanılan sıfatlar</a:t>
            </a:r>
          </a:p>
        </p:txBody>
      </p:sp>
      <p:sp>
        <p:nvSpPr>
          <p:cNvPr id="3" name="İçerik Yer Tutucusu 2"/>
          <p:cNvSpPr>
            <a:spLocks noGrp="1"/>
          </p:cNvSpPr>
          <p:nvPr>
            <p:ph idx="1"/>
          </p:nvPr>
        </p:nvSpPr>
        <p:spPr/>
        <p:txBody>
          <a:bodyPr>
            <a:normAutofit/>
          </a:bodyPr>
          <a:lstStyle/>
          <a:p>
            <a:r>
              <a:rPr lang="tr-TR" sz="2800" dirty="0" smtClean="0"/>
              <a:t>Şımarık, telaşe memuru, sinirli</a:t>
            </a:r>
          </a:p>
          <a:p>
            <a:r>
              <a:rPr lang="tr-TR" sz="2800" dirty="0" smtClean="0"/>
              <a:t>Günü gününü tutmaz</a:t>
            </a:r>
          </a:p>
          <a:p>
            <a:r>
              <a:rPr lang="tr-TR" sz="2800" dirty="0" smtClean="0"/>
              <a:t>Aceleci, kurtlu</a:t>
            </a:r>
          </a:p>
          <a:p>
            <a:r>
              <a:rPr lang="tr-TR" sz="2800" dirty="0" smtClean="0"/>
              <a:t>Hep ilgi çekmeye çalışır</a:t>
            </a:r>
          </a:p>
          <a:p>
            <a:r>
              <a:rPr lang="tr-TR" sz="2800" dirty="0" smtClean="0"/>
              <a:t>Tez canlı, sabırsız</a:t>
            </a:r>
          </a:p>
          <a:p>
            <a:r>
              <a:rPr lang="tr-TR" sz="2800" dirty="0" smtClean="0"/>
              <a:t>Patavatsız, küt diye konuşur</a:t>
            </a:r>
          </a:p>
          <a:p>
            <a:r>
              <a:rPr lang="tr-TR" sz="2800" dirty="0" smtClean="0"/>
              <a:t>Saygısız, geveze, mızıkçı</a:t>
            </a:r>
          </a:p>
        </p:txBody>
      </p:sp>
    </p:spTree>
    <p:extLst>
      <p:ext uri="{BB962C8B-B14F-4D97-AF65-F5344CB8AC3E}">
        <p14:creationId xmlns:p14="http://schemas.microsoft.com/office/powerpoint/2010/main" val="1122821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2648" y="94052"/>
            <a:ext cx="10058400" cy="1609344"/>
          </a:xfrm>
        </p:spPr>
        <p:txBody>
          <a:bodyPr/>
          <a:lstStyle/>
          <a:p>
            <a:r>
              <a:rPr lang="tr-TR" dirty="0"/>
              <a:t>Öğretmen cümleleri</a:t>
            </a:r>
          </a:p>
        </p:txBody>
      </p:sp>
      <p:sp>
        <p:nvSpPr>
          <p:cNvPr id="3" name="İçerik Yer Tutucusu 2"/>
          <p:cNvSpPr>
            <a:spLocks noGrp="1"/>
          </p:cNvSpPr>
          <p:nvPr>
            <p:ph idx="1"/>
          </p:nvPr>
        </p:nvSpPr>
        <p:spPr>
          <a:xfrm>
            <a:off x="612648" y="1703396"/>
            <a:ext cx="10058400" cy="4050792"/>
          </a:xfrm>
        </p:spPr>
        <p:txBody>
          <a:bodyPr>
            <a:noAutofit/>
          </a:bodyPr>
          <a:lstStyle/>
          <a:p>
            <a:r>
              <a:rPr lang="tr-TR" sz="2800" dirty="0" smtClean="0"/>
              <a:t>Sınıfta gezinip duruyor.</a:t>
            </a:r>
          </a:p>
          <a:p>
            <a:r>
              <a:rPr lang="tr-TR" sz="2800" dirty="0" smtClean="0"/>
              <a:t>Sırasında bir türlü durmuyor.</a:t>
            </a:r>
          </a:p>
          <a:p>
            <a:r>
              <a:rPr lang="tr-TR" sz="2800" dirty="0" smtClean="0"/>
              <a:t>Önüyle yanıyla sürekli bir şeylerle uğraşıyor</a:t>
            </a:r>
          </a:p>
          <a:p>
            <a:r>
              <a:rPr lang="tr-TR" sz="2800" dirty="0" smtClean="0"/>
              <a:t>İstese daha başarılı olur, hep aceleciliğinden kaybediyor.</a:t>
            </a:r>
          </a:p>
          <a:p>
            <a:r>
              <a:rPr lang="tr-TR" sz="2800" dirty="0" smtClean="0"/>
              <a:t>Başkalarının söz sırasında da konuşuyor.</a:t>
            </a:r>
          </a:p>
          <a:p>
            <a:r>
              <a:rPr lang="tr-TR" sz="2800" dirty="0" smtClean="0"/>
              <a:t>Derste birtakım sesler çıkarıyor.</a:t>
            </a:r>
          </a:p>
          <a:p>
            <a:r>
              <a:rPr lang="tr-TR" sz="2800" dirty="0" smtClean="0"/>
              <a:t>Hep kendi dediği olsun istiyor.</a:t>
            </a:r>
          </a:p>
          <a:p>
            <a:r>
              <a:rPr lang="tr-TR" sz="2800" dirty="0" smtClean="0"/>
              <a:t>Çabuk sinirleniyor.</a:t>
            </a:r>
          </a:p>
          <a:p>
            <a:r>
              <a:rPr lang="tr-TR" sz="2800" dirty="0" smtClean="0"/>
              <a:t>Sanki hızlı çekimde gibi, gözle takip edemiyorum.</a:t>
            </a:r>
            <a:endParaRPr lang="tr-TR" sz="2800" dirty="0"/>
          </a:p>
        </p:txBody>
      </p:sp>
    </p:spTree>
    <p:extLst>
      <p:ext uri="{BB962C8B-B14F-4D97-AF65-F5344CB8AC3E}">
        <p14:creationId xmlns:p14="http://schemas.microsoft.com/office/powerpoint/2010/main" val="1855190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5" name="Metin kutusu 4"/>
          <p:cNvSpPr txBox="1"/>
          <p:nvPr/>
        </p:nvSpPr>
        <p:spPr>
          <a:xfrm>
            <a:off x="5844976" y="2093976"/>
            <a:ext cx="5133702" cy="4154984"/>
          </a:xfrm>
          <a:prstGeom prst="rect">
            <a:avLst/>
          </a:prstGeom>
          <a:noFill/>
        </p:spPr>
        <p:txBody>
          <a:bodyPr wrap="square" rtlCol="0">
            <a:spAutoFit/>
          </a:bodyPr>
          <a:lstStyle/>
          <a:p>
            <a:r>
              <a:rPr lang="tr-TR" sz="2400" dirty="0" smtClean="0"/>
              <a:t>Kişinin beyin yapısında normale göre ufak tefek farklılıklar olmakla beraber bunlar DEHB oluşturacak düzeyde olmaz. Kişi DEHB olmadan hayatını sürdürür. Kişide «bozukluğa yol açmayacak» düzeyde olan bu genetik yatkınlıkla çevresel biyolojik etkenlerin etkileşimi durumu bir tür «DEHB taşıyıcılığı» olarak nitelendirilebilir.</a:t>
            </a:r>
            <a:endParaRPr lang="tr-TR" sz="2400" dirty="0"/>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6574009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9848" y="484632"/>
            <a:ext cx="10058400" cy="1344168"/>
          </a:xfrm>
        </p:spPr>
        <p:txBody>
          <a:bodyPr/>
          <a:lstStyle/>
          <a:p>
            <a:r>
              <a:rPr lang="tr-TR" dirty="0"/>
              <a:t>Anne-baba tanımlamaları</a:t>
            </a:r>
          </a:p>
        </p:txBody>
      </p:sp>
      <p:sp>
        <p:nvSpPr>
          <p:cNvPr id="3" name="İçerik Yer Tutucusu 2"/>
          <p:cNvSpPr>
            <a:spLocks noGrp="1"/>
          </p:cNvSpPr>
          <p:nvPr>
            <p:ph idx="1"/>
          </p:nvPr>
        </p:nvSpPr>
        <p:spPr/>
        <p:txBody>
          <a:bodyPr>
            <a:normAutofit fontScale="92500" lnSpcReduction="10000"/>
          </a:bodyPr>
          <a:lstStyle/>
          <a:p>
            <a:r>
              <a:rPr lang="tr-TR" sz="2800" dirty="0" smtClean="0"/>
              <a:t>Düz duvara tırmanıyor.</a:t>
            </a:r>
          </a:p>
          <a:p>
            <a:r>
              <a:rPr lang="tr-TR" sz="2800" dirty="0" smtClean="0"/>
              <a:t>Eli dursa ayağı durmuyor.</a:t>
            </a:r>
          </a:p>
          <a:p>
            <a:r>
              <a:rPr lang="tr-TR" sz="2800" dirty="0" smtClean="0"/>
              <a:t>O kadar çok tuttur ki insanı canından bezdiriyor.</a:t>
            </a:r>
          </a:p>
          <a:p>
            <a:r>
              <a:rPr lang="tr-TR" sz="2800" dirty="0" smtClean="0"/>
              <a:t>İstediği yapılmadı mı kıyamet koparıyor.</a:t>
            </a:r>
          </a:p>
          <a:p>
            <a:r>
              <a:rPr lang="tr-TR" sz="2800" dirty="0" smtClean="0"/>
              <a:t>Onu bir yerde </a:t>
            </a:r>
            <a:r>
              <a:rPr lang="tr-TR" sz="2800" dirty="0" err="1" smtClean="0"/>
              <a:t>zaptetmek</a:t>
            </a:r>
            <a:r>
              <a:rPr lang="tr-TR" sz="2800" dirty="0" smtClean="0"/>
              <a:t> imkansız </a:t>
            </a:r>
          </a:p>
          <a:p>
            <a:r>
              <a:rPr lang="tr-TR" sz="2800" dirty="0" smtClean="0"/>
              <a:t>Ele avuca sığmıyor.</a:t>
            </a:r>
          </a:p>
          <a:p>
            <a:r>
              <a:rPr lang="tr-TR" sz="2800" dirty="0" smtClean="0"/>
              <a:t>Misafirliğe gittiğimizde ev sahibi neredeyse kalkın gidin diyecek.</a:t>
            </a:r>
          </a:p>
          <a:p>
            <a:r>
              <a:rPr lang="tr-TR" sz="2800" dirty="0" smtClean="0"/>
              <a:t>Öyle konuşur ki susmak nedir bilmiyor.</a:t>
            </a:r>
          </a:p>
          <a:p>
            <a:endParaRPr lang="tr-TR" dirty="0"/>
          </a:p>
        </p:txBody>
      </p:sp>
    </p:spTree>
    <p:extLst>
      <p:ext uri="{BB962C8B-B14F-4D97-AF65-F5344CB8AC3E}">
        <p14:creationId xmlns:p14="http://schemas.microsoft.com/office/powerpoint/2010/main" val="534118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7372979" y="484632"/>
            <a:ext cx="4383593" cy="6370975"/>
          </a:xfrm>
          <a:prstGeom prst="rect">
            <a:avLst/>
          </a:prstGeom>
          <a:noFill/>
        </p:spPr>
        <p:txBody>
          <a:bodyPr wrap="square" rtlCol="0">
            <a:spAutoFit/>
          </a:bodyPr>
          <a:lstStyle/>
          <a:p>
            <a:r>
              <a:rPr lang="tr-TR" sz="2400" dirty="0" smtClean="0"/>
              <a:t>Genetik yatkınlık ve çevresel biyolojik faktörlerin birbiriyle etkileşimi DEHB oluşturacak düzeyde olduğunda bebeğin beyninde bazı bozukluklar oluşmaya başlar. Bu bozukluklar beynin ön bölgesi (</a:t>
            </a:r>
            <a:r>
              <a:rPr lang="tr-TR" sz="2400" dirty="0" err="1" smtClean="0"/>
              <a:t>frontal</a:t>
            </a:r>
            <a:r>
              <a:rPr lang="tr-TR" sz="2400" dirty="0" smtClean="0"/>
              <a:t> lob) ve onunla yakın ilişkide olan beyin bölgelerinde (</a:t>
            </a:r>
            <a:r>
              <a:rPr lang="tr-TR" sz="2400" dirty="0" err="1" smtClean="0"/>
              <a:t>striatum</a:t>
            </a:r>
            <a:r>
              <a:rPr lang="tr-TR" sz="2400" dirty="0" smtClean="0"/>
              <a:t> ve beyincik) normalden eksik bir gelişemeye yol açar. Doğum sırasında ve sonrasında bebeğin ilk birkaç yaşında beyindeki bu bozukluklar artma ve azalma eğilimi gösterebilir. </a:t>
            </a:r>
            <a:endParaRPr lang="tr-TR" sz="2400" dirty="0"/>
          </a:p>
        </p:txBody>
      </p:sp>
      <p:sp>
        <p:nvSpPr>
          <p:cNvPr id="2" name="İçerik Yer Tutucusu 1"/>
          <p:cNvSpPr>
            <a:spLocks noGrp="1"/>
          </p:cNvSpPr>
          <p:nvPr>
            <p:ph idx="1"/>
          </p:nvPr>
        </p:nvSpPr>
        <p:spPr/>
        <p:txBody>
          <a:bodyPr/>
          <a:lstStyle/>
          <a:p>
            <a:endParaRPr lang="tr-TR"/>
          </a:p>
        </p:txBody>
      </p:sp>
    </p:spTree>
    <p:extLst>
      <p:ext uri="{BB962C8B-B14F-4D97-AF65-F5344CB8AC3E}">
        <p14:creationId xmlns:p14="http://schemas.microsoft.com/office/powerpoint/2010/main" val="66366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5" name="Metin kutusu 4"/>
          <p:cNvSpPr txBox="1"/>
          <p:nvPr/>
        </p:nvSpPr>
        <p:spPr>
          <a:xfrm>
            <a:off x="7498080" y="1289304"/>
            <a:ext cx="3735977" cy="4893647"/>
          </a:xfrm>
          <a:prstGeom prst="rect">
            <a:avLst/>
          </a:prstGeom>
          <a:noFill/>
        </p:spPr>
        <p:txBody>
          <a:bodyPr wrap="square" rtlCol="0">
            <a:spAutoFit/>
          </a:bodyPr>
          <a:lstStyle/>
          <a:p>
            <a:r>
              <a:rPr lang="tr-TR" sz="2400" dirty="0" smtClean="0"/>
              <a:t>DEHB olan bireyin genetik ve çevresel biyolojik faktörlerin etkileşimi sonucunda beynin kimyasal yapısı da bozulur. Beynin ön bölgesinin çalışmasını düzenleyen </a:t>
            </a:r>
            <a:r>
              <a:rPr lang="tr-TR" sz="2400" dirty="0" err="1" smtClean="0"/>
              <a:t>Dopamin</a:t>
            </a:r>
            <a:r>
              <a:rPr lang="tr-TR" sz="2400" dirty="0" smtClean="0"/>
              <a:t> ve </a:t>
            </a:r>
            <a:r>
              <a:rPr lang="tr-TR" sz="2400" dirty="0" err="1" smtClean="0"/>
              <a:t>Noradrenalin</a:t>
            </a:r>
            <a:r>
              <a:rPr lang="tr-TR" sz="2400" dirty="0" smtClean="0"/>
              <a:t> DEHB olanlarda normalden az aktivite gösterir. Bunun bir sonucu olarak da DEHB belirtileri görülür.</a:t>
            </a:r>
            <a:endParaRPr lang="tr-TR" sz="2400" dirty="0"/>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919473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Genetik etkenler ve araştırmalar</a:t>
            </a:r>
            <a:endParaRPr lang="tr-TR" dirty="0"/>
          </a:p>
        </p:txBody>
      </p:sp>
      <p:sp>
        <p:nvSpPr>
          <p:cNvPr id="3" name="İçerik Yer Tutucusu 2"/>
          <p:cNvSpPr>
            <a:spLocks noGrp="1"/>
          </p:cNvSpPr>
          <p:nvPr>
            <p:ph idx="1"/>
          </p:nvPr>
        </p:nvSpPr>
        <p:spPr/>
        <p:txBody>
          <a:bodyPr>
            <a:normAutofit/>
          </a:bodyPr>
          <a:lstStyle/>
          <a:p>
            <a:r>
              <a:rPr lang="tr-TR" sz="2800" dirty="0" smtClean="0"/>
              <a:t>Ailesel </a:t>
            </a:r>
            <a:r>
              <a:rPr lang="tr-TR" sz="2800" dirty="0" err="1" smtClean="0"/>
              <a:t>yüklülük</a:t>
            </a:r>
            <a:r>
              <a:rPr lang="tr-TR" sz="2800" dirty="0" smtClean="0"/>
              <a:t> çalışmaları</a:t>
            </a:r>
          </a:p>
          <a:p>
            <a:pPr lvl="1"/>
            <a:r>
              <a:rPr lang="tr-TR" sz="2400" dirty="0" smtClean="0"/>
              <a:t>Kardeş çalışmaları %32</a:t>
            </a:r>
          </a:p>
          <a:p>
            <a:pPr lvl="1"/>
            <a:r>
              <a:rPr lang="tr-TR" sz="2400" dirty="0" smtClean="0"/>
              <a:t>Anne-baba </a:t>
            </a:r>
            <a:r>
              <a:rPr lang="tr-TR" sz="2400" dirty="0"/>
              <a:t>çalışmaları </a:t>
            </a:r>
            <a:r>
              <a:rPr lang="tr-TR" sz="2400" dirty="0" smtClean="0"/>
              <a:t>%50</a:t>
            </a:r>
          </a:p>
          <a:p>
            <a:r>
              <a:rPr lang="tr-TR" sz="2800" dirty="0" smtClean="0"/>
              <a:t>Evlat edinme çalışmaları</a:t>
            </a:r>
          </a:p>
          <a:p>
            <a:r>
              <a:rPr lang="tr-TR" sz="2800" dirty="0" smtClean="0"/>
              <a:t>İkiz çalışmaları</a:t>
            </a:r>
          </a:p>
          <a:p>
            <a:pPr lvl="1"/>
            <a:r>
              <a:rPr lang="tr-TR" sz="2600" dirty="0" smtClean="0"/>
              <a:t>Tek yumurta ikizlerinde %80 dolaylarında</a:t>
            </a:r>
          </a:p>
          <a:p>
            <a:r>
              <a:rPr lang="tr-TR" sz="2800" dirty="0" smtClean="0"/>
              <a:t>Moleküler genetik çalışmaları (aday genler)</a:t>
            </a:r>
          </a:p>
          <a:p>
            <a:endParaRPr lang="tr-TR" sz="2800" dirty="0"/>
          </a:p>
        </p:txBody>
      </p:sp>
    </p:spTree>
    <p:extLst>
      <p:ext uri="{BB962C8B-B14F-4D97-AF65-F5344CB8AC3E}">
        <p14:creationId xmlns:p14="http://schemas.microsoft.com/office/powerpoint/2010/main" val="1927723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Genetik etkenler ve araştırmalar</a:t>
            </a:r>
          </a:p>
        </p:txBody>
      </p:sp>
      <p:sp>
        <p:nvSpPr>
          <p:cNvPr id="3" name="İçerik Yer Tutucusu 2"/>
          <p:cNvSpPr>
            <a:spLocks noGrp="1"/>
          </p:cNvSpPr>
          <p:nvPr>
            <p:ph idx="1"/>
          </p:nvPr>
        </p:nvSpPr>
        <p:spPr/>
        <p:txBody>
          <a:bodyPr>
            <a:noAutofit/>
          </a:bodyPr>
          <a:lstStyle/>
          <a:p>
            <a:r>
              <a:rPr lang="tr-TR" sz="2800" dirty="0" err="1" smtClean="0"/>
              <a:t>Dopamin</a:t>
            </a:r>
            <a:r>
              <a:rPr lang="tr-TR" sz="2800" dirty="0" smtClean="0"/>
              <a:t> D4</a:t>
            </a:r>
          </a:p>
          <a:p>
            <a:pPr lvl="1"/>
            <a:r>
              <a:rPr lang="tr-TR" sz="2600" dirty="0" smtClean="0"/>
              <a:t>DRD4 olarak tanımlana bu genin tekrarlayan 7. </a:t>
            </a:r>
            <a:r>
              <a:rPr lang="tr-TR" sz="2600" dirty="0" err="1" smtClean="0"/>
              <a:t>alelini</a:t>
            </a:r>
            <a:r>
              <a:rPr lang="tr-TR" sz="2600" dirty="0" smtClean="0"/>
              <a:t> taşıyan kişilerde DEHB görülme oranının taşımayanlardan daha yüksek olduğu görülmüştür. DEHB olanlarda beyinde eksik olan bu maddeler ile DRD4 yakından ilişkilidir. Aynı zamanda </a:t>
            </a:r>
            <a:r>
              <a:rPr lang="tr-TR" sz="2600" dirty="0" err="1" smtClean="0"/>
              <a:t>DEHB’nin</a:t>
            </a:r>
            <a:r>
              <a:rPr lang="tr-TR" sz="2600" dirty="0" smtClean="0"/>
              <a:t> en önemli özelliklerinden olan ‘</a:t>
            </a:r>
            <a:r>
              <a:rPr lang="tr-TR" sz="2600" u="sng" dirty="0" smtClean="0"/>
              <a:t>yenilik arayışı</a:t>
            </a:r>
            <a:r>
              <a:rPr lang="tr-TR" sz="2600" dirty="0" smtClean="0"/>
              <a:t>’ ile DRD4’ün ilişkili olduğu gösterilmiştir. (%70) DRD2 bağımlılık geni </a:t>
            </a:r>
          </a:p>
          <a:p>
            <a:r>
              <a:rPr lang="tr-TR" sz="2800" dirty="0" err="1" smtClean="0"/>
              <a:t>Dopamin</a:t>
            </a:r>
            <a:r>
              <a:rPr lang="tr-TR" sz="2800" dirty="0" smtClean="0"/>
              <a:t> taşıyıcı gen (DAT1) DEHB tedavisinde kullanılan </a:t>
            </a:r>
            <a:r>
              <a:rPr lang="tr-TR" sz="2800" dirty="0" err="1" smtClean="0"/>
              <a:t>stimulan</a:t>
            </a:r>
            <a:r>
              <a:rPr lang="tr-TR" sz="2800" dirty="0" smtClean="0"/>
              <a:t> ilaçların etki mekanizmasıyla ilişkili olması nedeniyle bu gene ilgi artmıştır.</a:t>
            </a:r>
            <a:endParaRPr lang="tr-TR" sz="2800" dirty="0"/>
          </a:p>
        </p:txBody>
      </p:sp>
    </p:spTree>
    <p:extLst>
      <p:ext uri="{BB962C8B-B14F-4D97-AF65-F5344CB8AC3E}">
        <p14:creationId xmlns:p14="http://schemas.microsoft.com/office/powerpoint/2010/main" val="538636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Genetik etkenler ve araştırmalar</a:t>
            </a:r>
          </a:p>
        </p:txBody>
      </p:sp>
      <p:sp>
        <p:nvSpPr>
          <p:cNvPr id="3" name="İçerik Yer Tutucusu 2"/>
          <p:cNvSpPr>
            <a:spLocks noGrp="1"/>
          </p:cNvSpPr>
          <p:nvPr>
            <p:ph idx="1"/>
          </p:nvPr>
        </p:nvSpPr>
        <p:spPr>
          <a:xfrm>
            <a:off x="587829" y="2121408"/>
            <a:ext cx="10540419" cy="4050792"/>
          </a:xfrm>
        </p:spPr>
        <p:txBody>
          <a:bodyPr>
            <a:normAutofit fontScale="92500"/>
          </a:bodyPr>
          <a:lstStyle/>
          <a:p>
            <a:r>
              <a:rPr lang="tr-TR" sz="2800" dirty="0" smtClean="0"/>
              <a:t>Çevresel biyolojik etkenler</a:t>
            </a:r>
          </a:p>
          <a:p>
            <a:pPr lvl="1"/>
            <a:r>
              <a:rPr lang="tr-TR" sz="2600" dirty="0" smtClean="0"/>
              <a:t>Gebelik, annenin sağlık durumu, gebelikte kanama, yüksek tansiyon, uzun süren doğum, O2</a:t>
            </a:r>
          </a:p>
          <a:p>
            <a:r>
              <a:rPr lang="tr-TR" sz="2800" dirty="0" smtClean="0"/>
              <a:t>Nörolojik faktörler</a:t>
            </a:r>
          </a:p>
          <a:p>
            <a:pPr lvl="1"/>
            <a:r>
              <a:rPr lang="tr-TR" sz="2600" dirty="0" smtClean="0"/>
              <a:t>İlk çekilen </a:t>
            </a:r>
            <a:r>
              <a:rPr lang="tr-TR" sz="2600" dirty="0" err="1" smtClean="0"/>
              <a:t>Mr</a:t>
            </a:r>
            <a:r>
              <a:rPr lang="tr-TR" sz="2600" dirty="0" smtClean="0"/>
              <a:t> da DEHB çocukların beyin hacminin %4 daha düşük olduğu ve 10 yıl sonra aynı durumun devam ettiği bulunmuştur. </a:t>
            </a:r>
          </a:p>
          <a:p>
            <a:pPr lvl="1"/>
            <a:r>
              <a:rPr lang="tr-TR" sz="2600" dirty="0" smtClean="0"/>
              <a:t>Ön lob daha küçük, daha az aktif, daha az kanlanma var.</a:t>
            </a:r>
          </a:p>
          <a:p>
            <a:pPr lvl="1"/>
            <a:r>
              <a:rPr lang="tr-TR" sz="2600" dirty="0" smtClean="0"/>
              <a:t>Ön lobda yer alan </a:t>
            </a:r>
            <a:r>
              <a:rPr lang="tr-TR" sz="2600" dirty="0" err="1" smtClean="0"/>
              <a:t>singulat</a:t>
            </a:r>
            <a:r>
              <a:rPr lang="tr-TR" sz="2600" dirty="0" smtClean="0"/>
              <a:t> </a:t>
            </a:r>
            <a:r>
              <a:rPr lang="tr-TR" sz="2600" dirty="0" err="1" smtClean="0"/>
              <a:t>girus</a:t>
            </a:r>
            <a:r>
              <a:rPr lang="tr-TR" sz="2600" dirty="0" smtClean="0"/>
              <a:t>, dikkat gerektiren durumlarda aktif olması gerekirken DEHB olanlarda </a:t>
            </a:r>
            <a:r>
              <a:rPr lang="tr-TR" sz="2600" dirty="0" err="1"/>
              <a:t>singulat</a:t>
            </a:r>
            <a:r>
              <a:rPr lang="tr-TR" sz="2600" dirty="0"/>
              <a:t> </a:t>
            </a:r>
            <a:r>
              <a:rPr lang="tr-TR" sz="2600" dirty="0" err="1" smtClean="0"/>
              <a:t>girus</a:t>
            </a:r>
            <a:r>
              <a:rPr lang="tr-TR" sz="2600" dirty="0" smtClean="0"/>
              <a:t> değil, korku ve panik halinde aktif olması gereken yerler aktiftir.</a:t>
            </a:r>
          </a:p>
          <a:p>
            <a:endParaRPr lang="tr-TR" dirty="0"/>
          </a:p>
        </p:txBody>
      </p:sp>
    </p:spTree>
    <p:extLst>
      <p:ext uri="{BB962C8B-B14F-4D97-AF65-F5344CB8AC3E}">
        <p14:creationId xmlns:p14="http://schemas.microsoft.com/office/powerpoint/2010/main" val="2458960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DSM </a:t>
            </a:r>
            <a:r>
              <a:rPr lang="tr-TR" dirty="0" err="1"/>
              <a:t>V’e</a:t>
            </a:r>
            <a:r>
              <a:rPr lang="tr-TR" dirty="0"/>
              <a:t> göre</a:t>
            </a:r>
          </a:p>
        </p:txBody>
      </p:sp>
      <p:graphicFrame>
        <p:nvGraphicFramePr>
          <p:cNvPr id="4" name="İçerik Yer Tutucusu 3"/>
          <p:cNvGraphicFramePr>
            <a:graphicFrameLocks noGrp="1"/>
          </p:cNvGraphicFramePr>
          <p:nvPr>
            <p:ph idx="1"/>
            <p:extLst/>
          </p:nvPr>
        </p:nvGraphicFramePr>
        <p:xfrm>
          <a:off x="1069975" y="2120900"/>
          <a:ext cx="100584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35069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Dikkatsizliğin baskın olduğu tanı ölçütleri</a:t>
            </a:r>
          </a:p>
        </p:txBody>
      </p:sp>
      <p:sp>
        <p:nvSpPr>
          <p:cNvPr id="3" name="İçerik Yer Tutucusu 2"/>
          <p:cNvSpPr>
            <a:spLocks noGrp="1"/>
          </p:cNvSpPr>
          <p:nvPr>
            <p:ph idx="1"/>
          </p:nvPr>
        </p:nvSpPr>
        <p:spPr/>
        <p:txBody>
          <a:bodyPr>
            <a:normAutofit lnSpcReduction="10000"/>
          </a:bodyPr>
          <a:lstStyle/>
          <a:p>
            <a:r>
              <a:rPr lang="tr-TR" sz="2800" dirty="0"/>
              <a:t>Çoğu kez, ayrıntılara özen göstermez ya da okul çalışmalarında işte ya da etkinlikler sırasında dikkatsizce yanlış yapar.</a:t>
            </a:r>
          </a:p>
          <a:p>
            <a:r>
              <a:rPr lang="tr-TR" sz="2800" dirty="0"/>
              <a:t>Çoğu kez, iş yaparken ya da oyun oynarken dikkatini sürdürmede güçlük yaşar.</a:t>
            </a:r>
          </a:p>
          <a:p>
            <a:r>
              <a:rPr lang="tr-TR" sz="2800" dirty="0"/>
              <a:t>Çoğu kez, doğrudan kendisine konuşulurken, dinlemiyor gibi görünür.</a:t>
            </a:r>
          </a:p>
          <a:p>
            <a:r>
              <a:rPr lang="tr-TR" sz="2800" dirty="0"/>
              <a:t>Çoğu kez, verilen yönergeleri izlemez ve okulda verilen görevleri, sıradan günlük işleri ya da iş yeri sorumluluklarını tamamlayamaz.</a:t>
            </a:r>
          </a:p>
          <a:p>
            <a:endParaRPr lang="tr-TR" dirty="0"/>
          </a:p>
        </p:txBody>
      </p:sp>
    </p:spTree>
    <p:extLst>
      <p:ext uri="{BB962C8B-B14F-4D97-AF65-F5344CB8AC3E}">
        <p14:creationId xmlns:p14="http://schemas.microsoft.com/office/powerpoint/2010/main" val="12125253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TM03090434[[fn=Tahta Yazı]]</Template>
  <TotalTime>1</TotalTime>
  <Words>1017</Words>
  <Application>Microsoft Office PowerPoint</Application>
  <PresentationFormat>Geniş ekran</PresentationFormat>
  <Paragraphs>108</Paragraphs>
  <Slides>20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20</vt:i4>
      </vt:variant>
    </vt:vector>
  </HeadingPairs>
  <TitlesOfParts>
    <vt:vector size="24" baseType="lpstr">
      <vt:lpstr>Rockwell</vt:lpstr>
      <vt:lpstr>Rockwell Condensed</vt:lpstr>
      <vt:lpstr>Wingdings</vt:lpstr>
      <vt:lpstr>Wood Type Yazı Tipi</vt:lpstr>
      <vt:lpstr>Dikkat eksikliği ve hiperaktivite</vt:lpstr>
      <vt:lpstr>PowerPoint Sunusu</vt:lpstr>
      <vt:lpstr>PowerPoint Sunusu</vt:lpstr>
      <vt:lpstr>PowerPoint Sunusu</vt:lpstr>
      <vt:lpstr>Genetik etkenler ve araştırmalar</vt:lpstr>
      <vt:lpstr>Genetik etkenler ve araştırmalar</vt:lpstr>
      <vt:lpstr>Genetik etkenler ve araştırmalar</vt:lpstr>
      <vt:lpstr>DSM V’e göre</vt:lpstr>
      <vt:lpstr>Dikkatsizliğin baskın olduğu tanı ölçütleri</vt:lpstr>
      <vt:lpstr>PowerPoint Sunusu</vt:lpstr>
      <vt:lpstr>Günlük hayatta sıklıkla kullanılan sıfatlar</vt:lpstr>
      <vt:lpstr>Öğretmen cümleleri</vt:lpstr>
      <vt:lpstr>Öğretmen cümleleri</vt:lpstr>
      <vt:lpstr>Anne-baba tanımlamaları</vt:lpstr>
      <vt:lpstr>Aşırı hareketlilik ve dürtüselliğin baskın olduğu tanı ölçütleri</vt:lpstr>
      <vt:lpstr>PowerPoint Sunusu</vt:lpstr>
      <vt:lpstr>APA Kriterleri</vt:lpstr>
      <vt:lpstr>Günlük hayatta sıklıkla kullanılan sıfatlar</vt:lpstr>
      <vt:lpstr>Öğretmen cümleleri</vt:lpstr>
      <vt:lpstr>Anne-baba tanımlamaları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Dikkat eksikliği ve hiperaktivite</dc:title>
  <dc:creator>BURCU</dc:creator>
  <cp:lastModifiedBy>Windows Kullanıcısı</cp:lastModifiedBy>
  <cp:revision>2</cp:revision>
  <dcterms:created xsi:type="dcterms:W3CDTF">2019-03-05T09:11:50Z</dcterms:created>
  <dcterms:modified xsi:type="dcterms:W3CDTF">2019-11-21T06:47:46Z</dcterms:modified>
</cp:coreProperties>
</file>