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72" r:id="rId4"/>
    <p:sldId id="675" r:id="rId5"/>
    <p:sldId id="676" r:id="rId6"/>
    <p:sldId id="677" r:id="rId7"/>
    <p:sldId id="678" r:id="rId8"/>
    <p:sldId id="679" r:id="rId9"/>
    <p:sldId id="680" r:id="rId10"/>
    <p:sldId id="681" r:id="rId11"/>
    <p:sldId id="682"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1"/>
            <a:ext cx="7520222" cy="1766637"/>
          </a:xfrm>
          <a:prstGeom prst="rect">
            <a:avLst/>
          </a:prstGeom>
        </p:spPr>
        <p:txBody>
          <a:bodyPr wrap="square">
            <a:spAutoFit/>
          </a:bodyPr>
          <a:lstStyle/>
          <a:p>
            <a:pPr marL="0" lvl="1" algn="ctr">
              <a:spcBef>
                <a:spcPct val="20000"/>
              </a:spcBef>
              <a:buClr>
                <a:schemeClr val="accent1"/>
              </a:buClr>
            </a:pPr>
            <a:r>
              <a:rPr lang="tr-TR" sz="3200" b="1" dirty="0" smtClean="0"/>
              <a:t>GGY429</a:t>
            </a:r>
          </a:p>
          <a:p>
            <a:pPr marL="0" lvl="1" algn="ctr">
              <a:spcBef>
                <a:spcPct val="20000"/>
              </a:spcBef>
              <a:buClr>
                <a:schemeClr val="accent1"/>
              </a:buClr>
            </a:pPr>
            <a:endParaRPr lang="tr-TR" sz="3200" b="1" dirty="0" smtClean="0"/>
          </a:p>
          <a:p>
            <a:pPr marL="0" lvl="1" algn="ctr">
              <a:spcBef>
                <a:spcPct val="20000"/>
              </a:spcBef>
              <a:buClr>
                <a:schemeClr val="accent1"/>
              </a:buClr>
            </a:pPr>
            <a:r>
              <a:rPr lang="es-ES" sz="3200" b="1" dirty="0"/>
              <a:t>Tesis </a:t>
            </a:r>
            <a:r>
              <a:rPr lang="es-ES" sz="3200" b="1" dirty="0" smtClean="0"/>
              <a:t>Programlama</a:t>
            </a:r>
            <a:r>
              <a:rPr lang="tr-TR" sz="3200" b="1" dirty="0" smtClean="0"/>
              <a:t> v</a:t>
            </a:r>
            <a:r>
              <a:rPr lang="es-ES" sz="3200" b="1" dirty="0" smtClean="0"/>
              <a:t>e </a:t>
            </a:r>
            <a:r>
              <a:rPr lang="es-ES" sz="3200" b="1" dirty="0"/>
              <a:t>Tasarımına Giriş</a:t>
            </a:r>
            <a:endParaRPr lang="tr-TR" sz="3200" b="1" dirty="0">
              <a:solidFill>
                <a:schemeClr val="tx2"/>
              </a:solidFill>
            </a:endParaRPr>
          </a:p>
        </p:txBody>
      </p:sp>
    </p:spTree>
    <p:extLst>
      <p:ext uri="{BB962C8B-B14F-4D97-AF65-F5344CB8AC3E}">
        <p14:creationId xmlns:p14="http://schemas.microsoft.com/office/powerpoint/2010/main" val="1407815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967636"/>
            <a:ext cx="7557470" cy="3600986"/>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endParaRPr lang="tr-TR" sz="1600" dirty="0" smtClean="0"/>
          </a:p>
          <a:p>
            <a:pPr marL="342900" indent="-342900" algn="just">
              <a:spcBef>
                <a:spcPts val="600"/>
              </a:spcBef>
              <a:spcAft>
                <a:spcPts val="600"/>
              </a:spcAft>
              <a:buFont typeface="Wingdings" panose="05000000000000000000" pitchFamily="2" charset="2"/>
              <a:buChar char="Ø"/>
            </a:pPr>
            <a:r>
              <a:rPr lang="tr-TR" sz="1600" dirty="0" smtClean="0"/>
              <a:t>Yönetim </a:t>
            </a:r>
            <a:r>
              <a:rPr lang="tr-TR" sz="1600" dirty="0"/>
              <a:t>plânı ve değiştirilmesi </a:t>
            </a:r>
            <a:endParaRPr lang="tr-TR" sz="1600" dirty="0" smtClean="0"/>
          </a:p>
          <a:p>
            <a:pPr marL="342900" indent="-342900" algn="just">
              <a:spcBef>
                <a:spcPts val="600"/>
              </a:spcBef>
              <a:spcAft>
                <a:spcPts val="600"/>
              </a:spcAft>
              <a:buFont typeface="Wingdings" panose="05000000000000000000" pitchFamily="2" charset="2"/>
              <a:buChar char="Ø"/>
            </a:pPr>
            <a:r>
              <a:rPr lang="tr-TR" sz="1600" b="1" dirty="0" smtClean="0"/>
              <a:t>Madde </a:t>
            </a:r>
            <a:r>
              <a:rPr lang="tr-TR" sz="1600" b="1" dirty="0"/>
              <a:t>71 </a:t>
            </a:r>
            <a:r>
              <a:rPr lang="tr-TR" sz="1600" dirty="0"/>
              <a:t>– (Ek: 14/11/2007-5711/22 md.) Yönetim plânında başka türlü düzenlenmedikçe, blok kat malikleri kurulu blok için, blok niteliğinde olmayan yapıların yer aldığı parseldeki kat malikleri kendilerine özgülenen ortak yer ve tesisler için, toplu yapı temsilciler kurulu ise toplu yapı kapsamındaki bütün ortak yapı, yer ve tesisler için yönetici ve denetçi atar. Blok yöneticisi ve denetçisi, bloktaki kat maliklerinin; blok niteliğinde olmayan yapıların ortak yer ve tesisleri için yönetici ve denetçi, bu yapılardaki kat maliklerinin sayı ve arsa payı bakımından çoğunluğu tarafından seçilir. Toplu yapı kapsamındaki bütün ortak yapı, yer ve tesisler için yönetici ve denetçi ise, toplu yapı temsilciler kuruluna katılan yönetici ve temsilcilerin, yönettikleri ve temsil ettikleri bağımsız bölüm sayısının salt çoğunluğunun oyu ile atanır. </a:t>
            </a:r>
            <a:endParaRPr lang="tr-TR" sz="16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112811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967636"/>
            <a:ext cx="7557470" cy="4093428"/>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endParaRPr lang="tr-TR" sz="1600" dirty="0" smtClean="0"/>
          </a:p>
          <a:p>
            <a:pPr marL="342900" indent="-342900" algn="just">
              <a:spcBef>
                <a:spcPts val="600"/>
              </a:spcBef>
              <a:spcAft>
                <a:spcPts val="600"/>
              </a:spcAft>
              <a:buFont typeface="Wingdings" panose="05000000000000000000" pitchFamily="2" charset="2"/>
              <a:buChar char="Ø"/>
            </a:pPr>
            <a:r>
              <a:rPr lang="tr-TR" sz="1600" dirty="0" smtClean="0"/>
              <a:t>Ortak </a:t>
            </a:r>
            <a:r>
              <a:rPr lang="tr-TR" sz="1600" dirty="0"/>
              <a:t>giderlere katılma </a:t>
            </a:r>
            <a:endParaRPr lang="tr-TR" sz="1600" dirty="0" smtClean="0"/>
          </a:p>
          <a:p>
            <a:pPr marL="342900" indent="-342900" algn="just">
              <a:spcBef>
                <a:spcPts val="600"/>
              </a:spcBef>
              <a:spcAft>
                <a:spcPts val="600"/>
              </a:spcAft>
              <a:buFont typeface="Wingdings" panose="05000000000000000000" pitchFamily="2" charset="2"/>
              <a:buChar char="Ø"/>
            </a:pPr>
            <a:r>
              <a:rPr lang="tr-TR" sz="1600" b="1" dirty="0" smtClean="0"/>
              <a:t>Madde </a:t>
            </a:r>
            <a:r>
              <a:rPr lang="tr-TR" sz="1600" b="1" dirty="0"/>
              <a:t>72 </a:t>
            </a:r>
            <a:r>
              <a:rPr lang="tr-TR" sz="1600" dirty="0"/>
              <a:t>– (Ek: 14/11/2007-5711/22 md.) Toplu yapı kapsamındaki belli bir yapıya veya yapıların sadece birkaçındaki kat maliklerinin ortak kullanım ve yararlanmasına tahsis edilmiş ortak yer ve tesislere ilişkin ortak giderler, o yapılardaki kat malikleri tarafından, bütün bağımsız bölümlerin ortak kullanım ve yararlanmasına tahsis edilmiş tesis ve yerlere ilişkin ortak giderler ise bütün kat malikleri tarafından karşılanır. Blok kat malikleri, toplu yapı temsilcileri ve geçici yönetim kurulu kararları, 2004 sayılı İcra ve İflas Kanununun 68 inci maddesinin birinci fıkrasında belirtilen belgelerden sayılır. Kat malikleri, toplu yapı kapsamındaki ortak yapı, yer ve tesisler üzerindeki kullanma hakkından vazgeçmek veya bunların başka bir parselde veya kamuya ait alanlarda bulunduğunu veya bağımsız bölümlerinin veya kendilerinin durumu dolayısıyla bunlardan faydalanmaya lüzum ve ihtiyaç bulunmadığını ileri sürmek suretiyle toplu yapı ortak gider payını ve toplanacak avansı ödemekten kaçınamazlar. Geçici yönetim </a:t>
            </a:r>
            <a:endParaRPr lang="tr-TR" sz="1600" dirty="0" smtClean="0"/>
          </a:p>
        </p:txBody>
      </p:sp>
    </p:spTree>
    <p:extLst>
      <p:ext uri="{BB962C8B-B14F-4D97-AF65-F5344CB8AC3E}">
        <p14:creationId xmlns:p14="http://schemas.microsoft.com/office/powerpoint/2010/main" val="4180730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967635"/>
            <a:ext cx="7557470" cy="2862322"/>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endParaRPr lang="tr-TR" sz="1600" dirty="0" smtClean="0"/>
          </a:p>
          <a:p>
            <a:pPr marL="342900" indent="-342900" algn="just">
              <a:spcBef>
                <a:spcPts val="600"/>
              </a:spcBef>
              <a:spcAft>
                <a:spcPts val="600"/>
              </a:spcAft>
              <a:buFont typeface="Wingdings" panose="05000000000000000000" pitchFamily="2" charset="2"/>
              <a:buChar char="Ø"/>
            </a:pPr>
            <a:r>
              <a:rPr lang="tr-TR" sz="1600" dirty="0" smtClean="0"/>
              <a:t>Ortak </a:t>
            </a:r>
            <a:r>
              <a:rPr lang="tr-TR" sz="1600" dirty="0"/>
              <a:t>giderlere katılma </a:t>
            </a:r>
            <a:endParaRPr lang="tr-TR" sz="1600" dirty="0" smtClean="0"/>
          </a:p>
          <a:p>
            <a:pPr marL="342900" indent="-342900" algn="just">
              <a:spcBef>
                <a:spcPts val="600"/>
              </a:spcBef>
              <a:spcAft>
                <a:spcPts val="600"/>
              </a:spcAft>
              <a:buFont typeface="Wingdings" panose="05000000000000000000" pitchFamily="2" charset="2"/>
              <a:buChar char="Ø"/>
            </a:pPr>
            <a:r>
              <a:rPr lang="tr-TR" sz="1600" b="1" dirty="0" smtClean="0"/>
              <a:t>Madde </a:t>
            </a:r>
            <a:r>
              <a:rPr lang="tr-TR" sz="1600" b="1" dirty="0"/>
              <a:t>73 </a:t>
            </a:r>
            <a:r>
              <a:rPr lang="tr-TR" sz="1600" dirty="0"/>
              <a:t>– (Ek: 14/11/2007-5711/22 md.) Yönetim plânında toplu yapı temsilciler kurulu oluşuncaya kadar, bu kurulun görevlerini üstlenmek, yetkilerini kullanmak ve kurulun oluşması için gerekli girişim ve çağrılarda bulunmak üzere, bir geçici yönetim kurulması öngörülebilir. Bu takdirde yönetim plânında geçici yönetimin nasıl oluşacağına ve ne zamana kadar devam edeceğine ilişkin hükümlere yer verilir. Geçici yönetim en geç toplu yapının bitimini izleyen bir yıl sonrasına kadar devam edebilir. Bu süre, her halde toplu yapı kapsamındaki ilk yapı ruhsatının alınmasından itibaren on yıl geçmekle sona erer.</a:t>
            </a:r>
            <a:endParaRPr lang="tr-TR" sz="16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159659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967635"/>
            <a:ext cx="7557470" cy="4524315"/>
          </a:xfrm>
          <a:prstGeom prst="rect">
            <a:avLst/>
          </a:prstGeom>
        </p:spPr>
        <p:txBody>
          <a:bodyPr wrap="square">
            <a:spAutoFit/>
          </a:bodyPr>
          <a:lstStyle/>
          <a:p>
            <a:pPr marL="342900" indent="-342900" algn="just">
              <a:buFont typeface="Wingdings" panose="05000000000000000000" pitchFamily="2" charset="2"/>
              <a:buChar char="Ø"/>
            </a:pPr>
            <a:endParaRPr lang="tr-TR" sz="1600" dirty="0" smtClean="0"/>
          </a:p>
          <a:p>
            <a:pPr marL="342900" indent="-342900" algn="just">
              <a:buFont typeface="Wingdings" panose="05000000000000000000" pitchFamily="2" charset="2"/>
              <a:buChar char="Ø"/>
            </a:pPr>
            <a:r>
              <a:rPr lang="tr-TR" sz="1600" dirty="0" smtClean="0"/>
              <a:t>Uygulanacak </a:t>
            </a:r>
            <a:r>
              <a:rPr lang="tr-TR" sz="1600" dirty="0"/>
              <a:t>diğer hükümler </a:t>
            </a:r>
            <a:endParaRPr lang="tr-TR" sz="1600" dirty="0" smtClean="0"/>
          </a:p>
          <a:p>
            <a:pPr marL="342900" indent="-342900" algn="just">
              <a:buFont typeface="Wingdings" panose="05000000000000000000" pitchFamily="2" charset="2"/>
              <a:buChar char="Ø"/>
            </a:pPr>
            <a:r>
              <a:rPr lang="tr-TR" sz="1600" b="1" dirty="0" smtClean="0"/>
              <a:t>Madde </a:t>
            </a:r>
            <a:r>
              <a:rPr lang="tr-TR" sz="1600" b="1" dirty="0"/>
              <a:t>74 </a:t>
            </a:r>
            <a:r>
              <a:rPr lang="tr-TR" sz="1600" dirty="0"/>
              <a:t>– (Ek: 14/11/2007-5711/22 md.) Bu bölümde öngörülen özel hükümler saklı kalmak kaydıyla, bu Kanunda yer alan bütün hükümler, toplu yapılar hakkında da aynen veya kıyas yoluyla tatbik edilir. Görevli mahkeme: </a:t>
            </a:r>
            <a:endParaRPr lang="tr-TR" sz="1600" dirty="0" smtClean="0"/>
          </a:p>
          <a:p>
            <a:pPr marL="342900" indent="-342900" algn="just">
              <a:buFont typeface="Wingdings" panose="05000000000000000000" pitchFamily="2" charset="2"/>
              <a:buChar char="Ø"/>
            </a:pPr>
            <a:r>
              <a:rPr lang="tr-TR" sz="1600" b="1" dirty="0" smtClean="0"/>
              <a:t>Ek </a:t>
            </a:r>
            <a:r>
              <a:rPr lang="tr-TR" sz="1600" b="1" dirty="0"/>
              <a:t>Madde 1 </a:t>
            </a:r>
            <a:r>
              <a:rPr lang="tr-TR" sz="1600" dirty="0"/>
              <a:t>– (Ek: 13/4/1983-2814/15 md.) Bu Kanunun uygulanmasından doğacak her türlü anlaşmazlık sulh mahkemelerinde çözümlenir. Kullanma yerlerinin boşaltılması: </a:t>
            </a:r>
            <a:endParaRPr lang="tr-TR" sz="1600" dirty="0" smtClean="0"/>
          </a:p>
          <a:p>
            <a:pPr marL="342900" indent="-342900" algn="just">
              <a:buFont typeface="Wingdings" panose="05000000000000000000" pitchFamily="2" charset="2"/>
              <a:buChar char="Ø"/>
            </a:pPr>
            <a:r>
              <a:rPr lang="tr-TR" sz="1600" b="1" dirty="0" smtClean="0"/>
              <a:t>Ek Madde </a:t>
            </a:r>
            <a:r>
              <a:rPr lang="tr-TR" sz="1600" b="1" dirty="0"/>
              <a:t>2 </a:t>
            </a:r>
            <a:r>
              <a:rPr lang="tr-TR" sz="1600" dirty="0"/>
              <a:t>– (Ek: 13/4/1983 - 2814/15 md.) Kat malikleri kurulunca veya bu kurulca yetki verilen yönetici tarafından sözleşmeleri herhangi bir nedenle feshedilen veya sona eren, kapıcı, kaloriferci, bahçıvan ve bekçiler ile dışarıdan atanan yöneticiler kendilerine bu görevleri dolayısıyla bir yer tahsis edilmiş ise, bu yerleri onbeş gün içerisinde boşaltmak zorundadırlar. Bu süre içinde boşaltılmayan yerler yöneticinin veya kat maliklerinden herhangi birinin başvurusu üzerine başkaca tebligata lüzum kalmadan mahalli mülki amirlerin kararı ile bir hafta içinde zabıtaca boşalttırılır. İdare ve yargı organlarına yapılacak başvuru, bu kararların yerine getirilmesini durdurmaz. İlgililerin kanun ve sözleşmeden doğan hakları saklıdır. Birden çok yapılarda uygulanacak özel hükümler: </a:t>
            </a:r>
            <a:endParaRPr lang="tr-TR" sz="1600" dirty="0" smtClean="0"/>
          </a:p>
        </p:txBody>
      </p:sp>
    </p:spTree>
    <p:extLst>
      <p:ext uri="{BB962C8B-B14F-4D97-AF65-F5344CB8AC3E}">
        <p14:creationId xmlns:p14="http://schemas.microsoft.com/office/powerpoint/2010/main" val="1950539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967636"/>
            <a:ext cx="7557470" cy="3785652"/>
          </a:xfrm>
          <a:prstGeom prst="rect">
            <a:avLst/>
          </a:prstGeom>
        </p:spPr>
        <p:txBody>
          <a:bodyPr wrap="square">
            <a:spAutoFit/>
          </a:bodyPr>
          <a:lstStyle/>
          <a:p>
            <a:pPr marL="342900" indent="-342900" algn="just">
              <a:buFont typeface="Wingdings" panose="05000000000000000000" pitchFamily="2" charset="2"/>
              <a:buChar char="Ø"/>
            </a:pPr>
            <a:endParaRPr lang="tr-TR" sz="1600" dirty="0" smtClean="0"/>
          </a:p>
          <a:p>
            <a:pPr marL="342900" indent="-342900" algn="just">
              <a:buFont typeface="Wingdings" panose="05000000000000000000" pitchFamily="2" charset="2"/>
              <a:buChar char="Ø"/>
            </a:pPr>
            <a:r>
              <a:rPr lang="tr-TR" sz="1600" dirty="0" smtClean="0"/>
              <a:t>Uygulanacak </a:t>
            </a:r>
            <a:r>
              <a:rPr lang="tr-TR" sz="1600" dirty="0"/>
              <a:t>diğer hükümler </a:t>
            </a:r>
            <a:endParaRPr lang="tr-TR" sz="1600" dirty="0" smtClean="0"/>
          </a:p>
          <a:p>
            <a:pPr marL="342900" indent="-342900" algn="just">
              <a:buFont typeface="Wingdings" panose="05000000000000000000" pitchFamily="2" charset="2"/>
              <a:buChar char="Ø"/>
            </a:pPr>
            <a:r>
              <a:rPr lang="tr-TR" sz="1600" b="1" dirty="0" smtClean="0"/>
              <a:t>Ek </a:t>
            </a:r>
            <a:r>
              <a:rPr lang="tr-TR" sz="1600" b="1" dirty="0"/>
              <a:t>Madde 3 </a:t>
            </a:r>
            <a:r>
              <a:rPr lang="tr-TR" sz="1600" dirty="0"/>
              <a:t>– (Ek:13/4/1983 - 2814/15 md.; Mülga: 14/11/2007-5711/24 md.) Kat irtifakına geçiş: </a:t>
            </a:r>
            <a:endParaRPr lang="tr-TR" sz="1600" dirty="0" smtClean="0"/>
          </a:p>
          <a:p>
            <a:pPr marL="342900" indent="-342900" algn="just">
              <a:buFont typeface="Wingdings" panose="05000000000000000000" pitchFamily="2" charset="2"/>
              <a:buChar char="Ø"/>
            </a:pPr>
            <a:r>
              <a:rPr lang="tr-TR" sz="1600" b="1" dirty="0" smtClean="0"/>
              <a:t>Ek </a:t>
            </a:r>
            <a:r>
              <a:rPr lang="tr-TR" sz="1600" b="1" dirty="0"/>
              <a:t>Madde 4 </a:t>
            </a:r>
            <a:r>
              <a:rPr lang="tr-TR" sz="1600" dirty="0"/>
              <a:t>– (Ek: 13/4/1983 - 2814/15 md.) Beş veya daha fazla kişi tarafından üzerinde bir veya birden çok yapı yaptırılmak amacıyla birlikte bir arsa edinilmiş olması ve pay sahiplerinden en az beşte dördünün kat irtifakına geçiş konusunda aldığı karara uyulmaması halinde, karara uymayan pay sahiplerinin gayrimenkuldeki paylarının iptaline ve bu payların, isteyen diğer pay sahipleri adına tesciline sulh mahkemesi tarafından aşağıdaki şartlarla karar verilir: a) Müşterek gayrimenkulün yukarıda belirtilen amaçla edinildiğinin ispat edilmiş olması, b) Müşterek maliklerin yukarıda açıklanan çoğunluğunun kat irtifakına geçiş kararına veya bununla ilgili yükümlülüklere noterlikçe yapılan tebligata rağmen iki ay içinde uyulmamış olması, c) Karara uymayan müşterek maliklerin paylarının mahkemece tespit edilen rayiç bedelinin mahkeme veznesine depo edilmesi. </a:t>
            </a:r>
            <a:endParaRPr lang="tr-TR" sz="16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202305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967636"/>
            <a:ext cx="7557470" cy="4985980"/>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endParaRPr lang="tr-TR" sz="1600" dirty="0" smtClean="0"/>
          </a:p>
          <a:p>
            <a:pPr marL="342900" indent="-342900" algn="just">
              <a:spcBef>
                <a:spcPts val="600"/>
              </a:spcBef>
              <a:spcAft>
                <a:spcPts val="600"/>
              </a:spcAft>
              <a:buFont typeface="Wingdings" panose="05000000000000000000" pitchFamily="2" charset="2"/>
              <a:buChar char="Ø"/>
            </a:pPr>
            <a:r>
              <a:rPr lang="tr-TR" sz="1600" dirty="0" smtClean="0"/>
              <a:t>Hatalı </a:t>
            </a:r>
            <a:r>
              <a:rPr lang="tr-TR" sz="1600" dirty="0"/>
              <a:t>blok veya bağımsız bölüm numaralarının düzeltilmesi </a:t>
            </a:r>
            <a:endParaRPr lang="tr-TR" sz="1600" dirty="0" smtClean="0"/>
          </a:p>
          <a:p>
            <a:pPr marL="342900" indent="-342900" algn="just">
              <a:spcBef>
                <a:spcPts val="600"/>
              </a:spcBef>
              <a:spcAft>
                <a:spcPts val="600"/>
              </a:spcAft>
              <a:buFont typeface="Wingdings" panose="05000000000000000000" pitchFamily="2" charset="2"/>
              <a:buChar char="Ø"/>
            </a:pPr>
            <a:r>
              <a:rPr lang="tr-TR" sz="1600" b="1" dirty="0" smtClean="0"/>
              <a:t>Ek </a:t>
            </a:r>
            <a:r>
              <a:rPr lang="tr-TR" sz="1600" b="1" dirty="0"/>
              <a:t>Madde 5 </a:t>
            </a:r>
            <a:r>
              <a:rPr lang="tr-TR" sz="1600" dirty="0"/>
              <a:t>– (Ek:4/7/2019-7181/5 md.) Kat mülkiyetine tabi yapıların projesindeki hatalı blok numaralarının düzeltilebilmesi için; blok bazında kat malikleri kurulunun salt çoğunluğuyla alınmış karar ile lisanslı harita ve kadastro bürosu veya kadastro müdürlüğü tarafından hazırlanan teknik rapor gereğince düzenlenen ve ilgili idarece onaylanan yeni vaziyet planı ilgilisi tarafından tapu müdürlüğüne sunulur. Kat mülkiyetine tabi yapıların projesindeki hatalı bağımsız bölüm numaralarının düzeltilebilmesi için; lisanslı harita ve kadastro bürosu veya kadastro müdürlüğü tarafından hazırlanan ve ilgili idarece onaylanan teknik rapor ilgilisi tarafından tapu müdürlüğüne sunulur. Bu fıkra kapsamında yapılan düzeltmelerde ayni ve şahsi hak lehtarlarının muvafakati aranır. </a:t>
            </a:r>
            <a:endParaRPr lang="tr-TR" sz="1600" dirty="0" smtClean="0"/>
          </a:p>
          <a:p>
            <a:pPr marL="342900" indent="-342900" algn="just">
              <a:spcBef>
                <a:spcPts val="600"/>
              </a:spcBef>
              <a:spcAft>
                <a:spcPts val="600"/>
              </a:spcAft>
              <a:buFont typeface="Wingdings" panose="05000000000000000000" pitchFamily="2" charset="2"/>
              <a:buChar char="Ø"/>
            </a:pPr>
            <a:r>
              <a:rPr lang="tr-TR" sz="1600" b="1" dirty="0" smtClean="0"/>
              <a:t>Geçici </a:t>
            </a:r>
            <a:r>
              <a:rPr lang="tr-TR" sz="1600" b="1" dirty="0"/>
              <a:t>Madde 1 – </a:t>
            </a:r>
            <a:r>
              <a:rPr lang="tr-TR" sz="1600" dirty="0"/>
              <a:t>(Ek: 14/11/2007-5711/23 md.; Değişik: 23/6/2009-5912/4 md.) Bu Kanunun yürürlüğe girmesinden önce kat irtifakı kurulmuş ve üzerindeki yapılar tamamlanıp yapı kullanma izin belgesi alınmış yapılarda, kat irtifakına sahip ortak maliklerden birinin başvurusu veya yapı kullanma izin belgesinin yetkili idarece tapu idaresine gönderilmesi üzerine zorunlu deprem sigortası poliçesi dâhil başkaca hiçbir belge aranmaksızın kat mülkiyetine resen geçilir.</a:t>
            </a:r>
            <a:endParaRPr lang="tr-TR" sz="16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640201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967635"/>
            <a:ext cx="7557470" cy="2708434"/>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endParaRPr lang="tr-TR" sz="1600" dirty="0" smtClean="0"/>
          </a:p>
          <a:p>
            <a:pPr marL="342900" indent="-342900" algn="just">
              <a:spcBef>
                <a:spcPts val="600"/>
              </a:spcBef>
              <a:spcAft>
                <a:spcPts val="600"/>
              </a:spcAft>
              <a:buFont typeface="Wingdings" panose="05000000000000000000" pitchFamily="2" charset="2"/>
              <a:buChar char="Ø"/>
            </a:pPr>
            <a:r>
              <a:rPr lang="tr-TR" sz="1600" dirty="0" smtClean="0"/>
              <a:t>Geçici </a:t>
            </a:r>
            <a:r>
              <a:rPr lang="tr-TR" sz="1600" dirty="0"/>
              <a:t>Madde 2 – (Ek: 23/6/2009-5912/5 md.) Bu Kanunun yürürlük tarihinden önce kurulan toplu yapılara ait yönetim planlarının, bu Kanun hükümlerine uyarlanması amacıyla yapılacak ilk değişiklik için mevcut kat malikleri kurulunun salt çoğunluğu yeterlidir. Mevcut toplu yapı yönetimleri, değiştirilen yönetim planına göre yeni yöneticiler seçilinceye kadar geçici yönetim olarak görevini sürdürür. Toplu yapı yöneticisi seçimi, en geç yönetim planının değiştirilmesini takip eden üç ay içinde yapılır. F) Yürürlük tarihi: Madde 75 – Bu kanun yayımı tarihinden altı ay sonra yürürlüğe girer. (1)(2) G) Yürütme makamı: Madde 76 – Bu kanunun hükümlerini Bakanlar Kurulu yürütür. (1)(2)</a:t>
            </a:r>
            <a:endParaRPr lang="tr-TR" sz="16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834463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5"/>
            <a:ext cx="7557470" cy="3000821"/>
          </a:xfrm>
          <a:prstGeom prst="rect">
            <a:avLst/>
          </a:prstGeom>
        </p:spPr>
        <p:txBody>
          <a:bodyPr wrap="square">
            <a:spAutoFit/>
          </a:bodyPr>
          <a:lstStyle/>
          <a:p>
            <a:pPr algn="ctr">
              <a:lnSpc>
                <a:spcPct val="150000"/>
              </a:lnSpc>
            </a:pPr>
            <a:r>
              <a:rPr lang="tr-TR" sz="1400" b="1" dirty="0" smtClean="0"/>
              <a:t>Kaynaklar</a:t>
            </a:r>
            <a:endParaRPr lang="tr-TR" sz="1400" b="1" dirty="0"/>
          </a:p>
          <a:p>
            <a:pPr marL="342900" indent="-342900" algn="just">
              <a:lnSpc>
                <a:spcPct val="150000"/>
              </a:lnSpc>
              <a:buFont typeface="Wingdings" panose="05000000000000000000" pitchFamily="2" charset="2"/>
              <a:buChar char="Ø"/>
            </a:pPr>
            <a:r>
              <a:rPr lang="tr-TR" sz="1400" dirty="0"/>
              <a:t>Bon, R., 1994. Ten </a:t>
            </a:r>
            <a:r>
              <a:rPr lang="tr-TR" sz="1400" dirty="0" err="1"/>
              <a:t>Principles</a:t>
            </a:r>
            <a:r>
              <a:rPr lang="tr-TR" sz="1400" dirty="0"/>
              <a:t> of </a:t>
            </a:r>
            <a:r>
              <a:rPr lang="tr-TR" sz="1400" dirty="0" err="1"/>
              <a:t>Corporate</a:t>
            </a:r>
            <a:r>
              <a:rPr lang="tr-TR" sz="1400" dirty="0"/>
              <a:t> Real </a:t>
            </a:r>
            <a:r>
              <a:rPr lang="tr-TR" sz="1400" dirty="0" err="1"/>
              <a:t>Estate</a:t>
            </a:r>
            <a:r>
              <a:rPr lang="tr-TR" sz="1400" dirty="0"/>
              <a:t> Management. </a:t>
            </a:r>
            <a:r>
              <a:rPr lang="tr-TR" sz="1400" dirty="0" err="1"/>
              <a:t>Facilities</a:t>
            </a:r>
            <a:r>
              <a:rPr lang="tr-TR" sz="1400" dirty="0"/>
              <a:t>, 12(5): 9-10</a:t>
            </a:r>
          </a:p>
          <a:p>
            <a:pPr marL="342900" indent="-342900" algn="just">
              <a:lnSpc>
                <a:spcPct val="150000"/>
              </a:lnSpc>
              <a:buFont typeface="Wingdings" panose="05000000000000000000" pitchFamily="2" charset="2"/>
              <a:buChar char="Ø"/>
            </a:pPr>
            <a:r>
              <a:rPr lang="tr-TR" sz="1400" dirty="0" err="1"/>
              <a:t>Hall</a:t>
            </a:r>
            <a:r>
              <a:rPr lang="tr-TR" sz="1400" dirty="0"/>
              <a:t>, D.J., 2016. </a:t>
            </a:r>
            <a:r>
              <a:rPr lang="tr-TR" sz="1400" dirty="0" err="1"/>
              <a:t>Architectural</a:t>
            </a:r>
            <a:r>
              <a:rPr lang="tr-TR" sz="1400" dirty="0"/>
              <a:t> </a:t>
            </a:r>
            <a:r>
              <a:rPr lang="tr-TR" sz="1400" dirty="0" err="1"/>
              <a:t>Graphic</a:t>
            </a:r>
            <a:r>
              <a:rPr lang="tr-TR" sz="1400" dirty="0"/>
              <a:t> </a:t>
            </a:r>
            <a:r>
              <a:rPr lang="tr-TR" sz="1400" dirty="0" err="1"/>
              <a:t>Standards</a:t>
            </a:r>
            <a:r>
              <a:rPr lang="tr-TR" sz="1400" dirty="0"/>
              <a:t>, 12th Edition, </a:t>
            </a:r>
            <a:r>
              <a:rPr lang="tr-TR" sz="1400" dirty="0" err="1"/>
              <a:t>The</a:t>
            </a:r>
            <a:r>
              <a:rPr lang="tr-TR" sz="1400" dirty="0"/>
              <a:t> </a:t>
            </a:r>
            <a:r>
              <a:rPr lang="tr-TR" sz="1400" dirty="0" err="1"/>
              <a:t>American</a:t>
            </a:r>
            <a:r>
              <a:rPr lang="tr-TR" sz="1400" dirty="0"/>
              <a:t> </a:t>
            </a:r>
            <a:r>
              <a:rPr lang="tr-TR" sz="1400" dirty="0" err="1"/>
              <a:t>Institute</a:t>
            </a:r>
            <a:r>
              <a:rPr lang="tr-TR" sz="1400" dirty="0"/>
              <a:t> of </a:t>
            </a:r>
            <a:r>
              <a:rPr lang="tr-TR" sz="1400" dirty="0" err="1"/>
              <a:t>Architects</a:t>
            </a:r>
            <a:r>
              <a:rPr lang="tr-TR" sz="1400" dirty="0"/>
              <a:t>, John </a:t>
            </a:r>
            <a:r>
              <a:rPr lang="tr-TR" sz="1400" dirty="0" err="1"/>
              <a:t>Wiley</a:t>
            </a:r>
            <a:r>
              <a:rPr lang="tr-TR" sz="1400" dirty="0"/>
              <a:t> &amp; </a:t>
            </a:r>
            <a:r>
              <a:rPr lang="tr-TR" sz="1400" dirty="0" err="1"/>
              <a:t>Sons</a:t>
            </a:r>
            <a:r>
              <a:rPr lang="tr-TR" sz="1400" dirty="0"/>
              <a:t>, USA.</a:t>
            </a:r>
          </a:p>
          <a:p>
            <a:pPr marL="342900" indent="-342900" algn="just">
              <a:lnSpc>
                <a:spcPct val="150000"/>
              </a:lnSpc>
              <a:buFont typeface="Wingdings" panose="05000000000000000000" pitchFamily="2" charset="2"/>
              <a:buChar char="Ø"/>
            </a:pPr>
            <a:r>
              <a:rPr lang="tr-TR" sz="1400" dirty="0" err="1"/>
              <a:t>Neufert</a:t>
            </a:r>
            <a:r>
              <a:rPr lang="tr-TR" sz="1400" dirty="0"/>
              <a:t>, E., 2016. Yapı Tasarımı, Beta Yayınları, Ankara, </a:t>
            </a:r>
            <a:r>
              <a:rPr lang="tr-TR" sz="1400" dirty="0" err="1"/>
              <a:t>Turkey</a:t>
            </a:r>
            <a:r>
              <a:rPr lang="tr-TR" sz="1400" dirty="0"/>
              <a:t>.</a:t>
            </a:r>
          </a:p>
          <a:p>
            <a:pPr marL="342900" indent="-342900" algn="just">
              <a:lnSpc>
                <a:spcPct val="150000"/>
              </a:lnSpc>
              <a:buFont typeface="Wingdings" panose="05000000000000000000" pitchFamily="2" charset="2"/>
              <a:buChar char="Ø"/>
            </a:pPr>
            <a:r>
              <a:rPr lang="tr-TR" sz="1400" dirty="0" err="1"/>
              <a:t>Preiser</a:t>
            </a:r>
            <a:r>
              <a:rPr lang="tr-TR" sz="1400" dirty="0"/>
              <a:t>, W.F.E. 2016. Professional </a:t>
            </a:r>
            <a:r>
              <a:rPr lang="tr-TR" sz="1400" dirty="0" err="1"/>
              <a:t>Practice</a:t>
            </a:r>
            <a:r>
              <a:rPr lang="tr-TR" sz="1400" dirty="0"/>
              <a:t> in </a:t>
            </a:r>
            <a:r>
              <a:rPr lang="tr-TR" sz="1400" dirty="0" err="1"/>
              <a:t>Facility</a:t>
            </a:r>
            <a:r>
              <a:rPr lang="tr-TR" sz="1400" dirty="0"/>
              <a:t> Programming. </a:t>
            </a:r>
            <a:r>
              <a:rPr lang="tr-TR" sz="1400" dirty="0" err="1"/>
              <a:t>Routledge</a:t>
            </a:r>
            <a:r>
              <a:rPr lang="tr-TR" sz="1400" dirty="0"/>
              <a:t>. UK.</a:t>
            </a:r>
          </a:p>
          <a:p>
            <a:pPr marL="342900" indent="-342900" algn="just">
              <a:lnSpc>
                <a:spcPct val="150000"/>
              </a:lnSpc>
              <a:buFont typeface="Wingdings" panose="05000000000000000000" pitchFamily="2" charset="2"/>
              <a:buChar char="Ø"/>
            </a:pPr>
            <a:r>
              <a:rPr lang="tr-TR" sz="1400" dirty="0" err="1"/>
              <a:t>Roper</a:t>
            </a:r>
            <a:r>
              <a:rPr lang="tr-TR" sz="1400" dirty="0"/>
              <a:t>, K.O. 2014. </a:t>
            </a:r>
            <a:r>
              <a:rPr lang="tr-TR" sz="1400" dirty="0" err="1"/>
              <a:t>The</a:t>
            </a:r>
            <a:r>
              <a:rPr lang="tr-TR" sz="1400" dirty="0"/>
              <a:t> </a:t>
            </a:r>
            <a:r>
              <a:rPr lang="tr-TR" sz="1400" dirty="0" err="1"/>
              <a:t>Facility</a:t>
            </a:r>
            <a:r>
              <a:rPr lang="tr-TR" sz="1400" dirty="0"/>
              <a:t> Management </a:t>
            </a:r>
            <a:r>
              <a:rPr lang="tr-TR" sz="1400" dirty="0" err="1"/>
              <a:t>Handbook</a:t>
            </a:r>
            <a:r>
              <a:rPr lang="tr-TR" sz="1400" dirty="0"/>
              <a:t>. AMACOM. USA.</a:t>
            </a:r>
          </a:p>
          <a:p>
            <a:pPr marL="342900" indent="-342900" algn="just">
              <a:lnSpc>
                <a:spcPct val="150000"/>
              </a:lnSpc>
              <a:buFont typeface="Wingdings" panose="05000000000000000000" pitchFamily="2" charset="2"/>
              <a:buChar char="Ø"/>
            </a:pPr>
            <a:r>
              <a:rPr lang="tr-TR" sz="1400" dirty="0" err="1"/>
              <a:t>Teicholz</a:t>
            </a:r>
            <a:r>
              <a:rPr lang="tr-TR" sz="1400" dirty="0"/>
              <a:t>, E., 2004. </a:t>
            </a:r>
            <a:r>
              <a:rPr lang="tr-TR" sz="1400" dirty="0" err="1"/>
              <a:t>Facility</a:t>
            </a:r>
            <a:r>
              <a:rPr lang="tr-TR" sz="1400" dirty="0"/>
              <a:t> Design </a:t>
            </a:r>
            <a:r>
              <a:rPr lang="tr-TR" sz="1400" dirty="0" err="1"/>
              <a:t>and</a:t>
            </a:r>
            <a:r>
              <a:rPr lang="tr-TR" sz="1400" dirty="0"/>
              <a:t> Management </a:t>
            </a:r>
            <a:r>
              <a:rPr lang="tr-TR" sz="1400" dirty="0" err="1"/>
              <a:t>Handbook</a:t>
            </a:r>
            <a:r>
              <a:rPr lang="tr-TR" sz="1400" dirty="0"/>
              <a:t>, </a:t>
            </a:r>
            <a:r>
              <a:rPr lang="tr-TR" sz="1400" dirty="0" err="1"/>
              <a:t>Hill</a:t>
            </a:r>
            <a:r>
              <a:rPr lang="tr-TR" sz="1400" dirty="0"/>
              <a:t> </a:t>
            </a:r>
            <a:r>
              <a:rPr lang="tr-TR" sz="1400" dirty="0" err="1"/>
              <a:t>McGraw</a:t>
            </a:r>
            <a:r>
              <a:rPr lang="tr-TR" sz="1400" dirty="0"/>
              <a:t>, USA.</a:t>
            </a:r>
          </a:p>
          <a:p>
            <a:pPr marL="342900" indent="-342900" algn="just">
              <a:lnSpc>
                <a:spcPct val="150000"/>
              </a:lnSpc>
              <a:buFont typeface="Wingdings" panose="05000000000000000000" pitchFamily="2" charset="2"/>
              <a:buChar char="Ø"/>
            </a:pPr>
            <a:r>
              <a:rPr lang="tr-TR" sz="1400" dirty="0" err="1"/>
              <a:t>Walker</a:t>
            </a:r>
            <a:r>
              <a:rPr lang="tr-TR" sz="1400" dirty="0"/>
              <a:t>, A., 2015. Project Management in Construction, 6th Edition, </a:t>
            </a:r>
            <a:r>
              <a:rPr lang="tr-TR" sz="1400" dirty="0" err="1"/>
              <a:t>Wiley-Blackwell</a:t>
            </a:r>
            <a:r>
              <a:rPr lang="tr-TR" sz="1400" dirty="0"/>
              <a:t>, USA.</a:t>
            </a:r>
            <a:endParaRPr lang="tr-TR" sz="1400" dirty="0"/>
          </a:p>
        </p:txBody>
      </p:sp>
    </p:spTree>
    <p:extLst>
      <p:ext uri="{BB962C8B-B14F-4D97-AF65-F5344CB8AC3E}">
        <p14:creationId xmlns:p14="http://schemas.microsoft.com/office/powerpoint/2010/main" val="1505584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17071</TotalTime>
  <Words>1179</Words>
  <Application>Microsoft Office PowerPoint</Application>
  <PresentationFormat>Ekran Gösterisi (4:3)</PresentationFormat>
  <Paragraphs>42</Paragraphs>
  <Slides>9</Slides>
  <Notes>0</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847</cp:revision>
  <cp:lastPrinted>2016-10-24T07:53:35Z</cp:lastPrinted>
  <dcterms:created xsi:type="dcterms:W3CDTF">2016-09-18T09:35:24Z</dcterms:created>
  <dcterms:modified xsi:type="dcterms:W3CDTF">2020-02-24T08:15:31Z</dcterms:modified>
</cp:coreProperties>
</file>