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3"/>
  </p:notesMasterIdLst>
  <p:sldIdLst>
    <p:sldId id="1082" r:id="rId4"/>
    <p:sldId id="1085" r:id="rId5"/>
    <p:sldId id="1086" r:id="rId6"/>
    <p:sldId id="1087" r:id="rId7"/>
    <p:sldId id="1088" r:id="rId8"/>
    <p:sldId id="1089" r:id="rId9"/>
    <p:sldId id="1090" r:id="rId10"/>
    <p:sldId id="1092" r:id="rId11"/>
    <p:sldId id="1091" r:id="rId12"/>
    <p:sldId id="1093" r:id="rId13"/>
    <p:sldId id="1094" r:id="rId14"/>
    <p:sldId id="1095" r:id="rId15"/>
    <p:sldId id="1096" r:id="rId16"/>
    <p:sldId id="1097" r:id="rId17"/>
    <p:sldId id="1098" r:id="rId18"/>
    <p:sldId id="1099" r:id="rId19"/>
    <p:sldId id="1100" r:id="rId20"/>
    <p:sldId id="1101" r:id="rId21"/>
    <p:sldId id="1102"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7" d="100"/>
          <a:sy n="67" d="100"/>
        </p:scale>
        <p:origin x="1002" y="6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30339" y="261848"/>
            <a:ext cx="6227799"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Bütçenin işlevleri…</a:t>
            </a:r>
          </a:p>
        </p:txBody>
      </p:sp>
      <p:sp>
        <p:nvSpPr>
          <p:cNvPr id="3" name="Metin Yer Tutucusu 2"/>
          <p:cNvSpPr>
            <a:spLocks noGrp="1"/>
          </p:cNvSpPr>
          <p:nvPr>
            <p:ph type="body" idx="1"/>
          </p:nvPr>
        </p:nvSpPr>
        <p:spPr>
          <a:xfrm>
            <a:off x="2476500" y="2866390"/>
            <a:ext cx="5481638" cy="1919923"/>
          </a:xfrm>
        </p:spPr>
        <p:txBody>
          <a:bodyPr/>
          <a:lstStyle/>
          <a:p>
            <a:pPr marL="457200" indent="-457200">
              <a:lnSpc>
                <a:spcPct val="100000"/>
              </a:lnSpc>
              <a:spcBef>
                <a:spcPts val="0"/>
              </a:spcBef>
              <a:buAutoNum type="alphaLcParenR"/>
            </a:pPr>
            <a:r>
              <a:rPr lang="tr-TR" dirty="0" smtClean="0">
                <a:latin typeface="Times New Roman" panose="02020603050405020304" pitchFamily="18" charset="0"/>
                <a:cs typeface="Times New Roman" panose="02020603050405020304" pitchFamily="18" charset="0"/>
              </a:rPr>
              <a:t>Bütçe bir planlama aracıdır,</a:t>
            </a:r>
          </a:p>
          <a:p>
            <a:pPr marL="457200" indent="-457200">
              <a:lnSpc>
                <a:spcPct val="100000"/>
              </a:lnSpc>
              <a:spcBef>
                <a:spcPts val="0"/>
              </a:spcBef>
              <a:buAutoNum type="alphaLcParenR"/>
            </a:pPr>
            <a:r>
              <a:rPr lang="tr-TR" dirty="0" smtClean="0">
                <a:latin typeface="Times New Roman" panose="02020603050405020304" pitchFamily="18" charset="0"/>
                <a:cs typeface="Times New Roman" panose="02020603050405020304" pitchFamily="18" charset="0"/>
              </a:rPr>
              <a:t>Bütçe bir denetleme aracıdır,</a:t>
            </a:r>
          </a:p>
          <a:p>
            <a:pPr marL="457200" indent="-457200">
              <a:lnSpc>
                <a:spcPct val="100000"/>
              </a:lnSpc>
              <a:spcBef>
                <a:spcPts val="0"/>
              </a:spcBef>
              <a:buAutoNum type="alphaLcParenR"/>
            </a:pPr>
            <a:r>
              <a:rPr lang="tr-TR" dirty="0" smtClean="0">
                <a:latin typeface="Times New Roman" panose="02020603050405020304" pitchFamily="18" charset="0"/>
                <a:cs typeface="Times New Roman" panose="02020603050405020304" pitchFamily="18" charset="0"/>
              </a:rPr>
              <a:t>Bütçe bir başarı değerlendirme aracıdır,</a:t>
            </a:r>
          </a:p>
          <a:p>
            <a:pPr marL="457200" indent="-457200">
              <a:lnSpc>
                <a:spcPct val="100000"/>
              </a:lnSpc>
              <a:spcBef>
                <a:spcPts val="0"/>
              </a:spcBef>
              <a:buAutoNum type="alphaLcParenR"/>
            </a:pPr>
            <a:r>
              <a:rPr lang="tr-TR" dirty="0" smtClean="0">
                <a:latin typeface="Times New Roman" panose="02020603050405020304" pitchFamily="18" charset="0"/>
                <a:cs typeface="Times New Roman" panose="02020603050405020304" pitchFamily="18" charset="0"/>
              </a:rPr>
              <a:t>Bütçe bir koordinasyon aracıdır,</a:t>
            </a:r>
          </a:p>
          <a:p>
            <a:pPr marL="457200" indent="-457200">
              <a:lnSpc>
                <a:spcPct val="100000"/>
              </a:lnSpc>
              <a:spcBef>
                <a:spcPts val="0"/>
              </a:spcBef>
              <a:buAutoNum type="alphaLcParenR"/>
            </a:pPr>
            <a:r>
              <a:rPr lang="tr-TR" dirty="0" smtClean="0">
                <a:latin typeface="Times New Roman" panose="02020603050405020304" pitchFamily="18" charset="0"/>
                <a:cs typeface="Times New Roman" panose="02020603050405020304" pitchFamily="18" charset="0"/>
              </a:rPr>
              <a:t>Bütçe bir iletişim aracıdır.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888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7274" y="294626"/>
            <a:ext cx="6729413"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Bütçenin </a:t>
            </a:r>
            <a:r>
              <a:rPr lang="tr-TR" sz="2400" dirty="0">
                <a:solidFill>
                  <a:srgbClr val="5B9BD5">
                    <a:lumMod val="75000"/>
                  </a:srgbClr>
                </a:solidFill>
                <a:latin typeface="Times New Roman" panose="02020603050405020304" pitchFamily="18" charset="0"/>
                <a:cs typeface="Times New Roman" panose="02020603050405020304" pitchFamily="18" charset="0"/>
              </a:rPr>
              <a:t>faydaları…</a:t>
            </a:r>
          </a:p>
        </p:txBody>
      </p:sp>
      <p:sp>
        <p:nvSpPr>
          <p:cNvPr id="3" name="Metin Yer Tutucusu 2"/>
          <p:cNvSpPr>
            <a:spLocks noGrp="1"/>
          </p:cNvSpPr>
          <p:nvPr>
            <p:ph type="body" idx="1"/>
          </p:nvPr>
        </p:nvSpPr>
        <p:spPr>
          <a:xfrm>
            <a:off x="928687" y="2071688"/>
            <a:ext cx="7786687" cy="3686175"/>
          </a:xfrm>
        </p:spPr>
        <p:txBody>
          <a:bodyPr/>
          <a:lstStyle/>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İşletmenin </a:t>
            </a:r>
            <a:r>
              <a:rPr lang="tr-TR" dirty="0" smtClean="0">
                <a:latin typeface="Times New Roman" panose="02020603050405020304" pitchFamily="18" charset="0"/>
                <a:cs typeface="Times New Roman" panose="02020603050405020304" pitchFamily="18" charset="0"/>
              </a:rPr>
              <a:t>amaçları doğrultusunda genel politikaları </a:t>
            </a:r>
            <a:r>
              <a:rPr lang="tr-TR" dirty="0">
                <a:latin typeface="Times New Roman" panose="02020603050405020304" pitchFamily="18" charset="0"/>
                <a:cs typeface="Times New Roman" panose="02020603050405020304" pitchFamily="18" charset="0"/>
              </a:rPr>
              <a:t>belirler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İşletmenin amaçlarını gerçekleştirmek için ihtiyaç duyduğu üretim </a:t>
            </a:r>
            <a:r>
              <a:rPr lang="tr-TR" dirty="0">
                <a:latin typeface="Times New Roman" panose="02020603050405020304" pitchFamily="18" charset="0"/>
                <a:cs typeface="Times New Roman" panose="02020603050405020304" pitchFamily="18" charset="0"/>
              </a:rPr>
              <a:t>araçlarını belirler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 </a:t>
            </a:r>
            <a:r>
              <a:rPr lang="tr-TR" dirty="0">
                <a:latin typeface="Times New Roman" panose="02020603050405020304" pitchFamily="18" charset="0"/>
                <a:cs typeface="Times New Roman" panose="02020603050405020304" pitchFamily="18" charset="0"/>
              </a:rPr>
              <a:t>yönetiminin </a:t>
            </a:r>
            <a:r>
              <a:rPr lang="tr-TR" dirty="0" smtClean="0">
                <a:latin typeface="Times New Roman" panose="02020603050405020304" pitchFamily="18" charset="0"/>
                <a:cs typeface="Times New Roman" panose="02020603050405020304" pitchFamily="18" charset="0"/>
              </a:rPr>
              <a:t>doğru kararlar alma yeteneğini geliştirir.</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İşletmenin farklı departman </a:t>
            </a:r>
            <a:r>
              <a:rPr lang="tr-TR" dirty="0">
                <a:latin typeface="Times New Roman" panose="02020603050405020304" pitchFamily="18" charset="0"/>
                <a:cs typeface="Times New Roman" panose="02020603050405020304" pitchFamily="18" charset="0"/>
              </a:rPr>
              <a:t>yöneticilerinin </a:t>
            </a:r>
            <a:r>
              <a:rPr lang="tr-TR" dirty="0" smtClean="0">
                <a:latin typeface="Times New Roman" panose="02020603050405020304" pitchFamily="18" charset="0"/>
                <a:cs typeface="Times New Roman" panose="02020603050405020304" pitchFamily="18" charset="0"/>
              </a:rPr>
              <a:t>faaliyetlerini koordine </a:t>
            </a:r>
            <a:r>
              <a:rPr lang="tr-TR" dirty="0">
                <a:latin typeface="Times New Roman" panose="02020603050405020304" pitchFamily="18" charset="0"/>
                <a:cs typeface="Times New Roman" panose="02020603050405020304" pitchFamily="18" charset="0"/>
              </a:rPr>
              <a:t>eder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 </a:t>
            </a:r>
            <a:r>
              <a:rPr lang="tr-TR" dirty="0">
                <a:latin typeface="Times New Roman" panose="02020603050405020304" pitchFamily="18" charset="0"/>
                <a:cs typeface="Times New Roman" panose="02020603050405020304" pitchFamily="18" charset="0"/>
              </a:rPr>
              <a:t>yönetimini, üretim faktörlerini en verimli </a:t>
            </a:r>
            <a:r>
              <a:rPr lang="tr-TR" dirty="0" smtClean="0">
                <a:latin typeface="Times New Roman" panose="02020603050405020304" pitchFamily="18" charset="0"/>
                <a:cs typeface="Times New Roman" panose="02020603050405020304" pitchFamily="18" charset="0"/>
              </a:rPr>
              <a:t>bir şekilde </a:t>
            </a:r>
            <a:r>
              <a:rPr lang="tr-TR" dirty="0">
                <a:latin typeface="Times New Roman" panose="02020603050405020304" pitchFamily="18" charset="0"/>
                <a:cs typeface="Times New Roman" panose="02020603050405020304" pitchFamily="18" charset="0"/>
              </a:rPr>
              <a:t>kullanılması için plan yapmaya zorlar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 faaliyetlerinin dönemsel </a:t>
            </a:r>
            <a:r>
              <a:rPr lang="tr-TR" dirty="0">
                <a:latin typeface="Times New Roman" panose="02020603050405020304" pitchFamily="18" charset="0"/>
                <a:cs typeface="Times New Roman" panose="02020603050405020304" pitchFamily="18" charset="0"/>
              </a:rPr>
              <a:t>analiz ve </a:t>
            </a:r>
            <a:r>
              <a:rPr lang="tr-TR" dirty="0" smtClean="0">
                <a:latin typeface="Times New Roman" panose="02020603050405020304" pitchFamily="18" charset="0"/>
                <a:cs typeface="Times New Roman" panose="02020603050405020304" pitchFamily="18" charset="0"/>
              </a:rPr>
              <a:t>değerlendirmelerini yaparak kaydı ve fiili sonuçlar </a:t>
            </a:r>
            <a:r>
              <a:rPr lang="tr-TR" dirty="0">
                <a:latin typeface="Times New Roman" panose="02020603050405020304" pitchFamily="18" charset="0"/>
                <a:cs typeface="Times New Roman" panose="02020603050405020304" pitchFamily="18" charset="0"/>
              </a:rPr>
              <a:t>arasındaki farkları ortaya </a:t>
            </a:r>
            <a:r>
              <a:rPr lang="tr-TR" dirty="0" smtClean="0">
                <a:latin typeface="Times New Roman" panose="02020603050405020304" pitchFamily="18" charset="0"/>
                <a:cs typeface="Times New Roman" panose="02020603050405020304" pitchFamily="18" charset="0"/>
              </a:rPr>
              <a:t>koyar.</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Ulaşılan sonuçlara göre işletme yöneticilerinin </a:t>
            </a:r>
            <a:r>
              <a:rPr lang="tr-TR" dirty="0">
                <a:latin typeface="Times New Roman" panose="02020603050405020304" pitchFamily="18" charset="0"/>
                <a:cs typeface="Times New Roman" panose="02020603050405020304" pitchFamily="18" charset="0"/>
              </a:rPr>
              <a:t>gerekli önlemleri zamanında almalarına yardımcı olur.</a:t>
            </a:r>
          </a:p>
        </p:txBody>
      </p:sp>
    </p:spTree>
    <p:extLst>
      <p:ext uri="{BB962C8B-B14F-4D97-AF65-F5344CB8AC3E}">
        <p14:creationId xmlns:p14="http://schemas.microsoft.com/office/powerpoint/2010/main" val="1029668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4615" y="266052"/>
            <a:ext cx="6199223"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Bütçe türleri…</a:t>
            </a:r>
          </a:p>
        </p:txBody>
      </p:sp>
      <p:sp>
        <p:nvSpPr>
          <p:cNvPr id="3" name="Metin Yer Tutucusu 2"/>
          <p:cNvSpPr>
            <a:spLocks noGrp="1"/>
          </p:cNvSpPr>
          <p:nvPr>
            <p:ph type="body" idx="1"/>
          </p:nvPr>
        </p:nvSpPr>
        <p:spPr>
          <a:xfrm>
            <a:off x="2769645" y="3329457"/>
            <a:ext cx="4191000" cy="3683000"/>
          </a:xfrm>
        </p:spPr>
        <p:txBody>
          <a:bodyPr/>
          <a:lstStyle/>
          <a:p>
            <a:pPr marL="457200" indent="-457200" algn="just">
              <a:buAutoNum type="alphaLcParenR"/>
            </a:pPr>
            <a:r>
              <a:rPr lang="tr-TR" dirty="0" smtClean="0">
                <a:latin typeface="Times New Roman" panose="02020603050405020304" pitchFamily="18" charset="0"/>
                <a:cs typeface="Times New Roman" panose="02020603050405020304" pitchFamily="18" charset="0"/>
              </a:rPr>
              <a:t>Planlama Bütçeleri,</a:t>
            </a:r>
          </a:p>
          <a:p>
            <a:pPr marL="457200" indent="-457200" algn="just">
              <a:buAutoNum type="alphaLcParenR"/>
            </a:pPr>
            <a:r>
              <a:rPr lang="tr-TR" dirty="0" smtClean="0">
                <a:latin typeface="Times New Roman" panose="02020603050405020304" pitchFamily="18" charset="0"/>
                <a:cs typeface="Times New Roman" panose="02020603050405020304" pitchFamily="18" charset="0"/>
              </a:rPr>
              <a:t>Kontrol Bütçeleri,</a:t>
            </a:r>
          </a:p>
          <a:p>
            <a:pPr marL="457200" indent="-457200" algn="just">
              <a:buAutoNum type="alphaLcParenR"/>
            </a:pPr>
            <a:r>
              <a:rPr lang="tr-TR" dirty="0" smtClean="0">
                <a:latin typeface="Times New Roman" panose="02020603050405020304" pitchFamily="18" charset="0"/>
                <a:cs typeface="Times New Roman" panose="02020603050405020304" pitchFamily="18" charset="0"/>
              </a:rPr>
              <a:t>Ödenek Bütçeleri.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3271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7250" y="176123"/>
            <a:ext cx="6772275"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Bütçe dönemi…</a:t>
            </a:r>
          </a:p>
        </p:txBody>
      </p:sp>
      <p:sp>
        <p:nvSpPr>
          <p:cNvPr id="3" name="Metin Yer Tutucusu 2"/>
          <p:cNvSpPr>
            <a:spLocks noGrp="1"/>
          </p:cNvSpPr>
          <p:nvPr>
            <p:ph type="body" idx="1"/>
          </p:nvPr>
        </p:nvSpPr>
        <p:spPr>
          <a:xfrm>
            <a:off x="744503" y="1357782"/>
            <a:ext cx="7999448" cy="4428656"/>
          </a:xfrm>
        </p:spPr>
        <p:txBody>
          <a:bodyPr/>
          <a:lstStyle/>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 bütçeleri </a:t>
            </a:r>
            <a:r>
              <a:rPr lang="tr-TR" dirty="0">
                <a:latin typeface="Times New Roman" panose="02020603050405020304" pitchFamily="18" charset="0"/>
                <a:cs typeface="Times New Roman" panose="02020603050405020304" pitchFamily="18" charset="0"/>
              </a:rPr>
              <a:t>genellikle </a:t>
            </a:r>
            <a:r>
              <a:rPr lang="tr-TR" dirty="0">
                <a:solidFill>
                  <a:srgbClr val="FF0000"/>
                </a:solidFill>
                <a:latin typeface="Times New Roman" panose="02020603050405020304" pitchFamily="18" charset="0"/>
                <a:cs typeface="Times New Roman" panose="02020603050405020304" pitchFamily="18" charset="0"/>
              </a:rPr>
              <a:t>bir yıllık faaliyet dönemleri itibariyle </a:t>
            </a:r>
            <a:r>
              <a:rPr lang="tr-TR" dirty="0">
                <a:latin typeface="Times New Roman" panose="02020603050405020304" pitchFamily="18" charset="0"/>
                <a:cs typeface="Times New Roman" panose="02020603050405020304" pitchFamily="18" charset="0"/>
              </a:rPr>
              <a:t>hazırlanır</a:t>
            </a:r>
            <a:r>
              <a:rPr lang="tr-TR"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Yıllık </a:t>
            </a:r>
            <a:r>
              <a:rPr lang="tr-TR" dirty="0">
                <a:latin typeface="Times New Roman" panose="02020603050405020304" pitchFamily="18" charset="0"/>
                <a:cs typeface="Times New Roman" panose="02020603050405020304" pitchFamily="18" charset="0"/>
              </a:rPr>
              <a:t>hazırlanan bütçeler ilk üç ayı aylık olmak üzere </a:t>
            </a:r>
            <a:r>
              <a:rPr lang="tr-TR" dirty="0">
                <a:solidFill>
                  <a:srgbClr val="FF0000"/>
                </a:solidFill>
                <a:latin typeface="Times New Roman" panose="02020603050405020304" pitchFamily="18" charset="0"/>
                <a:cs typeface="Times New Roman" panose="02020603050405020304" pitchFamily="18" charset="0"/>
              </a:rPr>
              <a:t>üçer aylık dört dönem </a:t>
            </a:r>
            <a:r>
              <a:rPr lang="tr-TR" dirty="0">
                <a:latin typeface="Times New Roman" panose="02020603050405020304" pitchFamily="18" charset="0"/>
                <a:cs typeface="Times New Roman" panose="02020603050405020304" pitchFamily="18" charset="0"/>
              </a:rPr>
              <a:t>halinde hazırlanır. Örneğin birinci üç aylık dönem (Ocak, Şubat ve Mart) ayları itibari ile ayrıntılı olarak bütçelenirken, kalan üç dönem ise üçer aylık dönemler itibari ile bütçelenir. Birinci üçer aylık dönemin sonunda, ikinci üç aylık dönem yeni döneme girmeden aylık olarak yeniden düzenlenir. </a:t>
            </a:r>
            <a:endParaRPr lang="tr-TR" dirty="0" smtClean="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endParaRPr lang="tr-TR" dirty="0" smtClean="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Mevcut uygulamalarda </a:t>
            </a:r>
            <a:r>
              <a:rPr lang="tr-TR" dirty="0">
                <a:latin typeface="Times New Roman" panose="02020603050405020304" pitchFamily="18" charset="0"/>
                <a:cs typeface="Times New Roman" panose="02020603050405020304" pitchFamily="18" charset="0"/>
              </a:rPr>
              <a:t>bütçenin yıllık olarak güncel kalabilmesi için sürekli bütçeleme anlayışı kabul görmektedir. </a:t>
            </a:r>
            <a:r>
              <a:rPr lang="tr-TR" dirty="0">
                <a:solidFill>
                  <a:srgbClr val="FF0000"/>
                </a:solidFill>
                <a:latin typeface="Times New Roman" panose="02020603050405020304" pitchFamily="18" charset="0"/>
                <a:cs typeface="Times New Roman" panose="02020603050405020304" pitchFamily="18" charset="0"/>
              </a:rPr>
              <a:t>Sürekli bütçeleme anlayışına </a:t>
            </a:r>
            <a:r>
              <a:rPr lang="tr-TR" dirty="0">
                <a:latin typeface="Times New Roman" panose="02020603050405020304" pitchFamily="18" charset="0"/>
                <a:cs typeface="Times New Roman" panose="02020603050405020304" pitchFamily="18" charset="0"/>
              </a:rPr>
              <a:t>göre; biten üç aylık dönem sonunda izleyen yılın üç aylık döneminin bütçesi hazırlanarak dördüncü üç aylık dönem olarak bütçeye eklenmektedir. Bunun sonucu olarak işletmenin elinde daima yıllık işletme bütçesi hazır olmaktadır</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08613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28725" y="280340"/>
            <a:ext cx="6500813"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Proforma gelir </a:t>
            </a:r>
            <a:r>
              <a:rPr lang="tr-TR" sz="2400" dirty="0">
                <a:solidFill>
                  <a:srgbClr val="5B9BD5">
                    <a:lumMod val="75000"/>
                  </a:srgbClr>
                </a:solidFill>
                <a:latin typeface="Times New Roman" panose="02020603050405020304" pitchFamily="18" charset="0"/>
                <a:cs typeface="Times New Roman" panose="02020603050405020304" pitchFamily="18" charset="0"/>
              </a:rPr>
              <a:t>tablosu…</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1228725" y="1928813"/>
            <a:ext cx="7472362" cy="3586162"/>
          </a:xfrm>
        </p:spPr>
        <p:txBody>
          <a:bodyPr/>
          <a:lstStyle/>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Proforma gelir tablosu işletmenin bütçe döneminde elde edeceği gelirler ile bu gelirleri elde etmek için katlanacağı fedakarlıkların </a:t>
            </a:r>
            <a:r>
              <a:rPr lang="tr-TR" dirty="0" smtClean="0">
                <a:latin typeface="Times New Roman" panose="02020603050405020304" pitchFamily="18" charset="0"/>
                <a:cs typeface="Times New Roman" panose="02020603050405020304" pitchFamily="18" charset="0"/>
              </a:rPr>
              <a:t>tahmini amacıyla </a:t>
            </a:r>
            <a:r>
              <a:rPr lang="tr-TR" dirty="0">
                <a:latin typeface="Times New Roman" panose="02020603050405020304" pitchFamily="18" charset="0"/>
                <a:cs typeface="Times New Roman" panose="02020603050405020304" pitchFamily="18" charset="0"/>
              </a:rPr>
              <a:t>düzenlenir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Proforma </a:t>
            </a:r>
            <a:r>
              <a:rPr lang="tr-TR" dirty="0">
                <a:latin typeface="Times New Roman" panose="02020603050405020304" pitchFamily="18" charset="0"/>
                <a:cs typeface="Times New Roman" panose="02020603050405020304" pitchFamily="18" charset="0"/>
              </a:rPr>
              <a:t>gelir tablosu işletmenin bütçe dönemindeki tahmini </a:t>
            </a:r>
            <a:r>
              <a:rPr lang="tr-TR" dirty="0" smtClean="0">
                <a:latin typeface="Times New Roman" panose="02020603050405020304" pitchFamily="18" charset="0"/>
                <a:cs typeface="Times New Roman" panose="02020603050405020304" pitchFamily="18" charset="0"/>
              </a:rPr>
              <a:t>K/</a:t>
            </a:r>
            <a:r>
              <a:rPr lang="tr-TR" dirty="0" err="1" smtClean="0">
                <a:latin typeface="Times New Roman" panose="02020603050405020304" pitchFamily="18" charset="0"/>
                <a:cs typeface="Times New Roman" panose="02020603050405020304" pitchFamily="18" charset="0"/>
              </a:rPr>
              <a:t>Z’nı</a:t>
            </a:r>
            <a:r>
              <a:rPr lang="tr-TR" dirty="0" smtClean="0">
                <a:latin typeface="Times New Roman" panose="02020603050405020304" pitchFamily="18" charset="0"/>
                <a:cs typeface="Times New Roman" panose="02020603050405020304" pitchFamily="18" charset="0"/>
              </a:rPr>
              <a:t> gösterir.</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 </a:t>
            </a:r>
            <a:r>
              <a:rPr lang="tr-TR" dirty="0">
                <a:solidFill>
                  <a:srgbClr val="FF0000"/>
                </a:solidFill>
                <a:latin typeface="Times New Roman" panose="02020603050405020304" pitchFamily="18" charset="0"/>
                <a:cs typeface="Times New Roman" panose="02020603050405020304" pitchFamily="18" charset="0"/>
              </a:rPr>
              <a:t>bütçelerinden biri olan proforma gelir tablosu</a:t>
            </a:r>
            <a:r>
              <a:rPr lang="tr-TR" dirty="0">
                <a:latin typeface="Times New Roman" panose="02020603050405020304" pitchFamily="18" charset="0"/>
                <a:cs typeface="Times New Roman" panose="02020603050405020304" pitchFamily="18" charset="0"/>
              </a:rPr>
              <a:t>; satış bütçesi, satılan mamulün maliyeti bütçesi, pazarlama, satış ve dağıtım giderleri bütçesi, genel yönetim giderleri bütçesi, </a:t>
            </a:r>
            <a:r>
              <a:rPr lang="tr-TR" dirty="0" smtClean="0">
                <a:latin typeface="Times New Roman" panose="02020603050405020304" pitchFamily="18" charset="0"/>
                <a:cs typeface="Times New Roman" panose="02020603050405020304" pitchFamily="18" charset="0"/>
              </a:rPr>
              <a:t>vb. bütçelerin </a:t>
            </a:r>
            <a:r>
              <a:rPr lang="tr-TR" dirty="0">
                <a:solidFill>
                  <a:srgbClr val="FF0000"/>
                </a:solidFill>
                <a:latin typeface="Times New Roman" panose="02020603050405020304" pitchFamily="18" charset="0"/>
                <a:cs typeface="Times New Roman" panose="02020603050405020304" pitchFamily="18" charset="0"/>
              </a:rPr>
              <a:t>bir bütün </a:t>
            </a:r>
            <a:r>
              <a:rPr lang="tr-TR" dirty="0" smtClean="0">
                <a:solidFill>
                  <a:srgbClr val="FF0000"/>
                </a:solidFill>
                <a:latin typeface="Times New Roman" panose="02020603050405020304" pitchFamily="18" charset="0"/>
                <a:cs typeface="Times New Roman" panose="02020603050405020304" pitchFamily="18" charset="0"/>
              </a:rPr>
              <a:t>halinde</a:t>
            </a:r>
            <a:r>
              <a:rPr lang="tr-TR" dirty="0" smtClean="0">
                <a:latin typeface="Times New Roman" panose="02020603050405020304" pitchFamily="18" charset="0"/>
                <a:cs typeface="Times New Roman" panose="02020603050405020304" pitchFamily="18" charset="0"/>
              </a:rPr>
              <a:t> görülmesine imkan </a:t>
            </a:r>
            <a:r>
              <a:rPr lang="tr-TR" dirty="0">
                <a:latin typeface="Times New Roman" panose="02020603050405020304" pitchFamily="18" charset="0"/>
                <a:cs typeface="Times New Roman" panose="02020603050405020304" pitchFamily="18" charset="0"/>
              </a:rPr>
              <a:t>sağlar</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1103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4502" y="294626"/>
            <a:ext cx="7242211"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Nakit </a:t>
            </a:r>
            <a:r>
              <a:rPr lang="tr-TR" sz="2400" dirty="0">
                <a:solidFill>
                  <a:srgbClr val="5B9BD5">
                    <a:lumMod val="75000"/>
                  </a:srgbClr>
                </a:solidFill>
                <a:latin typeface="Times New Roman" panose="02020603050405020304" pitchFamily="18" charset="0"/>
                <a:cs typeface="Times New Roman" panose="02020603050405020304" pitchFamily="18" charset="0"/>
              </a:rPr>
              <a:t>bütçesi…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744501" y="1457324"/>
            <a:ext cx="7985161" cy="4100514"/>
          </a:xfrm>
        </p:spPr>
        <p:txBody>
          <a:bodyPr/>
          <a:lstStyle/>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dirty="0" smtClean="0">
                <a:latin typeface="Times New Roman" panose="02020603050405020304" pitchFamily="18" charset="0"/>
                <a:cs typeface="Times New Roman" panose="02020603050405020304" pitchFamily="18" charset="0"/>
              </a:rPr>
              <a:t>Nakit </a:t>
            </a:r>
            <a:r>
              <a:rPr lang="tr-TR" dirty="0">
                <a:latin typeface="Times New Roman" panose="02020603050405020304" pitchFamily="18" charset="0"/>
                <a:cs typeface="Times New Roman" panose="02020603050405020304" pitchFamily="18" charset="0"/>
              </a:rPr>
              <a:t>bütçesi, işletmenin bütçe dönemindeki nakit </a:t>
            </a:r>
            <a:r>
              <a:rPr lang="tr-TR" dirty="0" smtClean="0">
                <a:latin typeface="Times New Roman" panose="02020603050405020304" pitchFamily="18" charset="0"/>
                <a:cs typeface="Times New Roman" panose="02020603050405020304" pitchFamily="18" charset="0"/>
              </a:rPr>
              <a:t>ihtiyacını belirlemek amacıyla </a:t>
            </a:r>
            <a:r>
              <a:rPr lang="tr-TR" dirty="0">
                <a:latin typeface="Times New Roman" panose="02020603050405020304" pitchFamily="18" charset="0"/>
                <a:cs typeface="Times New Roman" panose="02020603050405020304" pitchFamily="18" charset="0"/>
              </a:rPr>
              <a:t>yararlanabileceği en önemli araçlardan birisidir. </a:t>
            </a: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b="1" dirty="0" smtClean="0">
                <a:latin typeface="Times New Roman" panose="02020603050405020304" pitchFamily="18" charset="0"/>
                <a:cs typeface="Times New Roman" panose="02020603050405020304" pitchFamily="18" charset="0"/>
              </a:rPr>
              <a:t>A- NAKİT GİRİŞLERİ (Kaynaklar)</a:t>
            </a:r>
            <a:endParaRPr lang="tr-TR" b="1"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İşletmelerin </a:t>
            </a:r>
            <a:r>
              <a:rPr lang="tr-TR" dirty="0">
                <a:latin typeface="Times New Roman" panose="02020603050405020304" pitchFamily="18" charset="0"/>
                <a:cs typeface="Times New Roman" panose="02020603050405020304" pitchFamily="18" charset="0"/>
              </a:rPr>
              <a:t>en önemli nakit kaynağı mamul satışlarıdır. </a:t>
            </a:r>
            <a:r>
              <a:rPr lang="tr-TR" dirty="0" smtClean="0">
                <a:latin typeface="Times New Roman" panose="02020603050405020304" pitchFamily="18" charset="0"/>
                <a:cs typeface="Times New Roman" panose="02020603050405020304" pitchFamily="18" charset="0"/>
              </a:rPr>
              <a:t>Satışlardan elde edilecek nakit </a:t>
            </a:r>
            <a:r>
              <a:rPr lang="tr-TR" dirty="0">
                <a:latin typeface="Times New Roman" panose="02020603050405020304" pitchFamily="18" charset="0"/>
                <a:cs typeface="Times New Roman" panose="02020603050405020304" pitchFamily="18" charset="0"/>
              </a:rPr>
              <a:t>girişinin </a:t>
            </a:r>
            <a:r>
              <a:rPr lang="tr-TR" dirty="0" smtClean="0">
                <a:latin typeface="Times New Roman" panose="02020603050405020304" pitchFamily="18" charset="0"/>
                <a:cs typeface="Times New Roman" panose="02020603050405020304" pitchFamily="18" charset="0"/>
              </a:rPr>
              <a:t>saptanabilmesi için</a:t>
            </a:r>
            <a:r>
              <a:rPr lang="tr-TR" dirty="0">
                <a:latin typeface="Times New Roman" panose="02020603050405020304" pitchFamily="18" charset="0"/>
                <a:cs typeface="Times New Roman" panose="02020603050405020304" pitchFamily="18" charset="0"/>
              </a:rPr>
              <a:t>, satışların ne kadarının peşin, ne kadarının da kredili olduğunun </a:t>
            </a:r>
            <a:r>
              <a:rPr lang="tr-TR" dirty="0" smtClean="0">
                <a:latin typeface="Times New Roman" panose="02020603050405020304" pitchFamily="18" charset="0"/>
                <a:cs typeface="Times New Roman" panose="02020603050405020304" pitchFamily="18" charset="0"/>
              </a:rPr>
              <a:t>bilinmesine ihtiyaç vardır.</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Kredili olarak yapılan satışların ortalama tahsilat </a:t>
            </a:r>
            <a:r>
              <a:rPr lang="tr-TR" dirty="0">
                <a:latin typeface="Times New Roman" panose="02020603050405020304" pitchFamily="18" charset="0"/>
                <a:cs typeface="Times New Roman" panose="02020603050405020304" pitchFamily="18" charset="0"/>
              </a:rPr>
              <a:t>süresinin ve tahsil edilemeyen tutarlarının ne olduğunun da yine tahmin edilmesi gerekir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Satışların </a:t>
            </a:r>
            <a:r>
              <a:rPr lang="tr-TR" dirty="0">
                <a:latin typeface="Times New Roman" panose="02020603050405020304" pitchFamily="18" charset="0"/>
                <a:cs typeface="Times New Roman" panose="02020603050405020304" pitchFamily="18" charset="0"/>
              </a:rPr>
              <a:t>dışında elde edilecek diğer nakit girişlerinin de bilinmesi gerekir</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9898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1549" y="294627"/>
            <a:ext cx="6615114"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Nakit bütçesi…</a:t>
            </a:r>
            <a:endParaRPr lang="tr-TR" dirty="0"/>
          </a:p>
        </p:txBody>
      </p:sp>
      <p:sp>
        <p:nvSpPr>
          <p:cNvPr id="3" name="Metin Yer Tutucusu 2"/>
          <p:cNvSpPr>
            <a:spLocks noGrp="1"/>
          </p:cNvSpPr>
          <p:nvPr>
            <p:ph type="body" idx="1"/>
          </p:nvPr>
        </p:nvSpPr>
        <p:spPr>
          <a:xfrm>
            <a:off x="971549" y="2800350"/>
            <a:ext cx="7800975" cy="2240431"/>
          </a:xfrm>
        </p:spPr>
        <p:txBody>
          <a:bodyPr/>
          <a:lstStyle/>
          <a:p>
            <a:pPr marL="0" lvl="0" indent="0" algn="just">
              <a:lnSpc>
                <a:spcPct val="100000"/>
              </a:lnSpc>
              <a:spcBef>
                <a:spcPts val="0"/>
              </a:spcBef>
              <a:buNone/>
            </a:pPr>
            <a:r>
              <a:rPr lang="tr-TR" b="1" dirty="0" smtClean="0">
                <a:solidFill>
                  <a:prstClr val="black"/>
                </a:solidFill>
                <a:latin typeface="Times New Roman" panose="02020603050405020304" pitchFamily="18" charset="0"/>
                <a:cs typeface="Times New Roman" panose="02020603050405020304" pitchFamily="18" charset="0"/>
              </a:rPr>
              <a:t>B- NAKİT ÇIKIŞLARI (Kullanımlar)</a:t>
            </a:r>
          </a:p>
          <a:p>
            <a:pPr marL="0" lvl="0" indent="0" algn="just">
              <a:lnSpc>
                <a:spcPct val="100000"/>
              </a:lnSpc>
              <a:spcBef>
                <a:spcPts val="0"/>
              </a:spcBef>
              <a:buNone/>
            </a:pPr>
            <a:r>
              <a:rPr lang="tr-TR" dirty="0" smtClean="0">
                <a:solidFill>
                  <a:prstClr val="black"/>
                </a:solidFill>
                <a:latin typeface="Times New Roman" panose="02020603050405020304" pitchFamily="18" charset="0"/>
                <a:cs typeface="Times New Roman" panose="02020603050405020304" pitchFamily="18" charset="0"/>
              </a:rPr>
              <a:t>İşletmeler </a:t>
            </a:r>
            <a:r>
              <a:rPr lang="tr-TR" dirty="0">
                <a:solidFill>
                  <a:prstClr val="black"/>
                </a:solidFill>
                <a:latin typeface="Times New Roman" panose="02020603050405020304" pitchFamily="18" charset="0"/>
                <a:cs typeface="Times New Roman" panose="02020603050405020304" pitchFamily="18" charset="0"/>
              </a:rPr>
              <a:t>de nakit çıkışları; ilk madde ve malzeme giderleri, işçilik giderleri, pazarlama, satış ve dağıtım giderleri, genel yönetim giderleri ve duran varlık alımları sonucu doğar</a:t>
            </a:r>
            <a:r>
              <a:rPr lang="tr-TR" dirty="0" smtClean="0">
                <a:solidFill>
                  <a:prstClr val="black"/>
                </a:solidFill>
                <a:latin typeface="Times New Roman" panose="02020603050405020304" pitchFamily="18" charset="0"/>
                <a:cs typeface="Times New Roman" panose="02020603050405020304" pitchFamily="18" charset="0"/>
              </a:rPr>
              <a:t>.</a:t>
            </a:r>
          </a:p>
          <a:p>
            <a:pPr marL="0" lvl="0" indent="0" algn="just">
              <a:lnSpc>
                <a:spcPct val="100000"/>
              </a:lnSpc>
              <a:spcBef>
                <a:spcPts val="0"/>
              </a:spcBef>
              <a:buNone/>
            </a:pPr>
            <a:endParaRPr lang="tr-TR"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445179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5825" y="323201"/>
            <a:ext cx="6757988"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Proforma </a:t>
            </a:r>
            <a:r>
              <a:rPr lang="tr-TR" sz="2400" dirty="0">
                <a:solidFill>
                  <a:srgbClr val="5B9BD5">
                    <a:lumMod val="75000"/>
                  </a:srgbClr>
                </a:solidFill>
                <a:latin typeface="Times New Roman" panose="02020603050405020304" pitchFamily="18" charset="0"/>
                <a:cs typeface="Times New Roman" panose="02020603050405020304" pitchFamily="18" charset="0"/>
              </a:rPr>
              <a:t>bilanço…</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885825" y="1585912"/>
            <a:ext cx="7843837" cy="4100513"/>
          </a:xfrm>
        </p:spPr>
        <p:txBody>
          <a:bodyPr/>
          <a:lstStyle/>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Proforma </a:t>
            </a:r>
            <a:r>
              <a:rPr lang="tr-TR" dirty="0" smtClean="0">
                <a:latin typeface="Times New Roman" panose="02020603050405020304" pitchFamily="18" charset="0"/>
                <a:cs typeface="Times New Roman" panose="02020603050405020304" pitchFamily="18" charset="0"/>
              </a:rPr>
              <a:t>bilanço, </a:t>
            </a:r>
            <a:r>
              <a:rPr lang="tr-TR" dirty="0">
                <a:latin typeface="Times New Roman" panose="02020603050405020304" pitchFamily="18" charset="0"/>
                <a:cs typeface="Times New Roman" panose="02020603050405020304" pitchFamily="18" charset="0"/>
              </a:rPr>
              <a:t>işletmelerin </a:t>
            </a:r>
            <a:r>
              <a:rPr lang="tr-TR" dirty="0" smtClean="0">
                <a:latin typeface="Times New Roman" panose="02020603050405020304" pitchFamily="18" charset="0"/>
                <a:cs typeface="Times New Roman" panose="02020603050405020304" pitchFamily="18" charset="0"/>
              </a:rPr>
              <a:t>finansal anlamda gelecekte ne </a:t>
            </a:r>
            <a:r>
              <a:rPr lang="tr-TR" dirty="0">
                <a:latin typeface="Times New Roman" panose="02020603050405020304" pitchFamily="18" charset="0"/>
                <a:cs typeface="Times New Roman" panose="02020603050405020304" pitchFamily="18" charset="0"/>
              </a:rPr>
              <a:t>durumda olması gerektiğini gösteren bir </a:t>
            </a:r>
            <a:r>
              <a:rPr lang="tr-TR" dirty="0" smtClean="0">
                <a:latin typeface="Times New Roman" panose="02020603050405020304" pitchFamily="18" charset="0"/>
                <a:cs typeface="Times New Roman" panose="02020603050405020304" pitchFamily="18" charset="0"/>
              </a:rPr>
              <a:t>tablo ve aynı zamanda özet bir bütçedir.</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Proforma </a:t>
            </a:r>
            <a:r>
              <a:rPr lang="tr-TR" dirty="0">
                <a:latin typeface="Times New Roman" panose="02020603050405020304" pitchFamily="18" charset="0"/>
                <a:cs typeface="Times New Roman" panose="02020603050405020304" pitchFamily="18" charset="0"/>
              </a:rPr>
              <a:t>bilanço; işletmede uygulanan plânların ve alınan kararların, işletmenin aktif ve pasif yapısı üzerinde oluşturabileceği etkilerin ne olacağını gösterir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endParaRPr lang="tr-TR"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Belli </a:t>
            </a:r>
            <a:r>
              <a:rPr lang="tr-TR" dirty="0">
                <a:latin typeface="Times New Roman" panose="02020603050405020304" pitchFamily="18" charset="0"/>
                <a:cs typeface="Times New Roman" panose="02020603050405020304" pitchFamily="18" charset="0"/>
              </a:rPr>
              <a:t>bir dönem için </a:t>
            </a:r>
            <a:r>
              <a:rPr lang="tr-TR" dirty="0" smtClean="0">
                <a:latin typeface="Times New Roman" panose="02020603050405020304" pitchFamily="18" charset="0"/>
                <a:cs typeface="Times New Roman" panose="02020603050405020304" pitchFamily="18" charset="0"/>
              </a:rPr>
              <a:t>öngörülen;</a:t>
            </a: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lvl="1" algn="just">
              <a:lnSpc>
                <a:spcPct val="100000"/>
              </a:lnSpc>
              <a:spcBef>
                <a:spcPts val="0"/>
              </a:spcBef>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Aktif tutar Pasif </a:t>
            </a:r>
            <a:r>
              <a:rPr lang="tr-TR" sz="2000" dirty="0">
                <a:latin typeface="Times New Roman" panose="02020603050405020304" pitchFamily="18" charset="0"/>
                <a:cs typeface="Times New Roman" panose="02020603050405020304" pitchFamily="18" charset="0"/>
              </a:rPr>
              <a:t>tutardan fazla </a:t>
            </a:r>
            <a:r>
              <a:rPr lang="tr-TR" sz="2000" dirty="0">
                <a:latin typeface="Times New Roman" panose="02020603050405020304" pitchFamily="18" charset="0"/>
                <a:cs typeface="Times New Roman" panose="02020603050405020304" pitchFamily="18" charset="0"/>
              </a:rPr>
              <a:t>ise işletmenin </a:t>
            </a:r>
            <a:r>
              <a:rPr lang="tr-TR" sz="2000" dirty="0">
                <a:latin typeface="Times New Roman" panose="02020603050405020304" pitchFamily="18" charset="0"/>
                <a:cs typeface="Times New Roman" panose="02020603050405020304" pitchFamily="18" charset="0"/>
              </a:rPr>
              <a:t>aradaki fark kadar </a:t>
            </a:r>
            <a:r>
              <a:rPr lang="tr-TR" sz="2000" dirty="0">
                <a:solidFill>
                  <a:srgbClr val="FF0000"/>
                </a:solidFill>
                <a:latin typeface="Times New Roman" panose="02020603050405020304" pitchFamily="18" charset="0"/>
                <a:cs typeface="Times New Roman" panose="02020603050405020304" pitchFamily="18" charset="0"/>
              </a:rPr>
              <a:t>finansman açığı </a:t>
            </a:r>
            <a:r>
              <a:rPr lang="tr-TR" sz="2000" dirty="0">
                <a:latin typeface="Times New Roman" panose="02020603050405020304" pitchFamily="18" charset="0"/>
                <a:cs typeface="Times New Roman" panose="02020603050405020304" pitchFamily="18" charset="0"/>
              </a:rPr>
              <a:t>olduğu söylenir.</a:t>
            </a:r>
          </a:p>
          <a:p>
            <a:pPr lvl="1" algn="just">
              <a:lnSpc>
                <a:spcPct val="100000"/>
              </a:lnSpc>
              <a:spcBef>
                <a:spcPts val="0"/>
              </a:spcBef>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Pasif </a:t>
            </a:r>
            <a:r>
              <a:rPr lang="tr-TR" sz="2000" dirty="0">
                <a:latin typeface="Times New Roman" panose="02020603050405020304" pitchFamily="18" charset="0"/>
                <a:cs typeface="Times New Roman" panose="02020603050405020304" pitchFamily="18" charset="0"/>
              </a:rPr>
              <a:t>toplamının aktif toplamından fazla olması </a:t>
            </a:r>
            <a:r>
              <a:rPr lang="tr-TR" sz="2000" dirty="0">
                <a:latin typeface="Times New Roman" panose="02020603050405020304" pitchFamily="18" charset="0"/>
                <a:cs typeface="Times New Roman" panose="02020603050405020304" pitchFamily="18" charset="0"/>
              </a:rPr>
              <a:t>halinde ise </a:t>
            </a:r>
            <a:r>
              <a:rPr lang="tr-TR" sz="2000" dirty="0">
                <a:latin typeface="Times New Roman" panose="02020603050405020304" pitchFamily="18" charset="0"/>
                <a:cs typeface="Times New Roman" panose="02020603050405020304" pitchFamily="18" charset="0"/>
              </a:rPr>
              <a:t>işletmenin elinde </a:t>
            </a:r>
            <a:r>
              <a:rPr lang="tr-TR" sz="2000" dirty="0">
                <a:solidFill>
                  <a:srgbClr val="FF0000"/>
                </a:solidFill>
                <a:latin typeface="Times New Roman" panose="02020603050405020304" pitchFamily="18" charset="0"/>
                <a:cs typeface="Times New Roman" panose="02020603050405020304" pitchFamily="18" charset="0"/>
              </a:rPr>
              <a:t>fazla fon </a:t>
            </a:r>
            <a:r>
              <a:rPr lang="tr-TR" sz="2000" dirty="0">
                <a:solidFill>
                  <a:srgbClr val="FF0000"/>
                </a:solidFill>
                <a:latin typeface="Times New Roman" panose="02020603050405020304" pitchFamily="18" charset="0"/>
                <a:cs typeface="Times New Roman" panose="02020603050405020304" pitchFamily="18" charset="0"/>
              </a:rPr>
              <a:t>bulunduğu </a:t>
            </a:r>
            <a:r>
              <a:rPr lang="tr-TR" sz="2000" dirty="0">
                <a:latin typeface="Times New Roman" panose="02020603050405020304" pitchFamily="18" charset="0"/>
                <a:cs typeface="Times New Roman" panose="02020603050405020304" pitchFamily="18" charset="0"/>
              </a:rPr>
              <a:t>söylenir.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521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2974" y="323202"/>
            <a:ext cx="6072189"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Üretim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hacmi kavramları…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942974" y="2628900"/>
            <a:ext cx="7829549" cy="2900363"/>
          </a:xfrm>
        </p:spPr>
        <p:txBody>
          <a:bodyPr/>
          <a:lstStyle/>
          <a:p>
            <a:pPr marL="0" indent="0" algn="just">
              <a:lnSpc>
                <a:spcPct val="100000"/>
              </a:lnSpc>
              <a:spcBef>
                <a:spcPts val="0"/>
              </a:spcBef>
              <a:buNone/>
            </a:pPr>
            <a:r>
              <a:rPr lang="tr-TR" b="1" dirty="0" smtClean="0">
                <a:solidFill>
                  <a:srgbClr val="FF0000"/>
                </a:solidFill>
                <a:latin typeface="Times New Roman" panose="02020603050405020304" pitchFamily="18" charset="0"/>
                <a:cs typeface="Times New Roman" panose="02020603050405020304" pitchFamily="18" charset="0"/>
              </a:rPr>
              <a:t>a) Teorik </a:t>
            </a:r>
            <a:r>
              <a:rPr lang="tr-TR" b="1" dirty="0">
                <a:solidFill>
                  <a:srgbClr val="FF0000"/>
                </a:solidFill>
                <a:latin typeface="Times New Roman" panose="02020603050405020304" pitchFamily="18" charset="0"/>
                <a:cs typeface="Times New Roman" panose="02020603050405020304" pitchFamily="18" charset="0"/>
              </a:rPr>
              <a:t>(ideal) kapasite </a:t>
            </a:r>
            <a:r>
              <a:rPr lang="tr-TR" dirty="0">
                <a:latin typeface="Times New Roman" panose="02020603050405020304" pitchFamily="18" charset="0"/>
                <a:cs typeface="Times New Roman" panose="02020603050405020304" pitchFamily="18" charset="0"/>
              </a:rPr>
              <a:t>Bir tesisin </a:t>
            </a:r>
            <a:r>
              <a:rPr lang="tr-TR" dirty="0" smtClean="0">
                <a:latin typeface="Times New Roman" panose="02020603050405020304" pitchFamily="18" charset="0"/>
                <a:cs typeface="Times New Roman" panose="02020603050405020304" pitchFamily="18" charset="0"/>
              </a:rPr>
              <a:t>üretimde </a:t>
            </a:r>
            <a:r>
              <a:rPr lang="tr-TR" dirty="0">
                <a:latin typeface="Times New Roman" panose="02020603050405020304" pitchFamily="18" charset="0"/>
                <a:cs typeface="Times New Roman" panose="02020603050405020304" pitchFamily="18" charset="0"/>
              </a:rPr>
              <a:t>hiçbir aksama olmaması </a:t>
            </a:r>
            <a:r>
              <a:rPr lang="tr-TR" dirty="0" smtClean="0">
                <a:latin typeface="Times New Roman" panose="02020603050405020304" pitchFamily="18" charset="0"/>
                <a:cs typeface="Times New Roman" panose="02020603050405020304" pitchFamily="18" charset="0"/>
              </a:rPr>
              <a:t>halinde ulaşabileceği </a:t>
            </a:r>
            <a:r>
              <a:rPr lang="tr-TR" dirty="0">
                <a:latin typeface="Times New Roman" panose="02020603050405020304" pitchFamily="18" charset="0"/>
                <a:cs typeface="Times New Roman" panose="02020603050405020304" pitchFamily="18" charset="0"/>
              </a:rPr>
              <a:t>en çok üretim miktarıdır. </a:t>
            </a:r>
            <a:r>
              <a:rPr lang="tr-TR" dirty="0" smtClean="0">
                <a:latin typeface="Times New Roman" panose="02020603050405020304" pitchFamily="18" charset="0"/>
                <a:cs typeface="Times New Roman" panose="02020603050405020304" pitchFamily="18" charset="0"/>
              </a:rPr>
              <a:t>Bütçeleme </a:t>
            </a:r>
            <a:r>
              <a:rPr lang="tr-TR" dirty="0">
                <a:latin typeface="Times New Roman" panose="02020603050405020304" pitchFamily="18" charset="0"/>
                <a:cs typeface="Times New Roman" panose="02020603050405020304" pitchFamily="18" charset="0"/>
              </a:rPr>
              <a:t>açısından bu ölçünün temel alınması uygun </a:t>
            </a:r>
            <a:r>
              <a:rPr lang="tr-TR" dirty="0" smtClean="0">
                <a:latin typeface="Times New Roman" panose="02020603050405020304" pitchFamily="18" charset="0"/>
                <a:cs typeface="Times New Roman" panose="02020603050405020304" pitchFamily="18" charset="0"/>
              </a:rPr>
              <a:t>değildir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b="1" dirty="0">
                <a:solidFill>
                  <a:srgbClr val="FF0000"/>
                </a:solidFill>
                <a:latin typeface="Times New Roman" panose="02020603050405020304" pitchFamily="18" charset="0"/>
                <a:cs typeface="Times New Roman" panose="02020603050405020304" pitchFamily="18" charset="0"/>
              </a:rPr>
              <a:t>b) Pratik </a:t>
            </a:r>
            <a:r>
              <a:rPr lang="tr-TR" b="1" dirty="0">
                <a:solidFill>
                  <a:srgbClr val="FF0000"/>
                </a:solidFill>
                <a:latin typeface="Times New Roman" panose="02020603050405020304" pitchFamily="18" charset="0"/>
                <a:cs typeface="Times New Roman" panose="02020603050405020304" pitchFamily="18" charset="0"/>
              </a:rPr>
              <a:t>kapasite </a:t>
            </a:r>
            <a:r>
              <a:rPr lang="tr-TR" dirty="0">
                <a:latin typeface="Times New Roman" panose="02020603050405020304" pitchFamily="18" charset="0"/>
                <a:cs typeface="Times New Roman" panose="02020603050405020304" pitchFamily="18" charset="0"/>
              </a:rPr>
              <a:t>Teorik kapasiteden çeşitli nedenlerle (tatiller, kesintiler, tamirler gibi) boş geçecek zamanlar için gerekli indirimler düşüldükten sonra kalan kapasiteye </a:t>
            </a:r>
            <a:r>
              <a:rPr lang="tr-TR" dirty="0" smtClean="0">
                <a:latin typeface="Times New Roman" panose="02020603050405020304" pitchFamily="18" charset="0"/>
                <a:cs typeface="Times New Roman" panose="02020603050405020304" pitchFamily="18" charset="0"/>
              </a:rPr>
              <a:t>denir</a:t>
            </a:r>
            <a:r>
              <a:rPr lang="tr-TR" dirty="0">
                <a:latin typeface="Times New Roman" panose="02020603050405020304" pitchFamily="18" charset="0"/>
                <a:cs typeface="Times New Roman" panose="02020603050405020304" pitchFamily="18" charset="0"/>
              </a:rPr>
              <a:t>. Fiilen ulaşılması normal kabul edilen bu kapasitede; çalışmayan tesis ve makinelere ilişkin giderlerin sonuç hesaplarına aktarılarak üretim maliyetine yansıtılması engellenmiş olur. </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75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0" y="323201"/>
            <a:ext cx="6829426"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Üretim hacmi kavramları… </a:t>
            </a:r>
            <a:endParaRPr lang="tr-TR" dirty="0"/>
          </a:p>
        </p:txBody>
      </p:sp>
      <p:sp>
        <p:nvSpPr>
          <p:cNvPr id="3" name="Metin Yer Tutucusu 2"/>
          <p:cNvSpPr>
            <a:spLocks noGrp="1"/>
          </p:cNvSpPr>
          <p:nvPr>
            <p:ph type="body" idx="1"/>
          </p:nvPr>
        </p:nvSpPr>
        <p:spPr>
          <a:xfrm>
            <a:off x="914400" y="1857374"/>
            <a:ext cx="7772400" cy="3643314"/>
          </a:xfrm>
        </p:spPr>
        <p:txBody>
          <a:bodyPr/>
          <a:lstStyle/>
          <a:p>
            <a:pPr marL="0" lvl="0" indent="0" algn="just">
              <a:lnSpc>
                <a:spcPct val="100000"/>
              </a:lnSpc>
              <a:spcBef>
                <a:spcPts val="0"/>
              </a:spcBef>
              <a:buNone/>
            </a:pPr>
            <a:endParaRPr lang="tr-TR" dirty="0">
              <a:solidFill>
                <a:prstClr val="black"/>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tr-TR" b="1" dirty="0">
                <a:solidFill>
                  <a:srgbClr val="FF0000"/>
                </a:solidFill>
                <a:latin typeface="Times New Roman" panose="02020603050405020304" pitchFamily="18" charset="0"/>
                <a:cs typeface="Times New Roman" panose="02020603050405020304" pitchFamily="18" charset="0"/>
              </a:rPr>
              <a:t>c) Ortalama (normal) kapasite </a:t>
            </a:r>
            <a:r>
              <a:rPr lang="tr-TR" dirty="0" smtClean="0">
                <a:solidFill>
                  <a:prstClr val="black"/>
                </a:solidFill>
                <a:latin typeface="Times New Roman" panose="02020603050405020304" pitchFamily="18" charset="0"/>
                <a:cs typeface="Times New Roman" panose="02020603050405020304" pitchFamily="18" charset="0"/>
              </a:rPr>
              <a:t>işletmenin </a:t>
            </a:r>
            <a:r>
              <a:rPr lang="tr-TR" dirty="0">
                <a:solidFill>
                  <a:prstClr val="black"/>
                </a:solidFill>
                <a:latin typeface="Times New Roman" panose="02020603050405020304" pitchFamily="18" charset="0"/>
                <a:cs typeface="Times New Roman" panose="02020603050405020304" pitchFamily="18" charset="0"/>
              </a:rPr>
              <a:t>faaliyetlerini uzunca bir dönem tahmin etmek ve tahmin edilen dönemlerin ortalaması alınarak belirlenen kapasitedir. Ortalama kapasitede bütün sabit giderleri belirlenen uzun dönem içinde üretime yüklemesi amaçlanır</a:t>
            </a:r>
            <a:r>
              <a:rPr lang="tr-TR" dirty="0" smtClean="0">
                <a:solidFill>
                  <a:prstClr val="black"/>
                </a:solidFill>
                <a:latin typeface="Times New Roman" panose="02020603050405020304" pitchFamily="18" charset="0"/>
                <a:cs typeface="Times New Roman" panose="02020603050405020304" pitchFamily="18" charset="0"/>
              </a:rPr>
              <a:t>.</a:t>
            </a:r>
          </a:p>
          <a:p>
            <a:pPr marL="0" lvl="0" indent="0" algn="just">
              <a:lnSpc>
                <a:spcPct val="100000"/>
              </a:lnSpc>
              <a:spcBef>
                <a:spcPts val="0"/>
              </a:spcBef>
              <a:buNone/>
            </a:pPr>
            <a:endParaRPr lang="tr-TR" dirty="0">
              <a:solidFill>
                <a:prstClr val="black"/>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tr-TR" b="1" dirty="0">
                <a:solidFill>
                  <a:srgbClr val="FF0000"/>
                </a:solidFill>
                <a:latin typeface="Times New Roman" panose="02020603050405020304" pitchFamily="18" charset="0"/>
                <a:cs typeface="Times New Roman" panose="02020603050405020304" pitchFamily="18" charset="0"/>
              </a:rPr>
              <a:t>d) Beklenen </a:t>
            </a:r>
            <a:r>
              <a:rPr lang="tr-TR" b="1" dirty="0">
                <a:solidFill>
                  <a:srgbClr val="FF0000"/>
                </a:solidFill>
                <a:latin typeface="Times New Roman" panose="02020603050405020304" pitchFamily="18" charset="0"/>
                <a:cs typeface="Times New Roman" panose="02020603050405020304" pitchFamily="18" charset="0"/>
              </a:rPr>
              <a:t>kapasite </a:t>
            </a:r>
            <a:r>
              <a:rPr lang="tr-TR" b="1" dirty="0" smtClean="0">
                <a:solidFill>
                  <a:srgbClr val="FF0000"/>
                </a:solidFill>
                <a:latin typeface="Times New Roman" panose="02020603050405020304" pitchFamily="18" charset="0"/>
                <a:cs typeface="Times New Roman" panose="02020603050405020304" pitchFamily="18" charset="0"/>
              </a:rPr>
              <a:t>(Faaliyet Hacmi)</a:t>
            </a:r>
            <a:r>
              <a:rPr lang="tr-TR" dirty="0" smtClean="0">
                <a:solidFill>
                  <a:prstClr val="black"/>
                </a:solidFill>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yalnızca gelecek için tahmin edilen, kısa dönemli bir ölçüdür. Beklenen kapasite her faaliyet dönemi için yeniden belirlenmesi gereken ve o dönemin şartları göz önünde bulundurularak belirlenen kapasitedir. Amaç her yılın toplam sabit giderlerini o yılın üretim maliyetine yüklemektir. </a:t>
            </a:r>
          </a:p>
          <a:p>
            <a:pPr marL="0" indent="0">
              <a:buNone/>
            </a:pPr>
            <a:endParaRPr lang="tr-TR" dirty="0"/>
          </a:p>
        </p:txBody>
      </p:sp>
    </p:spTree>
    <p:extLst>
      <p:ext uri="{BB962C8B-B14F-4D97-AF65-F5344CB8AC3E}">
        <p14:creationId xmlns:p14="http://schemas.microsoft.com/office/powerpoint/2010/main" val="269451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662236" y="3743795"/>
            <a:ext cx="4191000" cy="1199680"/>
          </a:xfrm>
        </p:spPr>
        <p:txBody>
          <a:bodyPr/>
          <a:lstStyle/>
          <a:p>
            <a:pPr marL="0" indent="0" algn="ctr">
              <a:buNone/>
            </a:pPr>
            <a:r>
              <a:rPr lang="tr-TR" sz="2800" b="1" dirty="0">
                <a:solidFill>
                  <a:prstClr val="black">
                    <a:lumMod val="95000"/>
                    <a:lumOff val="5000"/>
                  </a:prstClr>
                </a:solidFill>
                <a:latin typeface="Times New Roman" panose="02020603050405020304" pitchFamily="18" charset="0"/>
                <a:cs typeface="Times New Roman" panose="02020603050405020304" pitchFamily="18" charset="0"/>
              </a:rPr>
              <a:t>6- İşletme </a:t>
            </a:r>
            <a:r>
              <a:rPr lang="tr-TR" sz="2800" b="1" dirty="0" smtClean="0">
                <a:solidFill>
                  <a:prstClr val="black">
                    <a:lumMod val="95000"/>
                    <a:lumOff val="5000"/>
                  </a:prstClr>
                </a:solidFill>
                <a:latin typeface="Times New Roman" panose="02020603050405020304" pitchFamily="18" charset="0"/>
                <a:cs typeface="Times New Roman" panose="02020603050405020304" pitchFamily="18" charset="0"/>
              </a:rPr>
              <a:t>Bütçeleri</a:t>
            </a:r>
            <a:endParaRPr lang="tr-TR" sz="2800" b="1" dirty="0"/>
          </a:p>
        </p:txBody>
      </p:sp>
    </p:spTree>
    <p:extLst>
      <p:ext uri="{BB962C8B-B14F-4D97-AF65-F5344CB8AC3E}">
        <p14:creationId xmlns:p14="http://schemas.microsoft.com/office/powerpoint/2010/main" val="2785268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071562" y="3314700"/>
            <a:ext cx="7458075" cy="1726082"/>
          </a:xfrm>
        </p:spPr>
        <p:txBody>
          <a:bodyPr/>
          <a:lstStyle/>
          <a:p>
            <a:pPr marL="0" indent="0" algn="r">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Gideceğiniz </a:t>
            </a:r>
            <a:r>
              <a:rPr lang="tr-TR" sz="2200" dirty="0">
                <a:latin typeface="Times New Roman" panose="02020603050405020304" pitchFamily="18" charset="0"/>
                <a:cs typeface="Times New Roman" panose="02020603050405020304" pitchFamily="18" charset="0"/>
              </a:rPr>
              <a:t>yeri bilmiyorsanız, vardığınız yerin önemi yoktur</a:t>
            </a:r>
            <a:r>
              <a:rPr lang="tr-TR" sz="2200" dirty="0" smtClean="0">
                <a:latin typeface="Times New Roman" panose="02020603050405020304" pitchFamily="18" charset="0"/>
                <a:cs typeface="Times New Roman" panose="02020603050405020304" pitchFamily="18" charset="0"/>
              </a:rPr>
              <a:t>.</a:t>
            </a:r>
          </a:p>
          <a:p>
            <a:pPr marL="0" indent="0" algn="r">
              <a:lnSpc>
                <a:spcPct val="100000"/>
              </a:lnSpc>
              <a:spcBef>
                <a:spcPts val="0"/>
              </a:spcBef>
              <a:buNone/>
            </a:pPr>
            <a:endParaRPr lang="tr-TR" sz="2200" dirty="0" smtClean="0">
              <a:latin typeface="Times New Roman" panose="02020603050405020304" pitchFamily="18" charset="0"/>
              <a:cs typeface="Times New Roman" panose="02020603050405020304" pitchFamily="18" charset="0"/>
            </a:endParaRPr>
          </a:p>
          <a:p>
            <a:pPr marL="0" indent="0" algn="r">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 </a:t>
            </a:r>
            <a:r>
              <a:rPr lang="tr-TR" sz="2200" b="1" dirty="0">
                <a:latin typeface="Times New Roman" panose="02020603050405020304" pitchFamily="18" charset="0"/>
                <a:cs typeface="Times New Roman" panose="02020603050405020304" pitchFamily="18" charset="0"/>
              </a:rPr>
              <a:t>Peter F. </a:t>
            </a:r>
            <a:r>
              <a:rPr lang="tr-TR" sz="2200" b="1" dirty="0" err="1">
                <a:latin typeface="Times New Roman" panose="02020603050405020304" pitchFamily="18" charset="0"/>
                <a:cs typeface="Times New Roman" panose="02020603050405020304" pitchFamily="18" charset="0"/>
              </a:rPr>
              <a:t>Drucker</a:t>
            </a: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2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7274" y="323202"/>
            <a:ext cx="6086475"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İşletme bütçeleri…</a:t>
            </a:r>
          </a:p>
        </p:txBody>
      </p:sp>
      <p:sp>
        <p:nvSpPr>
          <p:cNvPr id="3" name="Metin Yer Tutucusu 2"/>
          <p:cNvSpPr>
            <a:spLocks noGrp="1"/>
          </p:cNvSpPr>
          <p:nvPr>
            <p:ph type="body" idx="1"/>
          </p:nvPr>
        </p:nvSpPr>
        <p:spPr>
          <a:xfrm>
            <a:off x="1057275" y="2786062"/>
            <a:ext cx="7486649" cy="2254719"/>
          </a:xfrm>
        </p:spPr>
        <p:txBody>
          <a:bodyPr/>
          <a:lstStyle/>
          <a:p>
            <a:pPr marL="0" indent="0">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Yönetimin </a:t>
            </a:r>
            <a:r>
              <a:rPr lang="tr-TR" sz="2200" dirty="0">
                <a:latin typeface="Times New Roman" panose="02020603050405020304" pitchFamily="18" charset="0"/>
                <a:cs typeface="Times New Roman" panose="02020603050405020304" pitchFamily="18" charset="0"/>
              </a:rPr>
              <a:t>belli başlı fonksiyonlarını; </a:t>
            </a:r>
            <a:endParaRPr lang="tr-TR" sz="22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Planlama </a:t>
            </a:r>
            <a:r>
              <a:rPr lang="tr-TR" sz="2200" dirty="0" smtClean="0">
                <a:latin typeface="Times New Roman" panose="02020603050405020304" pitchFamily="18" charset="0"/>
                <a:cs typeface="Times New Roman" panose="02020603050405020304" pitchFamily="18" charset="0"/>
              </a:rPr>
              <a:t>(bütçeleme)</a:t>
            </a:r>
          </a:p>
          <a:p>
            <a:pPr marL="0" indent="0">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Örgütleme </a:t>
            </a:r>
            <a:endParaRPr lang="tr-TR" sz="22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Yürütme </a:t>
            </a:r>
            <a:endParaRPr lang="tr-TR" sz="22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Denetleme (kontrol) şeklinde sıralamak </a:t>
            </a:r>
            <a:r>
              <a:rPr lang="tr-TR" sz="2200" dirty="0" smtClean="0">
                <a:latin typeface="Times New Roman" panose="02020603050405020304" pitchFamily="18" charset="0"/>
                <a:cs typeface="Times New Roman" panose="02020603050405020304" pitchFamily="18" charset="0"/>
              </a:rPr>
              <a:t>mümkündür.</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34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1562" y="294626"/>
            <a:ext cx="6584986"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İşletme faaliyetlerinin planlanması…</a:t>
            </a:r>
          </a:p>
        </p:txBody>
      </p:sp>
      <p:sp>
        <p:nvSpPr>
          <p:cNvPr id="3" name="Metin Yer Tutucusu 2"/>
          <p:cNvSpPr>
            <a:spLocks noGrp="1"/>
          </p:cNvSpPr>
          <p:nvPr>
            <p:ph type="body" idx="1"/>
          </p:nvPr>
        </p:nvSpPr>
        <p:spPr>
          <a:xfrm>
            <a:off x="1071562" y="3000374"/>
            <a:ext cx="7572375" cy="2040407"/>
          </a:xfrm>
        </p:spPr>
        <p:txBody>
          <a:bodyPr/>
          <a:lstStyle/>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Yapılacak plan </a:t>
            </a:r>
            <a:r>
              <a:rPr lang="tr-TR" dirty="0">
                <a:latin typeface="Times New Roman" panose="02020603050405020304" pitchFamily="18" charset="0"/>
                <a:cs typeface="Times New Roman" panose="02020603050405020304" pitchFamily="18" charset="0"/>
              </a:rPr>
              <a:t>amaçlarının belirlenmesi</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Söz konusu amaçlara </a:t>
            </a:r>
            <a:r>
              <a:rPr lang="tr-TR" dirty="0">
                <a:latin typeface="Times New Roman" panose="02020603050405020304" pitchFamily="18" charset="0"/>
                <a:cs typeface="Times New Roman" panose="02020603050405020304" pitchFamily="18" charset="0"/>
              </a:rPr>
              <a:t>yönelik programların hazırlanması</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Programların </a:t>
            </a:r>
            <a:r>
              <a:rPr lang="tr-TR" dirty="0">
                <a:latin typeface="Times New Roman" panose="02020603050405020304" pitchFamily="18" charset="0"/>
                <a:cs typeface="Times New Roman" panose="02020603050405020304" pitchFamily="18" charset="0"/>
              </a:rPr>
              <a:t>gerektirdiği kaynaklara ilişkin bütçelerin </a:t>
            </a:r>
            <a:r>
              <a:rPr lang="tr-TR" dirty="0" smtClean="0">
                <a:latin typeface="Times New Roman" panose="02020603050405020304" pitchFamily="18" charset="0"/>
                <a:cs typeface="Times New Roman" panose="02020603050405020304" pitchFamily="18" charset="0"/>
              </a:rPr>
              <a:t>oluşturulması, </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Bütçeler </a:t>
            </a:r>
            <a:r>
              <a:rPr lang="tr-TR" dirty="0">
                <a:latin typeface="Times New Roman" panose="02020603050405020304" pitchFamily="18" charset="0"/>
                <a:cs typeface="Times New Roman" panose="02020603050405020304" pitchFamily="18" charset="0"/>
              </a:rPr>
              <a:t>doğrultusunda </a:t>
            </a:r>
            <a:r>
              <a:rPr lang="tr-TR" dirty="0" smtClean="0">
                <a:latin typeface="Times New Roman" panose="02020603050405020304" pitchFamily="18" charset="0"/>
                <a:cs typeface="Times New Roman" panose="02020603050405020304" pitchFamily="18" charset="0"/>
              </a:rPr>
              <a:t>uygulamanın başlatılması,</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Uygulamanın belirli periyotlarda kontrolü</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Kontrol </a:t>
            </a:r>
            <a:r>
              <a:rPr lang="tr-TR" dirty="0">
                <a:latin typeface="Times New Roman" panose="02020603050405020304" pitchFamily="18" charset="0"/>
                <a:cs typeface="Times New Roman" panose="02020603050405020304" pitchFamily="18" charset="0"/>
              </a:rPr>
              <a:t>sonuçlarına göre </a:t>
            </a:r>
            <a:r>
              <a:rPr lang="tr-TR" dirty="0" smtClean="0">
                <a:latin typeface="Times New Roman" panose="02020603050405020304" pitchFamily="18" charset="0"/>
                <a:cs typeface="Times New Roman" panose="02020603050405020304" pitchFamily="18" charset="0"/>
              </a:rPr>
              <a:t>gerekmesi halinde yeni </a:t>
            </a:r>
            <a:r>
              <a:rPr lang="tr-TR" dirty="0">
                <a:latin typeface="Times New Roman" panose="02020603050405020304" pitchFamily="18" charset="0"/>
                <a:cs typeface="Times New Roman" panose="02020603050405020304" pitchFamily="18" charset="0"/>
              </a:rPr>
              <a:t>kararların </a:t>
            </a:r>
            <a:r>
              <a:rPr lang="tr-TR" dirty="0" smtClean="0">
                <a:latin typeface="Times New Roman" panose="02020603050405020304" pitchFamily="18" charset="0"/>
                <a:cs typeface="Times New Roman" panose="02020603050405020304" pitchFamily="18" charset="0"/>
              </a:rPr>
              <a:t>alınması.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78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43014" y="271462"/>
            <a:ext cx="6200774"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İşletme faaliyetlerinin planlanması…</a:t>
            </a:r>
            <a:endParaRPr lang="tr-TR" dirty="0"/>
          </a:p>
        </p:txBody>
      </p:sp>
      <p:sp>
        <p:nvSpPr>
          <p:cNvPr id="3" name="Metin Yer Tutucusu 2"/>
          <p:cNvSpPr>
            <a:spLocks noGrp="1"/>
          </p:cNvSpPr>
          <p:nvPr>
            <p:ph type="body" idx="1"/>
          </p:nvPr>
        </p:nvSpPr>
        <p:spPr>
          <a:xfrm>
            <a:off x="1243014" y="3028950"/>
            <a:ext cx="7415212" cy="2011831"/>
          </a:xfrm>
        </p:spPr>
        <p:txBody>
          <a:bodyPr/>
          <a:lstStyle/>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şletme </a:t>
            </a:r>
            <a:r>
              <a:rPr lang="tr-TR" dirty="0">
                <a:latin typeface="Times New Roman" panose="02020603050405020304" pitchFamily="18" charset="0"/>
                <a:cs typeface="Times New Roman" panose="02020603050405020304" pitchFamily="18" charset="0"/>
              </a:rPr>
              <a:t>yönetiminin en önemli fonksiyonları </a:t>
            </a:r>
            <a:r>
              <a:rPr lang="tr-TR" dirty="0">
                <a:solidFill>
                  <a:srgbClr val="FF0000"/>
                </a:solidFill>
                <a:latin typeface="Times New Roman" panose="02020603050405020304" pitchFamily="18" charset="0"/>
                <a:cs typeface="Times New Roman" panose="02020603050405020304" pitchFamily="18" charset="0"/>
              </a:rPr>
              <a:t>planlama ve kontrol</a:t>
            </a:r>
            <a:r>
              <a:rPr lang="tr-TR" dirty="0">
                <a:latin typeface="Times New Roman" panose="02020603050405020304" pitchFamily="18" charset="0"/>
                <a:cs typeface="Times New Roman" panose="02020603050405020304" pitchFamily="18" charset="0"/>
              </a:rPr>
              <a:t>dür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lanlama </a:t>
            </a:r>
            <a:r>
              <a:rPr lang="tr-TR" dirty="0">
                <a:latin typeface="Times New Roman" panose="02020603050405020304" pitchFamily="18" charset="0"/>
                <a:cs typeface="Times New Roman" panose="02020603050405020304" pitchFamily="18" charset="0"/>
              </a:rPr>
              <a:t>fonksiyonu; çok acele alınması gereken günlük kararlar dışında, bütün </a:t>
            </a:r>
            <a:r>
              <a:rPr lang="tr-TR" dirty="0">
                <a:solidFill>
                  <a:srgbClr val="FF0000"/>
                </a:solidFill>
                <a:latin typeface="Times New Roman" panose="02020603050405020304" pitchFamily="18" charset="0"/>
                <a:cs typeface="Times New Roman" panose="02020603050405020304" pitchFamily="18" charset="0"/>
              </a:rPr>
              <a:t>yönetim kararlarının temelini </a:t>
            </a:r>
            <a:r>
              <a:rPr lang="tr-TR" dirty="0">
                <a:latin typeface="Times New Roman" panose="02020603050405020304" pitchFamily="18" charset="0"/>
                <a:cs typeface="Times New Roman" panose="02020603050405020304" pitchFamily="18" charset="0"/>
              </a:rPr>
              <a:t>oluşturur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lanlama </a:t>
            </a:r>
            <a:r>
              <a:rPr lang="tr-TR" dirty="0">
                <a:latin typeface="Times New Roman" panose="02020603050405020304" pitchFamily="18" charset="0"/>
                <a:cs typeface="Times New Roman" panose="02020603050405020304" pitchFamily="18" charset="0"/>
              </a:rPr>
              <a:t>fonksiyonunun </a:t>
            </a:r>
            <a:r>
              <a:rPr lang="tr-TR" dirty="0" smtClean="0">
                <a:latin typeface="Times New Roman" panose="02020603050405020304" pitchFamily="18" charset="0"/>
                <a:cs typeface="Times New Roman" panose="02020603050405020304" pitchFamily="18" charset="0"/>
              </a:rPr>
              <a:t>yürütülmesinde ağırlıklı olarak </a:t>
            </a:r>
            <a:r>
              <a:rPr lang="tr-TR" dirty="0">
                <a:solidFill>
                  <a:srgbClr val="FF0000"/>
                </a:solidFill>
                <a:latin typeface="Times New Roman" panose="02020603050405020304" pitchFamily="18" charset="0"/>
                <a:cs typeface="Times New Roman" panose="02020603050405020304" pitchFamily="18" charset="0"/>
              </a:rPr>
              <a:t>maliyet muhasebesi</a:t>
            </a:r>
            <a:r>
              <a:rPr lang="tr-TR" dirty="0">
                <a:latin typeface="Times New Roman" panose="02020603050405020304" pitchFamily="18" charset="0"/>
                <a:cs typeface="Times New Roman" panose="02020603050405020304" pitchFamily="18" charset="0"/>
              </a:rPr>
              <a:t> verilerinden yararlanılır</a:t>
            </a:r>
            <a:r>
              <a:rPr lang="tr-TR"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sayısal </a:t>
            </a:r>
            <a:r>
              <a:rPr lang="tr-TR" dirty="0">
                <a:latin typeface="Times New Roman" panose="02020603050405020304" pitchFamily="18" charset="0"/>
                <a:cs typeface="Times New Roman" panose="02020603050405020304" pitchFamily="18" charset="0"/>
              </a:rPr>
              <a:t>planların hazırlanma sorumluluğu </a:t>
            </a:r>
            <a:r>
              <a:rPr lang="tr-TR" dirty="0">
                <a:solidFill>
                  <a:srgbClr val="FF0000"/>
                </a:solidFill>
                <a:latin typeface="Times New Roman" panose="02020603050405020304" pitchFamily="18" charset="0"/>
                <a:cs typeface="Times New Roman" panose="02020603050405020304" pitchFamily="18" charset="0"/>
              </a:rPr>
              <a:t>muhasebe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departmanındadır.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372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43012" y="308914"/>
            <a:ext cx="6229351"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İşletme Bütçeleri…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1243012" y="2386012"/>
            <a:ext cx="7343775" cy="3043238"/>
          </a:xfrm>
        </p:spPr>
        <p:txBody>
          <a:bodyPr/>
          <a:lstStyle/>
          <a:p>
            <a:pPr marL="0" indent="0" algn="just">
              <a:lnSpc>
                <a:spcPct val="100000"/>
              </a:lnSpc>
              <a:spcBef>
                <a:spcPts val="0"/>
              </a:spcBef>
              <a:buNone/>
            </a:pPr>
            <a:r>
              <a:rPr lang="tr-TR" b="1" dirty="0">
                <a:solidFill>
                  <a:srgbClr val="FF0000"/>
                </a:solidFill>
                <a:latin typeface="Times New Roman" panose="02020603050405020304" pitchFamily="18" charset="0"/>
                <a:cs typeface="Times New Roman" panose="02020603050405020304" pitchFamily="18" charset="0"/>
              </a:rPr>
              <a:t>Bütçe; </a:t>
            </a:r>
            <a:r>
              <a:rPr lang="tr-TR" dirty="0">
                <a:latin typeface="Times New Roman" panose="02020603050405020304" pitchFamily="18" charset="0"/>
                <a:cs typeface="Times New Roman" panose="02020603050405020304" pitchFamily="18" charset="0"/>
              </a:rPr>
              <a:t>planların sayısal olarak ifade edilmesi ve işletme personelinin gelecekteki </a:t>
            </a:r>
            <a:r>
              <a:rPr lang="tr-TR" dirty="0" smtClean="0">
                <a:latin typeface="Times New Roman" panose="02020603050405020304" pitchFamily="18" charset="0"/>
                <a:cs typeface="Times New Roman" panose="02020603050405020304" pitchFamily="18" charset="0"/>
              </a:rPr>
              <a:t>faaliyetlerinin belirlenmesidir.</a:t>
            </a: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b="1" dirty="0">
                <a:solidFill>
                  <a:srgbClr val="FF0000"/>
                </a:solidFill>
                <a:latin typeface="Times New Roman" panose="02020603050405020304" pitchFamily="18" charset="0"/>
                <a:cs typeface="Times New Roman" panose="02020603050405020304" pitchFamily="18" charset="0"/>
              </a:rPr>
              <a:t>Bütçeleme; </a:t>
            </a:r>
            <a:r>
              <a:rPr lang="tr-TR" dirty="0">
                <a:latin typeface="Times New Roman" panose="02020603050405020304" pitchFamily="18" charset="0"/>
                <a:cs typeface="Times New Roman" panose="02020603050405020304" pitchFamily="18" charset="0"/>
              </a:rPr>
              <a:t>bütçelerin düzenlemesine ilişkin yöntemlerin bütünüdür</a:t>
            </a:r>
            <a:r>
              <a:rPr lang="tr-TR"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b="1" dirty="0" smtClean="0">
                <a:solidFill>
                  <a:srgbClr val="FF0000"/>
                </a:solidFill>
                <a:latin typeface="Times New Roman" panose="02020603050405020304" pitchFamily="18" charset="0"/>
                <a:cs typeface="Times New Roman" panose="02020603050405020304" pitchFamily="18" charset="0"/>
              </a:rPr>
              <a:t>İşletme </a:t>
            </a:r>
            <a:r>
              <a:rPr lang="tr-TR" b="1" dirty="0">
                <a:solidFill>
                  <a:srgbClr val="FF0000"/>
                </a:solidFill>
                <a:latin typeface="Times New Roman" panose="02020603050405020304" pitchFamily="18" charset="0"/>
                <a:cs typeface="Times New Roman" panose="02020603050405020304" pitchFamily="18" charset="0"/>
              </a:rPr>
              <a:t>bütçeleri; </a:t>
            </a:r>
            <a:r>
              <a:rPr lang="tr-TR" dirty="0">
                <a:latin typeface="Times New Roman" panose="02020603050405020304" pitchFamily="18" charset="0"/>
                <a:cs typeface="Times New Roman" panose="02020603050405020304" pitchFamily="18" charset="0"/>
              </a:rPr>
              <a:t>işletmelerin </a:t>
            </a:r>
            <a:r>
              <a:rPr lang="tr-TR" dirty="0" smtClean="0">
                <a:latin typeface="Times New Roman" panose="02020603050405020304" pitchFamily="18" charset="0"/>
                <a:cs typeface="Times New Roman" panose="02020603050405020304" pitchFamily="18" charset="0"/>
              </a:rPr>
              <a:t>amaçlarına </a:t>
            </a:r>
            <a:r>
              <a:rPr lang="tr-TR" dirty="0">
                <a:latin typeface="Times New Roman" panose="02020603050405020304" pitchFamily="18" charset="0"/>
                <a:cs typeface="Times New Roman" panose="02020603050405020304" pitchFamily="18" charset="0"/>
              </a:rPr>
              <a:t>ulaşmalarında gerekli </a:t>
            </a:r>
            <a:r>
              <a:rPr lang="tr-TR" dirty="0" smtClean="0">
                <a:latin typeface="Times New Roman" panose="02020603050405020304" pitchFamily="18" charset="0"/>
                <a:cs typeface="Times New Roman" panose="02020603050405020304" pitchFamily="18" charset="0"/>
              </a:rPr>
              <a:t>faaliyetlerin </a:t>
            </a:r>
            <a:r>
              <a:rPr lang="tr-TR" dirty="0">
                <a:latin typeface="Times New Roman" panose="02020603050405020304" pitchFamily="18" charset="0"/>
                <a:cs typeface="Times New Roman" panose="02020603050405020304" pitchFamily="18" charset="0"/>
              </a:rPr>
              <a:t>yerine getirilmesi amacıyla </a:t>
            </a:r>
            <a:r>
              <a:rPr lang="tr-TR" dirty="0" smtClean="0">
                <a:latin typeface="Times New Roman" panose="02020603050405020304" pitchFamily="18" charset="0"/>
                <a:cs typeface="Times New Roman" panose="02020603050405020304" pitchFamily="18" charset="0"/>
              </a:rPr>
              <a:t>ihtiyaç duyulan </a:t>
            </a:r>
            <a:r>
              <a:rPr lang="tr-TR" dirty="0">
                <a:latin typeface="Times New Roman" panose="02020603050405020304" pitchFamily="18" charset="0"/>
                <a:cs typeface="Times New Roman" panose="02020603050405020304" pitchFamily="18" charset="0"/>
              </a:rPr>
              <a:t>kaynakların nasıl sağlanacağını </a:t>
            </a:r>
            <a:r>
              <a:rPr lang="tr-TR" dirty="0" smtClean="0">
                <a:latin typeface="Times New Roman" panose="02020603050405020304" pitchFamily="18" charset="0"/>
                <a:cs typeface="Times New Roman" panose="02020603050405020304" pitchFamily="18" charset="0"/>
              </a:rPr>
              <a:t>ve elde edilen kaynakların </a:t>
            </a:r>
            <a:r>
              <a:rPr lang="tr-TR" dirty="0">
                <a:latin typeface="Times New Roman" panose="02020603050405020304" pitchFamily="18" charset="0"/>
                <a:cs typeface="Times New Roman" panose="02020603050405020304" pitchFamily="18" charset="0"/>
              </a:rPr>
              <a:t>nerelerde kullanılacağının </a:t>
            </a:r>
            <a:r>
              <a:rPr lang="tr-TR" dirty="0" smtClean="0">
                <a:latin typeface="Times New Roman" panose="02020603050405020304" pitchFamily="18" charset="0"/>
                <a:cs typeface="Times New Roman" panose="02020603050405020304" pitchFamily="18" charset="0"/>
              </a:rPr>
              <a:t>plânlanmasıdır.</a:t>
            </a:r>
          </a:p>
        </p:txBody>
      </p:sp>
    </p:spTree>
    <p:extLst>
      <p:ext uri="{BB962C8B-B14F-4D97-AF65-F5344CB8AC3E}">
        <p14:creationId xmlns:p14="http://schemas.microsoft.com/office/powerpoint/2010/main" val="1124801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4502" y="294626"/>
            <a:ext cx="6785011" cy="513080"/>
          </a:xfrm>
        </p:spPr>
        <p:txBody>
          <a:bodyPr/>
          <a:lstStyle/>
          <a:p>
            <a:r>
              <a:rPr lang="tr-TR" sz="2400" dirty="0">
                <a:solidFill>
                  <a:srgbClr val="5B9BD5">
                    <a:lumMod val="75000"/>
                  </a:srgbClr>
                </a:solidFill>
                <a:latin typeface="Times New Roman" panose="02020603050405020304" pitchFamily="18" charset="0"/>
                <a:cs typeface="Times New Roman" panose="02020603050405020304" pitchFamily="18" charset="0"/>
              </a:rPr>
              <a:t>İşletme Bütçeleri…</a:t>
            </a:r>
            <a:endParaRPr lang="tr-TR" dirty="0"/>
          </a:p>
        </p:txBody>
      </p:sp>
      <p:sp>
        <p:nvSpPr>
          <p:cNvPr id="3" name="Metin Yer Tutucusu 2"/>
          <p:cNvSpPr>
            <a:spLocks noGrp="1"/>
          </p:cNvSpPr>
          <p:nvPr>
            <p:ph type="body" idx="1"/>
          </p:nvPr>
        </p:nvSpPr>
        <p:spPr>
          <a:xfrm>
            <a:off x="1643062" y="3386138"/>
            <a:ext cx="6400801" cy="1654644"/>
          </a:xfrm>
        </p:spPr>
        <p:txBody>
          <a:bodyPr/>
          <a:lstStyle/>
          <a:p>
            <a:pPr marL="0" indent="0" algn="just">
              <a:lnSpc>
                <a:spcPct val="100000"/>
              </a:lnSpc>
              <a:spcBef>
                <a:spcPts val="0"/>
              </a:spcBef>
              <a:buNone/>
            </a:pPr>
            <a:r>
              <a:rPr lang="tr-TR" dirty="0" smtClean="0">
                <a:latin typeface="Times New Roman" panose="02020603050405020304" pitchFamily="18" charset="0"/>
                <a:cs typeface="Times New Roman" panose="02020603050405020304" pitchFamily="18" charset="0"/>
              </a:rPr>
              <a:t>Bütçeler, işletme </a:t>
            </a:r>
            <a:r>
              <a:rPr lang="tr-TR" dirty="0">
                <a:latin typeface="Times New Roman" panose="02020603050405020304" pitchFamily="18" charset="0"/>
                <a:cs typeface="Times New Roman" panose="02020603050405020304" pitchFamily="18" charset="0"/>
              </a:rPr>
              <a:t>faaliyetlerini belli finansal sınırlar </a:t>
            </a:r>
            <a:r>
              <a:rPr lang="tr-TR" dirty="0" smtClean="0">
                <a:latin typeface="Times New Roman" panose="02020603050405020304" pitchFamily="18" charset="0"/>
                <a:cs typeface="Times New Roman" panose="02020603050405020304" pitchFamily="18" charset="0"/>
              </a:rPr>
              <a:t>çerçevesinde</a:t>
            </a:r>
          </a:p>
          <a:p>
            <a:pPr algn="just">
              <a:lnSpc>
                <a:spcPct val="100000"/>
              </a:lnSpc>
              <a:spcBef>
                <a:spcPts val="0"/>
              </a:spcBef>
              <a:buFont typeface="Wingdings" panose="05000000000000000000" pitchFamily="2" charset="2"/>
              <a:buChar char="ü"/>
            </a:pPr>
            <a:r>
              <a:rPr lang="tr-TR" dirty="0" smtClean="0">
                <a:solidFill>
                  <a:srgbClr val="FF0000"/>
                </a:solidFill>
                <a:latin typeface="Times New Roman" panose="02020603050405020304" pitchFamily="18" charset="0"/>
                <a:cs typeface="Times New Roman" panose="02020603050405020304" pitchFamily="18" charset="0"/>
              </a:rPr>
              <a:t>Yönlendiren </a:t>
            </a:r>
          </a:p>
          <a:p>
            <a:pPr algn="just">
              <a:lnSpc>
                <a:spcPct val="100000"/>
              </a:lnSpc>
              <a:spcBef>
                <a:spcPts val="0"/>
              </a:spcBef>
              <a:buFont typeface="Wingdings" panose="05000000000000000000" pitchFamily="2" charset="2"/>
              <a:buChar char="ü"/>
            </a:pPr>
            <a:r>
              <a:rPr lang="tr-TR" dirty="0" smtClean="0">
                <a:solidFill>
                  <a:srgbClr val="FF0000"/>
                </a:solidFill>
                <a:latin typeface="Times New Roman" panose="02020603050405020304" pitchFamily="18" charset="0"/>
                <a:cs typeface="Times New Roman" panose="02020603050405020304" pitchFamily="18" charset="0"/>
              </a:rPr>
              <a:t>Koordine</a:t>
            </a:r>
            <a:r>
              <a:rPr lang="tr-TR" dirty="0" smtClean="0">
                <a:latin typeface="Times New Roman" panose="02020603050405020304" pitchFamily="18" charset="0"/>
                <a:cs typeface="Times New Roman" panose="02020603050405020304" pitchFamily="18" charset="0"/>
              </a:rPr>
              <a:t> eden</a:t>
            </a:r>
          </a:p>
          <a:p>
            <a:pPr algn="just">
              <a:lnSpc>
                <a:spcPct val="100000"/>
              </a:lnSpc>
              <a:spcBef>
                <a:spcPts val="0"/>
              </a:spcBef>
              <a:buFont typeface="Wingdings" panose="05000000000000000000" pitchFamily="2" charset="2"/>
              <a:buChar char="ü"/>
            </a:pPr>
            <a:r>
              <a:rPr lang="tr-TR" dirty="0" smtClean="0">
                <a:solidFill>
                  <a:srgbClr val="FF0000"/>
                </a:solidFill>
                <a:latin typeface="Times New Roman" panose="02020603050405020304" pitchFamily="18" charset="0"/>
                <a:cs typeface="Times New Roman" panose="02020603050405020304" pitchFamily="18" charset="0"/>
              </a:rPr>
              <a:t>Kontrol</a:t>
            </a:r>
            <a:r>
              <a:rPr lang="tr-TR" dirty="0" smtClean="0">
                <a:latin typeface="Times New Roman" panose="02020603050405020304" pitchFamily="18" charset="0"/>
                <a:cs typeface="Times New Roman" panose="02020603050405020304" pitchFamily="18" charset="0"/>
              </a:rPr>
              <a:t> eden işlevlere sahiptir.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04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4489" y="166039"/>
            <a:ext cx="7342224"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Üretim </a:t>
            </a:r>
            <a:r>
              <a:rPr lang="tr-TR" sz="2400" dirty="0">
                <a:solidFill>
                  <a:srgbClr val="5B9BD5">
                    <a:lumMod val="75000"/>
                  </a:srgbClr>
                </a:solidFill>
                <a:latin typeface="Times New Roman" panose="02020603050405020304" pitchFamily="18" charset="0"/>
                <a:cs typeface="Times New Roman" panose="02020603050405020304" pitchFamily="18" charset="0"/>
              </a:rPr>
              <a:t>İşletmelerinde Bütçeleme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Süreci…</a:t>
            </a:r>
            <a:endParaRPr lang="tr-TR" dirty="0"/>
          </a:p>
        </p:txBody>
      </p:sp>
      <p:pic>
        <p:nvPicPr>
          <p:cNvPr id="5" name="Resim 4"/>
          <p:cNvPicPr>
            <a:picLocks noChangeAspect="1"/>
          </p:cNvPicPr>
          <p:nvPr/>
        </p:nvPicPr>
        <p:blipFill>
          <a:blip r:embed="rId2"/>
          <a:stretch>
            <a:fillRect/>
          </a:stretch>
        </p:blipFill>
        <p:spPr>
          <a:xfrm>
            <a:off x="1328739" y="1196340"/>
            <a:ext cx="6657974" cy="4532948"/>
          </a:xfrm>
          <a:prstGeom prst="rect">
            <a:avLst/>
          </a:prstGeom>
        </p:spPr>
      </p:pic>
    </p:spTree>
    <p:extLst>
      <p:ext uri="{BB962C8B-B14F-4D97-AF65-F5344CB8AC3E}">
        <p14:creationId xmlns:p14="http://schemas.microsoft.com/office/powerpoint/2010/main" val="20946503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12586</TotalTime>
  <Words>917</Words>
  <Application>Microsoft Office PowerPoint</Application>
  <PresentationFormat>Ekran Gösterisi (4:3)</PresentationFormat>
  <Paragraphs>99</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19</vt:i4>
      </vt:variant>
    </vt:vector>
  </HeadingPairs>
  <TitlesOfParts>
    <vt:vector size="2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İşletme bütçeleri…</vt:lpstr>
      <vt:lpstr>İşletme faaliyetlerinin planlanması…</vt:lpstr>
      <vt:lpstr>İşletme faaliyetlerinin planlanması…</vt:lpstr>
      <vt:lpstr>İşletme Bütçeleri…</vt:lpstr>
      <vt:lpstr>İşletme Bütçeleri…</vt:lpstr>
      <vt:lpstr>Üretim İşletmelerinde Bütçeleme Süreci…</vt:lpstr>
      <vt:lpstr>Bütçenin işlevleri…</vt:lpstr>
      <vt:lpstr>Bütçenin faydaları…</vt:lpstr>
      <vt:lpstr>Bütçe türleri…</vt:lpstr>
      <vt:lpstr>Bütçe dönemi…</vt:lpstr>
      <vt:lpstr>Proforma gelir tablosu…</vt:lpstr>
      <vt:lpstr>Nakit bütçesi…</vt:lpstr>
      <vt:lpstr>Nakit bütçesi…</vt:lpstr>
      <vt:lpstr>Proforma bilanço…</vt:lpstr>
      <vt:lpstr>Üretim hacmi kavramları… </vt:lpstr>
      <vt:lpstr>Üretim hacmi kavramları…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 Demir</cp:lastModifiedBy>
  <cp:revision>834</cp:revision>
  <cp:lastPrinted>2016-10-24T07:53:35Z</cp:lastPrinted>
  <dcterms:created xsi:type="dcterms:W3CDTF">2016-09-18T09:35:24Z</dcterms:created>
  <dcterms:modified xsi:type="dcterms:W3CDTF">2020-03-26T09:15:50Z</dcterms:modified>
</cp:coreProperties>
</file>