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58"/>
  </p:notesMasterIdLst>
  <p:sldIdLst>
    <p:sldId id="325" r:id="rId2"/>
    <p:sldId id="329" r:id="rId3"/>
    <p:sldId id="331" r:id="rId4"/>
    <p:sldId id="421" r:id="rId5"/>
    <p:sldId id="330" r:id="rId6"/>
    <p:sldId id="374" r:id="rId7"/>
    <p:sldId id="323" r:id="rId8"/>
    <p:sldId id="322" r:id="rId9"/>
    <p:sldId id="265" r:id="rId10"/>
    <p:sldId id="324" r:id="rId11"/>
    <p:sldId id="266" r:id="rId12"/>
    <p:sldId id="275" r:id="rId13"/>
    <p:sldId id="377" r:id="rId14"/>
    <p:sldId id="378" r:id="rId15"/>
    <p:sldId id="379" r:id="rId16"/>
    <p:sldId id="380" r:id="rId17"/>
    <p:sldId id="267" r:id="rId18"/>
    <p:sldId id="334" r:id="rId19"/>
    <p:sldId id="335" r:id="rId20"/>
    <p:sldId id="336" r:id="rId21"/>
    <p:sldId id="337" r:id="rId22"/>
    <p:sldId id="338" r:id="rId23"/>
    <p:sldId id="339" r:id="rId24"/>
    <p:sldId id="340" r:id="rId25"/>
    <p:sldId id="341" r:id="rId26"/>
    <p:sldId id="342" r:id="rId27"/>
    <p:sldId id="343" r:id="rId28"/>
    <p:sldId id="344" r:id="rId29"/>
    <p:sldId id="345" r:id="rId30"/>
    <p:sldId id="346" r:id="rId31"/>
    <p:sldId id="347" r:id="rId32"/>
    <p:sldId id="357" r:id="rId33"/>
    <p:sldId id="358" r:id="rId34"/>
    <p:sldId id="359" r:id="rId35"/>
    <p:sldId id="360" r:id="rId36"/>
    <p:sldId id="363" r:id="rId37"/>
    <p:sldId id="362" r:id="rId38"/>
    <p:sldId id="364" r:id="rId39"/>
    <p:sldId id="365" r:id="rId40"/>
    <p:sldId id="366" r:id="rId41"/>
    <p:sldId id="367" r:id="rId42"/>
    <p:sldId id="277" r:id="rId43"/>
    <p:sldId id="278" r:id="rId44"/>
    <p:sldId id="279" r:id="rId45"/>
    <p:sldId id="280" r:id="rId46"/>
    <p:sldId id="281" r:id="rId47"/>
    <p:sldId id="282" r:id="rId48"/>
    <p:sldId id="257" r:id="rId49"/>
    <p:sldId id="258" r:id="rId50"/>
    <p:sldId id="259" r:id="rId51"/>
    <p:sldId id="260" r:id="rId52"/>
    <p:sldId id="261" r:id="rId53"/>
    <p:sldId id="262" r:id="rId54"/>
    <p:sldId id="263" r:id="rId55"/>
    <p:sldId id="264" r:id="rId56"/>
    <p:sldId id="422" r:id="rId57"/>
  </p:sldIdLst>
  <p:sldSz cx="9144000" cy="6858000" type="screen4x3"/>
  <p:notesSz cx="6858000" cy="9144000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6" autoAdjust="0"/>
    <p:restoredTop sz="94681"/>
  </p:normalViewPr>
  <p:slideViewPr>
    <p:cSldViewPr>
      <p:cViewPr varScale="1">
        <p:scale>
          <a:sx n="86" d="100"/>
          <a:sy n="86" d="100"/>
        </p:scale>
        <p:origin x="-151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tr-T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tr-T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tr-T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5F26E89D-4343-4A75-B7F0-58CD84738E6B}" type="slidenum">
              <a:rPr lang="tr-TR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8043693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7B995A-FFDF-4944-A024-D2CB676A6DC3}" type="slidenum">
              <a:rPr lang="tr-TR"/>
              <a:pPr/>
              <a:t>1</a:t>
            </a:fld>
            <a:endParaRPr lang="tr-TR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468159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D2214F-9ACE-43B9-B548-8373EA06CF85}" type="slidenum">
              <a:rPr lang="tr-TR"/>
              <a:pPr/>
              <a:t>12</a:t>
            </a:fld>
            <a:endParaRPr lang="tr-TR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989894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7D02B4-25EB-4AF5-9A59-9891CEC68A7C}" type="slidenum">
              <a:rPr lang="tr-TR"/>
              <a:pPr/>
              <a:t>17</a:t>
            </a:fld>
            <a:endParaRPr lang="tr-TR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623292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829A04-0486-4326-8152-29A64FBC4A9A}" type="slidenum">
              <a:rPr lang="tr-TR"/>
              <a:pPr/>
              <a:t>18</a:t>
            </a:fld>
            <a:endParaRPr lang="tr-TR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1227138"/>
          </a:xfrm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5285425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578519-F344-409B-81F5-CADFF8FF4020}" type="slidenum">
              <a:rPr lang="tr-TR"/>
              <a:pPr/>
              <a:t>19</a:t>
            </a:fld>
            <a:endParaRPr lang="tr-TR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1227138"/>
          </a:xfrm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4080036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B37B4F-BDAB-483F-A481-DD71517FF7AE}" type="slidenum">
              <a:rPr lang="tr-TR"/>
              <a:pPr/>
              <a:t>20</a:t>
            </a:fld>
            <a:endParaRPr lang="tr-TR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1227138"/>
          </a:xfrm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0689517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464C90-6A1A-46A1-B7C2-B3563B8E2EB7}" type="slidenum">
              <a:rPr lang="tr-TR"/>
              <a:pPr/>
              <a:t>21</a:t>
            </a:fld>
            <a:endParaRPr lang="tr-TR"/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1227138"/>
          </a:xfrm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8040841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A8F7BA-A6D7-4148-A249-44221A41910F}" type="slidenum">
              <a:rPr lang="tr-TR"/>
              <a:pPr/>
              <a:t>22</a:t>
            </a:fld>
            <a:endParaRPr lang="tr-TR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1227138"/>
          </a:xfrm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5793718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055E12-F5EE-40DE-8A6A-4BBEF4FBD276}" type="slidenum">
              <a:rPr lang="tr-TR"/>
              <a:pPr/>
              <a:t>23</a:t>
            </a:fld>
            <a:endParaRPr lang="tr-TR"/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1227138"/>
          </a:xfrm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0171514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7F3146-7BD1-4375-863D-4BCEF11ED0C1}" type="slidenum">
              <a:rPr lang="tr-TR"/>
              <a:pPr/>
              <a:t>24</a:t>
            </a:fld>
            <a:endParaRPr lang="tr-TR"/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1227138"/>
          </a:xfrm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7801450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102768-995B-47B1-9EE8-491FAD7866A9}" type="slidenum">
              <a:rPr lang="tr-TR"/>
              <a:pPr/>
              <a:t>25</a:t>
            </a:fld>
            <a:endParaRPr lang="tr-TR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1227138"/>
          </a:xfrm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148004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A10308-597F-4F75-B2AD-01942AB31C84}" type="slidenum">
              <a:rPr lang="tr-TR"/>
              <a:pPr/>
              <a:t>2</a:t>
            </a:fld>
            <a:endParaRPr lang="tr-TR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5620592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756FB0-42C5-4E36-B804-476030FBACE0}" type="slidenum">
              <a:rPr lang="tr-TR"/>
              <a:pPr/>
              <a:t>26</a:t>
            </a:fld>
            <a:endParaRPr lang="tr-TR"/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1227138"/>
          </a:xfrm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4505810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4EE7C9-A73E-465D-BB3F-B80837AAF76A}" type="slidenum">
              <a:rPr lang="tr-TR"/>
              <a:pPr/>
              <a:t>27</a:t>
            </a:fld>
            <a:endParaRPr lang="tr-TR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1227138"/>
          </a:xfrm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4777565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81BC7C-620A-4A2F-8161-305B151D190F}" type="slidenum">
              <a:rPr lang="tr-TR"/>
              <a:pPr/>
              <a:t>28</a:t>
            </a:fld>
            <a:endParaRPr lang="tr-TR"/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1227138"/>
          </a:xfrm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41497733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9C4BC5-AFDD-46CA-A995-13E18E5B3974}" type="slidenum">
              <a:rPr lang="tr-TR"/>
              <a:pPr/>
              <a:t>29</a:t>
            </a:fld>
            <a:endParaRPr lang="tr-TR"/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1227138"/>
          </a:xfrm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8119921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653EFC-8E11-4172-8AB8-CDD782AAC83D}" type="slidenum">
              <a:rPr lang="tr-TR"/>
              <a:pPr/>
              <a:t>30</a:t>
            </a:fld>
            <a:endParaRPr lang="tr-TR"/>
          </a:p>
        </p:txBody>
      </p:sp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1227138"/>
          </a:xfrm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2168174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A8F238-D97A-42E9-8BE4-F2F5C908FBCF}" type="slidenum">
              <a:rPr lang="tr-TR"/>
              <a:pPr/>
              <a:t>31</a:t>
            </a:fld>
            <a:endParaRPr lang="tr-TR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1227138"/>
          </a:xfrm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1331762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61C57E-054C-40C6-9549-67EF1DA46399}" type="slidenum">
              <a:rPr lang="tr-TR"/>
              <a:pPr/>
              <a:t>32</a:t>
            </a:fld>
            <a:endParaRPr lang="tr-TR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1227138"/>
          </a:xfrm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6235485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EBA1C4-D309-4EF8-9878-C8F6ABFB3ADA}" type="slidenum">
              <a:rPr lang="tr-TR"/>
              <a:pPr/>
              <a:t>33</a:t>
            </a:fld>
            <a:endParaRPr lang="tr-TR"/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1227138"/>
          </a:xfrm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3316475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42C349-5AA8-4762-B3AF-E15CEDE13F1A}" type="slidenum">
              <a:rPr lang="tr-TR"/>
              <a:pPr/>
              <a:t>34</a:t>
            </a:fld>
            <a:endParaRPr lang="tr-TR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1227138"/>
          </a:xfrm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9327950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DE66F9-12AE-4580-8525-0A0A90F84FF9}" type="slidenum">
              <a:rPr lang="tr-TR"/>
              <a:pPr/>
              <a:t>35</a:t>
            </a:fld>
            <a:endParaRPr lang="tr-TR"/>
          </a:p>
        </p:txBody>
      </p:sp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1227138"/>
          </a:xfrm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4028381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59C3E0-80D4-4A64-97C7-83BAF2333492}" type="slidenum">
              <a:rPr lang="tr-TR"/>
              <a:pPr/>
              <a:t>3</a:t>
            </a:fld>
            <a:endParaRPr lang="tr-TR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5628877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4A7383-7FD4-4F81-925F-B7970AAE61A9}" type="slidenum">
              <a:rPr lang="tr-TR"/>
              <a:pPr/>
              <a:t>36</a:t>
            </a:fld>
            <a:endParaRPr lang="tr-TR"/>
          </a:p>
        </p:txBody>
      </p:sp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1227138"/>
          </a:xfrm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6706798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2514AC-8991-453F-A0C5-75A87449B30F}" type="slidenum">
              <a:rPr lang="tr-TR"/>
              <a:pPr/>
              <a:t>37</a:t>
            </a:fld>
            <a:endParaRPr lang="tr-TR"/>
          </a:p>
        </p:txBody>
      </p:sp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1227138"/>
          </a:xfrm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4939004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59125E-CF0D-4273-A086-BD5A4482FFAD}" type="slidenum">
              <a:rPr lang="tr-TR"/>
              <a:pPr/>
              <a:t>38</a:t>
            </a:fld>
            <a:endParaRPr lang="tr-TR"/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1227138"/>
          </a:xfrm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2659486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91CD7B-0B1F-4C91-B3B6-E2A775D1AD31}" type="slidenum">
              <a:rPr lang="tr-TR"/>
              <a:pPr/>
              <a:t>39</a:t>
            </a:fld>
            <a:endParaRPr lang="tr-TR"/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1227138"/>
          </a:xfrm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3442376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5B4BDF-545E-45C0-9114-46C19BDF29C2}" type="slidenum">
              <a:rPr lang="tr-TR"/>
              <a:pPr/>
              <a:t>40</a:t>
            </a:fld>
            <a:endParaRPr lang="tr-TR"/>
          </a:p>
        </p:txBody>
      </p:sp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1227138"/>
          </a:xfrm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4816540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9B1B1D-8E20-42FE-9C8D-0B078CFF7803}" type="slidenum">
              <a:rPr lang="tr-TR"/>
              <a:pPr/>
              <a:t>41</a:t>
            </a:fld>
            <a:endParaRPr lang="tr-TR"/>
          </a:p>
        </p:txBody>
      </p:sp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1227138"/>
          </a:xfrm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2379416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C088B2-DDE8-4BF0-B5EF-91E204DDC70A}" type="slidenum">
              <a:rPr lang="tr-TR"/>
              <a:pPr/>
              <a:t>42</a:t>
            </a:fld>
            <a:endParaRPr lang="tr-TR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4500842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44EB29-9F3C-4BAC-B2D2-E1A7570B9BD4}" type="slidenum">
              <a:rPr lang="tr-TR"/>
              <a:pPr/>
              <a:t>43</a:t>
            </a:fld>
            <a:endParaRPr lang="tr-TR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1533604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ABDF21-EC17-4AA4-93DE-74BFA0A3756E}" type="slidenum">
              <a:rPr lang="tr-TR"/>
              <a:pPr/>
              <a:t>44</a:t>
            </a:fld>
            <a:endParaRPr lang="tr-TR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8876607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9A4DE0-E0EB-4CBB-9716-CE72A89369B8}" type="slidenum">
              <a:rPr lang="tr-TR"/>
              <a:pPr/>
              <a:t>45</a:t>
            </a:fld>
            <a:endParaRPr lang="tr-TR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081584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9F6BB1-DE37-4E04-90A7-69C8F24E0C69}" type="slidenum">
              <a:rPr lang="tr-TR"/>
              <a:pPr/>
              <a:t>5</a:t>
            </a:fld>
            <a:endParaRPr lang="tr-TR"/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2853515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2D2CBC-A8EC-4472-944A-9A835BA3360A}" type="slidenum">
              <a:rPr lang="tr-TR"/>
              <a:pPr/>
              <a:t>46</a:t>
            </a:fld>
            <a:endParaRPr lang="tr-TR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4862852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6AEF6A-D6A2-410E-ACCC-CDC64B3A9EB7}" type="slidenum">
              <a:rPr lang="tr-TR"/>
              <a:pPr/>
              <a:t>47</a:t>
            </a:fld>
            <a:endParaRPr lang="tr-TR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0603991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4DF4A7-4936-48FD-94F2-30C7BE9E9CD4}" type="slidenum">
              <a:rPr lang="tr-TR"/>
              <a:pPr/>
              <a:t>48</a:t>
            </a:fld>
            <a:endParaRPr lang="tr-TR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6392723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AEB76D-B6B7-4B55-B1D2-839F87D58080}" type="slidenum">
              <a:rPr lang="tr-TR"/>
              <a:pPr/>
              <a:t>49</a:t>
            </a:fld>
            <a:endParaRPr lang="tr-TR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76252252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C505A1-2C26-415E-9067-F8F1DFBF6330}" type="slidenum">
              <a:rPr lang="tr-TR"/>
              <a:pPr/>
              <a:t>50</a:t>
            </a:fld>
            <a:endParaRPr lang="tr-TR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6161838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AD3380-6807-4626-A86D-2FC3919BC4BB}" type="slidenum">
              <a:rPr lang="tr-TR"/>
              <a:pPr/>
              <a:t>51</a:t>
            </a:fld>
            <a:endParaRPr lang="tr-TR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46158954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397509-E228-403F-ADDE-3211CBF9BDF4}" type="slidenum">
              <a:rPr lang="tr-TR"/>
              <a:pPr/>
              <a:t>52</a:t>
            </a:fld>
            <a:endParaRPr lang="tr-TR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82976242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2D0035-49E8-4C26-87B9-E6A3A8B279E6}" type="slidenum">
              <a:rPr lang="tr-TR"/>
              <a:pPr/>
              <a:t>53</a:t>
            </a:fld>
            <a:endParaRPr lang="tr-TR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77410204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5442E9-EF95-4C00-96AE-D03A075D9B69}" type="slidenum">
              <a:rPr lang="tr-TR"/>
              <a:pPr/>
              <a:t>54</a:t>
            </a:fld>
            <a:endParaRPr lang="tr-TR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74755954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041833-DDB0-4EED-8B9F-9E50E4C35874}" type="slidenum">
              <a:rPr lang="tr-TR"/>
              <a:pPr/>
              <a:t>55</a:t>
            </a:fld>
            <a:endParaRPr lang="tr-TR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350110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1211EE-D05C-40E6-A6CF-3851E5BF0A61}" type="slidenum">
              <a:rPr lang="tr-TR"/>
              <a:pPr/>
              <a:t>7</a:t>
            </a:fld>
            <a:endParaRPr lang="tr-TR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72188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1C7202-A20B-455D-89EA-F852787F2A7A}" type="slidenum">
              <a:rPr lang="tr-TR"/>
              <a:pPr/>
              <a:t>8</a:t>
            </a:fld>
            <a:endParaRPr lang="tr-TR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987543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538C76-29B7-4E70-948B-52B8CFC23753}" type="slidenum">
              <a:rPr lang="tr-TR"/>
              <a:pPr/>
              <a:t>9</a:t>
            </a:fld>
            <a:endParaRPr lang="tr-TR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330471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B0386E-7ADF-4862-A834-6E45C2CCDE1B}" type="slidenum">
              <a:rPr lang="tr-TR"/>
              <a:pPr/>
              <a:t>10</a:t>
            </a:fld>
            <a:endParaRPr lang="tr-TR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206296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F9B60E-2A48-456D-BEE2-316E692B1684}" type="slidenum">
              <a:rPr lang="tr-TR"/>
              <a:pPr/>
              <a:t>11</a:t>
            </a:fld>
            <a:endParaRPr lang="tr-TR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105019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82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122883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22884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/>
                <a:ahLst/>
                <a:cxnLst>
                  <a:cxn ang="0">
                    <a:pos x="0" y="3159"/>
                  </a:cxn>
                  <a:cxn ang="0">
                    <a:pos x="5184" y="3159"/>
                  </a:cxn>
                  <a:cxn ang="0">
                    <a:pos x="5184" y="0"/>
                  </a:cxn>
                  <a:cxn ang="0">
                    <a:pos x="0" y="0"/>
                  </a:cxn>
                  <a:cxn ang="0">
                    <a:pos x="0" y="3159"/>
                  </a:cxn>
                  <a:cxn ang="0">
                    <a:pos x="0" y="3159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22885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159"/>
                  </a:cxn>
                  <a:cxn ang="0">
                    <a:pos x="556" y="3159"/>
                  </a:cxn>
                  <a:cxn ang="0">
                    <a:pos x="556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</p:grpSp>
        <p:sp>
          <p:nvSpPr>
            <p:cNvPr id="12288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0"/>
                </a:cxn>
                <a:cxn ang="0">
                  <a:pos x="12" y="42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2288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/>
              <a:ahLst/>
              <a:cxnLst>
                <a:cxn ang="0">
                  <a:pos x="251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251" y="0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2288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grpSp>
          <p:nvGrpSpPr>
            <p:cNvPr id="12288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2289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2289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2289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2289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2289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2289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</p:grpSp>
      </p:grpSp>
      <p:sp>
        <p:nvSpPr>
          <p:cNvPr id="122896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122897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122898" name="Rectangle 18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122899" name="Rectangle 19"/>
          <p:cNvSpPr>
            <a:spLocks noGrp="1" noChangeArrowheads="1"/>
          </p:cNvSpPr>
          <p:nvPr>
            <p:ph type="ftr" sz="quarter" idx="3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122900" name="Rectangle 2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DB5C512-8EAA-4D90-850E-7AD202D9E76E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A893D7-0D7E-494C-B6D7-CC182EC5D5C0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CF19DB-75D3-4FC2-AA47-548F07E1F5B3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/>
          </p:nvPr>
        </p:nvSpPr>
        <p:spPr>
          <a:xfrm>
            <a:off x="1066800" y="304800"/>
            <a:ext cx="7543800" cy="579120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7117031-E723-4EDD-8CF6-68F59E7821EC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39D80ED-B0F6-4811-8533-BB68E58DFFBA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Başlık, Metin ve 2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5 Veri Yer Tutucusu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7" name="6 Altbilgi Yer Tutucusu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8" name="7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D666051-0C8D-4BEA-923C-7A87B81160DB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Başlık, Metin ve Küçü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Küçük Resim Yer Tutucusu"/>
          <p:cNvSpPr>
            <a:spLocks noGrp="1"/>
          </p:cNvSpPr>
          <p:nvPr>
            <p:ph type="clipArt"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016DDF3-B96C-4228-9718-CE9CCE204F20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EDEDDA-F844-4FB2-9C54-E8E03C23E917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8D7E5B-6D4C-4742-AA36-987FA67D65B3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C854D7-7942-4BEE-8A03-B4265E20B8EA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130902-3A15-415B-8BEF-8DB0FB65513E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4DF5F8-D696-41DF-AA57-768D4A46445D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CD4B9-78BA-4ECB-8023-7C7C85C02177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95184A-E230-4722-B3FF-B06CB1C38F42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7CD479-A2D5-43D0-B937-96E326A30FF7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858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121859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/>
              <a:ahLst/>
              <a:cxnLst>
                <a:cxn ang="0">
                  <a:pos x="0" y="3159"/>
                </a:cxn>
                <a:cxn ang="0">
                  <a:pos x="5184" y="3159"/>
                </a:cxn>
                <a:cxn ang="0">
                  <a:pos x="5184" y="0"/>
                </a:cxn>
                <a:cxn ang="0">
                  <a:pos x="0" y="0"/>
                </a:cxn>
                <a:cxn ang="0">
                  <a:pos x="0" y="3159"/>
                </a:cxn>
                <a:cxn ang="0">
                  <a:pos x="0" y="3159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21860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159"/>
                </a:cxn>
                <a:cxn ang="0">
                  <a:pos x="556" y="3159"/>
                </a:cxn>
                <a:cxn ang="0">
                  <a:pos x="55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grpSp>
          <p:nvGrpSpPr>
            <p:cNvPr id="121861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21862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21863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21864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21865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21866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21867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21868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21869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/>
                <a:ahLst/>
                <a:cxnLst>
                  <a:cxn ang="0">
                    <a:pos x="251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251" y="0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21870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</p:grpSp>
      </p:grpSp>
      <p:sp>
        <p:nvSpPr>
          <p:cNvPr id="121871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/>
              <a:t>Asıl başlık stili için tıklatın</a:t>
            </a:r>
          </a:p>
        </p:txBody>
      </p:sp>
      <p:sp>
        <p:nvSpPr>
          <p:cNvPr id="121872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121873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tr-TR"/>
          </a:p>
        </p:txBody>
      </p:sp>
      <p:sp>
        <p:nvSpPr>
          <p:cNvPr id="121874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tr-TR"/>
          </a:p>
        </p:txBody>
      </p:sp>
      <p:sp>
        <p:nvSpPr>
          <p:cNvPr id="121875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D779731E-362E-4D6F-A51F-C128AA0619E8}" type="slidenum">
              <a:rPr lang="tr-TR"/>
              <a:pPr/>
              <a:t>‹#›</a:t>
            </a:fld>
            <a:endParaRPr lang="tr-T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3.jpeg"/><Relationship Id="rId4" Type="http://schemas.openxmlformats.org/officeDocument/2006/relationships/image" Target="../media/image62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wmf"/><Relationship Id="rId4" Type="http://schemas.openxmlformats.org/officeDocument/2006/relationships/image" Target="../media/image65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543800" cy="3556000"/>
          </a:xfrm>
        </p:spPr>
        <p:txBody>
          <a:bodyPr/>
          <a:lstStyle/>
          <a:p>
            <a:r>
              <a:rPr lang="tr-TR" dirty="0">
                <a:solidFill>
                  <a:schemeClr val="hlink"/>
                </a:solidFill>
              </a:rPr>
              <a:t>Sabit Restorasyonların </a:t>
            </a:r>
            <a:r>
              <a:rPr lang="tr-TR" dirty="0" err="1">
                <a:solidFill>
                  <a:schemeClr val="hlink"/>
                </a:solidFill>
              </a:rPr>
              <a:t>Planmasında</a:t>
            </a:r>
            <a:r>
              <a:rPr lang="tr-TR" dirty="0">
                <a:solidFill>
                  <a:schemeClr val="hlink"/>
                </a:solidFill>
              </a:rPr>
              <a:t> </a:t>
            </a:r>
            <a:r>
              <a:rPr lang="tr-TR" dirty="0" err="1">
                <a:solidFill>
                  <a:schemeClr val="hlink"/>
                </a:solidFill>
              </a:rPr>
              <a:t>Multidisipliner</a:t>
            </a:r>
            <a:r>
              <a:rPr lang="tr-TR" dirty="0">
                <a:solidFill>
                  <a:schemeClr val="hlink"/>
                </a:solidFill>
              </a:rPr>
              <a:t> Yaklaşım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4724400"/>
            <a:ext cx="7543800" cy="13716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tr-TR"/>
              <a:t>  </a:t>
            </a:r>
            <a:r>
              <a:rPr lang="tr-TR">
                <a:solidFill>
                  <a:srgbClr val="FF9900"/>
                </a:solidFill>
              </a:rPr>
              <a:t>Prof.Dr.Hakan TERZİOĞLU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6" name="Picture 4" descr="crown1_a"/>
          <p:cNvPicPr>
            <a:picLocks noChangeAspect="1" noChangeArrowheads="1"/>
          </p:cNvPicPr>
          <p:nvPr/>
        </p:nvPicPr>
        <p:blipFill>
          <a:blip r:embed="rId3" cstate="print"/>
          <a:srcRect l="7039" t="7446" r="6058" b="10263"/>
          <a:stretch>
            <a:fillRect/>
          </a:stretch>
        </p:blipFill>
        <p:spPr bwMode="auto">
          <a:xfrm>
            <a:off x="0" y="0"/>
            <a:ext cx="4356100" cy="2936875"/>
          </a:xfrm>
          <a:prstGeom prst="rect">
            <a:avLst/>
          </a:prstGeom>
          <a:noFill/>
        </p:spPr>
      </p:pic>
      <p:pic>
        <p:nvPicPr>
          <p:cNvPr id="151557" name="Picture 5" descr="crown1_b"/>
          <p:cNvPicPr>
            <a:picLocks noChangeAspect="1" noChangeArrowheads="1"/>
          </p:cNvPicPr>
          <p:nvPr/>
        </p:nvPicPr>
        <p:blipFill>
          <a:blip r:embed="rId4" cstate="print"/>
          <a:srcRect l="6743" t="9418" r="5855" b="8896"/>
          <a:stretch>
            <a:fillRect/>
          </a:stretch>
        </p:blipFill>
        <p:spPr bwMode="auto">
          <a:xfrm>
            <a:off x="4859338" y="0"/>
            <a:ext cx="4284662" cy="2851150"/>
          </a:xfrm>
          <a:prstGeom prst="rect">
            <a:avLst/>
          </a:prstGeom>
          <a:noFill/>
        </p:spPr>
      </p:pic>
      <p:pic>
        <p:nvPicPr>
          <p:cNvPr id="151559" name="Picture 7" descr="crown1_d"/>
          <p:cNvPicPr>
            <a:picLocks noChangeAspect="1" noChangeArrowheads="1"/>
          </p:cNvPicPr>
          <p:nvPr/>
        </p:nvPicPr>
        <p:blipFill>
          <a:blip r:embed="rId5" cstate="print"/>
          <a:srcRect l="6067" t="8521" r="6200" b="10767"/>
          <a:stretch>
            <a:fillRect/>
          </a:stretch>
        </p:blipFill>
        <p:spPr bwMode="auto">
          <a:xfrm>
            <a:off x="0" y="3600450"/>
            <a:ext cx="4284663" cy="2806700"/>
          </a:xfrm>
          <a:prstGeom prst="rect">
            <a:avLst/>
          </a:prstGeom>
          <a:noFill/>
        </p:spPr>
      </p:pic>
      <p:pic>
        <p:nvPicPr>
          <p:cNvPr id="151560" name="Picture 8" descr="crown1_h"/>
          <p:cNvPicPr>
            <a:picLocks noChangeAspect="1" noChangeArrowheads="1"/>
          </p:cNvPicPr>
          <p:nvPr/>
        </p:nvPicPr>
        <p:blipFill>
          <a:blip r:embed="rId6" cstate="print"/>
          <a:srcRect l="7666" t="7491" r="7666" b="11798"/>
          <a:stretch>
            <a:fillRect/>
          </a:stretch>
        </p:blipFill>
        <p:spPr bwMode="auto">
          <a:xfrm>
            <a:off x="4932363" y="3570288"/>
            <a:ext cx="4211637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b="0">
                <a:solidFill>
                  <a:srgbClr val="FFFF00"/>
                </a:solidFill>
                <a:latin typeface="Comic Sans MS" pitchFamily="66" charset="0"/>
              </a:rPr>
              <a:t>DİŞ EKSİKLİKLERİ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tr-TR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Konjenital</a:t>
            </a:r>
            <a:r>
              <a:rPr lang="tr-TR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olarak var olmayan veya çürük, travma gibi nedenlerle kaybedilmiş dişler ortodontistler ve </a:t>
            </a:r>
            <a:r>
              <a:rPr lang="tr-TR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prostodontistler</a:t>
            </a:r>
            <a:r>
              <a:rPr lang="tr-TR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için daima bir sorun olmuştur. Sıklıkla bu tür vakalarda </a:t>
            </a:r>
            <a:r>
              <a:rPr lang="tr-TR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multidisipliner</a:t>
            </a:r>
            <a:r>
              <a:rPr lang="tr-TR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bir yaklaşım gerekmektedir. Çünkü sorun fonksiyon ve </a:t>
            </a:r>
            <a:r>
              <a:rPr lang="tr-TR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fonasyonun</a:t>
            </a:r>
            <a:r>
              <a:rPr lang="tr-TR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olduğu kadar estetiğin sağlanmasıdır</a:t>
            </a:r>
            <a:r>
              <a:rPr lang="tr-TR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5616" y="1772816"/>
            <a:ext cx="7772400" cy="4114800"/>
          </a:xfrm>
        </p:spPr>
        <p:txBody>
          <a:bodyPr/>
          <a:lstStyle/>
          <a:p>
            <a:pPr marL="0" indent="0" algn="just">
              <a:buNone/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Eksik dişlerin </a:t>
            </a:r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protetik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 restorasyonla giderileceği vakalarda eğer bir birey büyüme gelişimini tamamlamamışsa tedaviden sonra bireyin büyümesi tamamlanana kadar eksik olan diş ya da dişlerin yerinin </a:t>
            </a:r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maryland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adeziv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) köprülerle, </a:t>
            </a:r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semipermanent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 restorasyonlarla ya da hareketli bir apareyle korunması ihtimali de vardır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buFont typeface="Wingdings" pitchFamily="2" charset="2"/>
              <a:buNone/>
            </a:pPr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58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1052736"/>
            <a:ext cx="6809773" cy="5112568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58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7000"/>
          <a:stretch>
            <a:fillRect/>
          </a:stretch>
        </p:blipFill>
        <p:spPr>
          <a:xfrm>
            <a:off x="611560" y="260648"/>
            <a:ext cx="2743200" cy="3826768"/>
          </a:xfrm>
        </p:spPr>
      </p:pic>
      <p:pic>
        <p:nvPicPr>
          <p:cNvPr id="5" name="4 Resim" descr="58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332656"/>
            <a:ext cx="4391769" cy="3297205"/>
          </a:xfrm>
          <a:prstGeom prst="rect">
            <a:avLst/>
          </a:prstGeom>
        </p:spPr>
      </p:pic>
      <p:pic>
        <p:nvPicPr>
          <p:cNvPr id="6" name="5 Resim" descr="58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7784" y="3405700"/>
            <a:ext cx="4607793" cy="34523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58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1" y="188641"/>
            <a:ext cx="2880320" cy="2162456"/>
          </a:xfrm>
        </p:spPr>
      </p:pic>
      <p:pic>
        <p:nvPicPr>
          <p:cNvPr id="5" name="4 Resim" descr="58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260648"/>
            <a:ext cx="2808312" cy="2108394"/>
          </a:xfrm>
          <a:prstGeom prst="rect">
            <a:avLst/>
          </a:prstGeom>
        </p:spPr>
      </p:pic>
      <p:pic>
        <p:nvPicPr>
          <p:cNvPr id="6" name="5 Resim" descr="589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188640"/>
            <a:ext cx="2879601" cy="2157486"/>
          </a:xfrm>
          <a:prstGeom prst="rect">
            <a:avLst/>
          </a:prstGeom>
        </p:spPr>
      </p:pic>
      <p:pic>
        <p:nvPicPr>
          <p:cNvPr id="7" name="6 Resim" descr="589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3848" y="2492896"/>
            <a:ext cx="2880320" cy="2162456"/>
          </a:xfrm>
          <a:prstGeom prst="rect">
            <a:avLst/>
          </a:prstGeom>
        </p:spPr>
      </p:pic>
      <p:pic>
        <p:nvPicPr>
          <p:cNvPr id="8" name="7 Resim" descr="589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504" y="4678138"/>
            <a:ext cx="2903505" cy="2179862"/>
          </a:xfrm>
          <a:prstGeom prst="rect">
            <a:avLst/>
          </a:prstGeom>
        </p:spPr>
      </p:pic>
      <p:pic>
        <p:nvPicPr>
          <p:cNvPr id="9" name="8 Resim" descr="590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59832" y="4725144"/>
            <a:ext cx="3023617" cy="2014194"/>
          </a:xfrm>
          <a:prstGeom prst="rect">
            <a:avLst/>
          </a:prstGeom>
        </p:spPr>
      </p:pic>
      <p:pic>
        <p:nvPicPr>
          <p:cNvPr id="10" name="9 Resim" descr="590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56176" y="4725143"/>
            <a:ext cx="2987824" cy="199035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590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16632"/>
            <a:ext cx="4384476" cy="3284984"/>
          </a:xfrm>
        </p:spPr>
      </p:pic>
      <p:pic>
        <p:nvPicPr>
          <p:cNvPr id="5" name="4 Resim" descr="59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71624" y="3429000"/>
            <a:ext cx="4972376" cy="3312368"/>
          </a:xfrm>
          <a:prstGeom prst="rect">
            <a:avLst/>
          </a:prstGeom>
        </p:spPr>
      </p:pic>
      <p:pic>
        <p:nvPicPr>
          <p:cNvPr id="7" name="6 Resim" descr="59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76375" y="1366837"/>
            <a:ext cx="6191250" cy="4124325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sz="4000" b="0">
                <a:solidFill>
                  <a:srgbClr val="FFFF00"/>
                </a:solidFill>
                <a:latin typeface="Arial Unicode MS" pitchFamily="34" charset="-128"/>
              </a:rPr>
              <a:t> </a:t>
            </a:r>
            <a:r>
              <a:rPr lang="tr-TR" sz="4000" b="0">
                <a:solidFill>
                  <a:srgbClr val="FFFF00"/>
                </a:solidFill>
                <a:latin typeface="Comic Sans MS" pitchFamily="66" charset="0"/>
              </a:rPr>
              <a:t>DİŞ EKSİKLİKLERİNİN RESTORASYONU</a:t>
            </a:r>
            <a:r>
              <a:rPr lang="tr-TR" sz="4000" b="0">
                <a:solidFill>
                  <a:srgbClr val="FFFF00"/>
                </a:solidFill>
                <a:latin typeface="Arial Unicode MS" pitchFamily="34" charset="-128"/>
              </a:rPr>
              <a:t/>
            </a:r>
            <a:br>
              <a:rPr lang="tr-TR" sz="4000" b="0">
                <a:solidFill>
                  <a:srgbClr val="FFFF00"/>
                </a:solidFill>
                <a:latin typeface="Arial Unicode MS" pitchFamily="34" charset="-128"/>
              </a:rPr>
            </a:br>
            <a:endParaRPr lang="tr-TR" sz="4000" b="0">
              <a:solidFill>
                <a:srgbClr val="FFFF00"/>
              </a:solidFill>
              <a:latin typeface="Arial Unicode MS" pitchFamily="34" charset="-128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844675"/>
            <a:ext cx="3810000" cy="4114800"/>
          </a:xfrm>
        </p:spPr>
        <p:txBody>
          <a:bodyPr/>
          <a:lstStyle/>
          <a:p>
            <a:pPr lvl="1">
              <a:buFontTx/>
              <a:buChar char="•"/>
            </a:pPr>
            <a:r>
              <a:rPr lang="tr-TR" sz="2000" b="1">
                <a:latin typeface="Comic Sans MS" pitchFamily="66" charset="0"/>
              </a:rPr>
              <a:t>Ortodontik tedavi alternatifleri</a:t>
            </a:r>
          </a:p>
          <a:p>
            <a:pPr lvl="2">
              <a:buFont typeface="Wingdings" pitchFamily="2" charset="2"/>
              <a:buChar char="ü"/>
            </a:pPr>
            <a:r>
              <a:rPr lang="tr-TR" b="1">
                <a:latin typeface="Comic Sans MS" pitchFamily="66" charset="0"/>
              </a:rPr>
              <a:t>Yer açılması</a:t>
            </a:r>
          </a:p>
          <a:p>
            <a:pPr lvl="2">
              <a:buFont typeface="Wingdings" pitchFamily="2" charset="2"/>
              <a:buChar char="ü"/>
            </a:pPr>
            <a:r>
              <a:rPr lang="tr-TR" b="1">
                <a:latin typeface="Comic Sans MS" pitchFamily="66" charset="0"/>
              </a:rPr>
              <a:t>Boşlukların kapatılması</a:t>
            </a:r>
          </a:p>
          <a:p>
            <a:pPr lvl="1"/>
            <a:r>
              <a:rPr lang="tr-TR" sz="2000" b="1">
                <a:latin typeface="Comic Sans MS" pitchFamily="66" charset="0"/>
              </a:rPr>
              <a:t>Protetik tedavi alternatifleri</a:t>
            </a:r>
          </a:p>
          <a:p>
            <a:pPr lvl="2">
              <a:buFont typeface="Wingdings" pitchFamily="2" charset="2"/>
              <a:buChar char="ü"/>
            </a:pPr>
            <a:r>
              <a:rPr lang="tr-TR" b="1">
                <a:latin typeface="Comic Sans MS" pitchFamily="66" charset="0"/>
              </a:rPr>
              <a:t>Konvansiyonel köprü tasarımları</a:t>
            </a:r>
          </a:p>
          <a:p>
            <a:pPr lvl="2">
              <a:buFont typeface="Wingdings" pitchFamily="2" charset="2"/>
              <a:buChar char="ü"/>
            </a:pPr>
            <a:r>
              <a:rPr lang="tr-TR" b="1">
                <a:latin typeface="Comic Sans MS" pitchFamily="66" charset="0"/>
              </a:rPr>
              <a:t>İmplant uygulamaları</a:t>
            </a:r>
          </a:p>
          <a:p>
            <a:endParaRPr lang="tr-TR" sz="2000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911725" y="1981200"/>
            <a:ext cx="3698875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tr-TR" sz="2400"/>
          </a:p>
        </p:txBody>
      </p:sp>
      <p:pic>
        <p:nvPicPr>
          <p:cNvPr id="25605" name="Picture 5" descr="0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09800"/>
            <a:ext cx="3886200" cy="315277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5048250" y="304800"/>
            <a:ext cx="3562350" cy="1431925"/>
          </a:xfrm>
        </p:spPr>
        <p:txBody>
          <a:bodyPr/>
          <a:lstStyle/>
          <a:p>
            <a:r>
              <a:rPr lang="tr-TR">
                <a:solidFill>
                  <a:srgbClr val="FFFF00"/>
                </a:solidFill>
              </a:rPr>
              <a:t>Genioplasti</a:t>
            </a:r>
          </a:p>
        </p:txBody>
      </p:sp>
      <p:pic>
        <p:nvPicPr>
          <p:cNvPr id="173059" name="Picture 3" descr="7053"/>
          <p:cNvPicPr>
            <a:picLocks noChangeAspect="1" noChangeArrowheads="1"/>
          </p:cNvPicPr>
          <p:nvPr/>
        </p:nvPicPr>
        <p:blipFill>
          <a:blip r:embed="rId3" cstate="print"/>
          <a:srcRect b="29890"/>
          <a:stretch>
            <a:fillRect/>
          </a:stretch>
        </p:blipFill>
        <p:spPr bwMode="auto">
          <a:xfrm>
            <a:off x="0" y="476250"/>
            <a:ext cx="4968875" cy="2786063"/>
          </a:xfrm>
          <a:prstGeom prst="rect">
            <a:avLst/>
          </a:prstGeom>
          <a:noFill/>
        </p:spPr>
      </p:pic>
      <p:pic>
        <p:nvPicPr>
          <p:cNvPr id="173060" name="Picture 4" descr="chin-implant-indianapolis-dr-barry-eppley"/>
          <p:cNvPicPr>
            <a:picLocks noChangeAspect="1" noChangeArrowheads="1"/>
          </p:cNvPicPr>
          <p:nvPr/>
        </p:nvPicPr>
        <p:blipFill>
          <a:blip r:embed="rId4" cstate="print"/>
          <a:srcRect t="22911" b="28168"/>
          <a:stretch>
            <a:fillRect/>
          </a:stretch>
        </p:blipFill>
        <p:spPr bwMode="auto">
          <a:xfrm>
            <a:off x="1476375" y="3500438"/>
            <a:ext cx="7667625" cy="28987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5300663"/>
            <a:ext cx="7772400" cy="1298575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tr-TR" sz="2400">
                <a:solidFill>
                  <a:srgbClr val="FFFF00"/>
                </a:solidFill>
              </a:rPr>
              <a:t>	İskeletsel sınıf III malokluzyonlar :</a:t>
            </a:r>
          </a:p>
          <a:p>
            <a:pPr>
              <a:lnSpc>
                <a:spcPct val="90000"/>
              </a:lnSpc>
            </a:pPr>
            <a:r>
              <a:rPr lang="tr-TR" sz="2400">
                <a:solidFill>
                  <a:srgbClr val="FFFF00"/>
                </a:solidFill>
              </a:rPr>
              <a:t>maksiller retruzyon, mandibuler protruzyon ya da bu iki durumun kombinasyonu şeklinde görülebilirler.</a:t>
            </a:r>
            <a:r>
              <a:rPr lang="tr-TR" sz="2400"/>
              <a:t> </a:t>
            </a:r>
          </a:p>
        </p:txBody>
      </p:sp>
      <p:pic>
        <p:nvPicPr>
          <p:cNvPr id="175108" name="Picture 4" descr="sekil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250"/>
            <a:ext cx="8964613" cy="44561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chemeClr val="hlink"/>
                </a:solidFill>
              </a:rPr>
              <a:t>Multidisipliner Çalışma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Wingdings" pitchFamily="2" charset="2"/>
              <a:buNone/>
            </a:pPr>
            <a:r>
              <a:rPr lang="tr-TR"/>
              <a:t>   Bir problemin çözülmesinde ya da vakanın planlamasında bir tedavi protokolü veya disiplinine bağlı kalmaksızın bir çok tedavi yöntemini ve yaklaşımını göz önüne alarak farklı disiplinlerin birarada koordine çalışmasıdır.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6" name="Picture 4" descr="intraor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60800"/>
            <a:ext cx="9144000" cy="2149475"/>
          </a:xfrm>
          <a:prstGeom prst="rect">
            <a:avLst/>
          </a:prstGeom>
          <a:noFill/>
        </p:spPr>
      </p:pic>
      <p:pic>
        <p:nvPicPr>
          <p:cNvPr id="177157" name="Picture 5" descr="ekstraor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913" y="549275"/>
            <a:ext cx="6430962" cy="31448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4212" y="1341438"/>
            <a:ext cx="7776219" cy="44672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tr-TR" sz="2400" dirty="0">
                <a:solidFill>
                  <a:srgbClr val="FFFF00"/>
                </a:solidFill>
              </a:rPr>
              <a:t>Büyümenin erken dönemlerinde </a:t>
            </a:r>
            <a:r>
              <a:rPr lang="tr-TR" sz="2400" dirty="0" err="1">
                <a:solidFill>
                  <a:srgbClr val="FFFF00"/>
                </a:solidFill>
              </a:rPr>
              <a:t>iskeletsel</a:t>
            </a:r>
            <a:r>
              <a:rPr lang="tr-TR" sz="2400" dirty="0">
                <a:solidFill>
                  <a:srgbClr val="FFFF00"/>
                </a:solidFill>
              </a:rPr>
              <a:t> sınıf III </a:t>
            </a:r>
            <a:r>
              <a:rPr lang="tr-TR" sz="2400" dirty="0" err="1">
                <a:solidFill>
                  <a:srgbClr val="FFFF00"/>
                </a:solidFill>
              </a:rPr>
              <a:t>malokluzyonlar</a:t>
            </a:r>
            <a:r>
              <a:rPr lang="tr-TR" sz="2400" dirty="0">
                <a:solidFill>
                  <a:srgbClr val="FFFF00"/>
                </a:solidFill>
              </a:rPr>
              <a:t> çeşitli </a:t>
            </a:r>
            <a:r>
              <a:rPr lang="tr-TR" sz="2400" dirty="0" err="1">
                <a:solidFill>
                  <a:srgbClr val="FFFF00"/>
                </a:solidFill>
              </a:rPr>
              <a:t>ortodontik</a:t>
            </a:r>
            <a:r>
              <a:rPr lang="tr-TR" sz="2400" dirty="0">
                <a:solidFill>
                  <a:srgbClr val="FFFF00"/>
                </a:solidFill>
              </a:rPr>
              <a:t> ve ortopedik aygıtlarla tedavi edilebilirken erişkin bireylerde ise </a:t>
            </a:r>
            <a:r>
              <a:rPr lang="tr-TR" sz="2400" dirty="0" err="1">
                <a:solidFill>
                  <a:srgbClr val="FFFF00"/>
                </a:solidFill>
              </a:rPr>
              <a:t>ortognatik</a:t>
            </a:r>
            <a:r>
              <a:rPr lang="tr-TR" sz="2400" dirty="0">
                <a:solidFill>
                  <a:srgbClr val="FFFF00"/>
                </a:solidFill>
              </a:rPr>
              <a:t> cerrahi prosedürleri gerekli olmaktadır.</a:t>
            </a:r>
          </a:p>
          <a:p>
            <a:pPr>
              <a:lnSpc>
                <a:spcPct val="90000"/>
              </a:lnSpc>
            </a:pPr>
            <a:endParaRPr lang="tr-TR" sz="2400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r>
              <a:rPr lang="tr-TR" sz="2400" dirty="0" err="1"/>
              <a:t>LeFort</a:t>
            </a:r>
            <a:r>
              <a:rPr lang="tr-TR" sz="2400" dirty="0"/>
              <a:t> 1 </a:t>
            </a:r>
            <a:r>
              <a:rPr lang="tr-TR" sz="2400" dirty="0" err="1"/>
              <a:t>osteotomisi</a:t>
            </a:r>
            <a:r>
              <a:rPr lang="tr-TR" sz="2400" dirty="0"/>
              <a:t> ilk olarak 1870 yılında </a:t>
            </a:r>
            <a:r>
              <a:rPr lang="tr-TR" sz="2400" dirty="0" err="1"/>
              <a:t>Cheever</a:t>
            </a:r>
            <a:r>
              <a:rPr lang="tr-TR" sz="2400" dirty="0"/>
              <a:t> tarafından tanımlanmıştır (3). </a:t>
            </a:r>
          </a:p>
          <a:p>
            <a:pPr>
              <a:lnSpc>
                <a:spcPct val="90000"/>
              </a:lnSpc>
            </a:pPr>
            <a:endParaRPr lang="tr-TR" sz="2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tr-TR" sz="2400" dirty="0">
                <a:solidFill>
                  <a:srgbClr val="FFFF00"/>
                </a:solidFill>
              </a:rPr>
              <a:t>Yüz yıl sonra ise </a:t>
            </a:r>
            <a:r>
              <a:rPr lang="tr-TR" sz="2400" dirty="0" err="1">
                <a:solidFill>
                  <a:srgbClr val="FFFF00"/>
                </a:solidFill>
              </a:rPr>
              <a:t>Obwegeser</a:t>
            </a:r>
            <a:r>
              <a:rPr lang="tr-TR" sz="2400" dirty="0">
                <a:solidFill>
                  <a:srgbClr val="FFFF00"/>
                </a:solidFill>
              </a:rPr>
              <a:t> (4) ve </a:t>
            </a:r>
            <a:r>
              <a:rPr lang="tr-TR" sz="2400" dirty="0" err="1">
                <a:solidFill>
                  <a:srgbClr val="FFFF00"/>
                </a:solidFill>
              </a:rPr>
              <a:t>Bell</a:t>
            </a:r>
            <a:r>
              <a:rPr lang="tr-TR" sz="2400" dirty="0">
                <a:solidFill>
                  <a:srgbClr val="FFFF00"/>
                </a:solidFill>
              </a:rPr>
              <a:t> (5) prosedürü uygulamış olup, teknik günümüzde sınıf III </a:t>
            </a:r>
            <a:r>
              <a:rPr lang="tr-TR" sz="2400" dirty="0" err="1">
                <a:solidFill>
                  <a:srgbClr val="FFFF00"/>
                </a:solidFill>
              </a:rPr>
              <a:t>malokluzyonların</a:t>
            </a:r>
            <a:r>
              <a:rPr lang="tr-TR" sz="2400" dirty="0">
                <a:solidFill>
                  <a:srgbClr val="FFFF00"/>
                </a:solidFill>
              </a:rPr>
              <a:t> tedavisinde rutin olarak kullanılmaktadır.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2" name="Picture 4" descr="se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050"/>
            <a:ext cx="9144000" cy="49895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>
                <a:cs typeface="Times New Roman" pitchFamily="18" charset="0"/>
              </a:rPr>
              <a:t>Sefalometrik analiz iskeletsel sınıf III ilişkiyi göstermektedir. </a:t>
            </a:r>
            <a:endParaRPr lang="tr-TR"/>
          </a:p>
          <a:p>
            <a:r>
              <a:rPr lang="tr-TR">
                <a:cs typeface="Times New Roman" pitchFamily="18" charset="0"/>
              </a:rPr>
              <a:t>Sınıf III malokluzyonun, sefalometrik analiz bulguları ışığı altında </a:t>
            </a:r>
            <a:r>
              <a:rPr lang="tr-TR">
                <a:solidFill>
                  <a:srgbClr val="FF9900"/>
                </a:solidFill>
                <a:cs typeface="Times New Roman" pitchFamily="18" charset="0"/>
              </a:rPr>
              <a:t>maksiller retruzyon</a:t>
            </a:r>
            <a:r>
              <a:rPr lang="tr-TR">
                <a:cs typeface="Times New Roman" pitchFamily="18" charset="0"/>
              </a:rPr>
              <a:t> kaynaklı olduğu tespit edilmiştir </a:t>
            </a:r>
            <a:endParaRPr lang="tr-TR"/>
          </a:p>
          <a:p>
            <a:r>
              <a:rPr lang="tr-TR">
                <a:cs typeface="Times New Roman" pitchFamily="18" charset="0"/>
              </a:rPr>
              <a:t>(SNA= 77°, SNB= 80°, ANB= -3°).</a:t>
            </a:r>
            <a:r>
              <a:rPr lang="tr-TR"/>
              <a:t>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2800">
                <a:solidFill>
                  <a:srgbClr val="FF0000"/>
                </a:solidFill>
              </a:rPr>
              <a:t>Tedavi hedefleri</a:t>
            </a:r>
          </a:p>
          <a:p>
            <a:endParaRPr lang="tr-TR" sz="2800">
              <a:solidFill>
                <a:srgbClr val="FF0000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tr-TR" sz="2800">
                <a:solidFill>
                  <a:schemeClr val="bg1"/>
                </a:solidFill>
              </a:rPr>
              <a:t>	</a:t>
            </a:r>
            <a:r>
              <a:rPr lang="tr-TR" sz="2800"/>
              <a:t>İskeletsel sınıf III ilişkiyi düzeltmek, normal overjet ve overbite sağlamak, üst ve alt dental orta hatları, yüz orta hattı ile uygun konuma getirmek</a:t>
            </a:r>
            <a:r>
              <a:rPr lang="tr-TR" sz="2800">
                <a:solidFill>
                  <a:schemeClr val="bg1"/>
                </a:solidFill>
              </a:rPr>
              <a:t>, </a:t>
            </a:r>
            <a:r>
              <a:rPr lang="tr-TR" sz="2800">
                <a:solidFill>
                  <a:srgbClr val="FFFF00"/>
                </a:solidFill>
              </a:rPr>
              <a:t>gömülü olan kanin dişi ototransplante etmek</a:t>
            </a:r>
            <a:r>
              <a:rPr lang="tr-TR" sz="2800">
                <a:solidFill>
                  <a:schemeClr val="bg1"/>
                </a:solidFill>
              </a:rPr>
              <a:t>, </a:t>
            </a:r>
            <a:r>
              <a:rPr lang="tr-TR" sz="2800"/>
              <a:t>stabil bir okluzal ilişki sağlamak ve profil ve yüz estetiğini iyileştirmektir.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87396" name="Picture 4" descr="sekil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613"/>
            <a:ext cx="9144000" cy="48815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89444" name="Picture 4" descr="sekil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0"/>
            <a:ext cx="7092950" cy="68151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2800">
                <a:solidFill>
                  <a:srgbClr val="FFFF00"/>
                </a:solidFill>
              </a:rPr>
              <a:t>Cerrahi faz, standart LeFort 1 osteotomisi ile gerçekleştirilmiştir.</a:t>
            </a:r>
          </a:p>
          <a:p>
            <a:r>
              <a:rPr lang="tr-TR" sz="2800">
                <a:solidFill>
                  <a:srgbClr val="FFFF00"/>
                </a:solidFill>
              </a:rPr>
              <a:t>Cerrahi kesiler yapılmadan önce referans noktalar maksillanın lateral duvarına işaretlenmiştir.</a:t>
            </a:r>
          </a:p>
          <a:p>
            <a:r>
              <a:rPr lang="tr-TR" sz="2800">
                <a:solidFill>
                  <a:srgbClr val="FFFF00"/>
                </a:solidFill>
              </a:rPr>
              <a:t>Maksilla, mobilize edildikten sonra okluzal rehberlik ve referans noktalar kullanılarak planlanan konuma (5 mm ilerletme) getirilmiştir.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2800">
                <a:solidFill>
                  <a:srgbClr val="FFFF00"/>
                </a:solidFill>
              </a:rPr>
              <a:t>Fiksasyon işlemi her iki maksiller parçada ikişer adet L şeklindeki miniplaklarla gerçekleştirilmiştir. </a:t>
            </a:r>
          </a:p>
          <a:p>
            <a:r>
              <a:rPr lang="tr-TR" sz="2800"/>
              <a:t>Toplam tedavi süresi 19 aydır.</a:t>
            </a:r>
            <a:r>
              <a:rPr lang="tr-TR" sz="2800">
                <a:solidFill>
                  <a:schemeClr val="bg1"/>
                </a:solidFill>
              </a:rPr>
              <a:t> </a:t>
            </a:r>
          </a:p>
          <a:p>
            <a:r>
              <a:rPr lang="tr-TR" sz="2800">
                <a:solidFill>
                  <a:srgbClr val="FFFF00"/>
                </a:solidFill>
              </a:rPr>
              <a:t>Ortodontik tedavi sonrası transplante edilen kanin dişi ve komşu birinci premolar </a:t>
            </a:r>
            <a:r>
              <a:rPr lang="tr-TR" sz="2800" u="sng">
                <a:solidFill>
                  <a:srgbClr val="FF0000"/>
                </a:solidFill>
              </a:rPr>
              <a:t>diş protetik olarak restore edilmiştir. </a:t>
            </a:r>
          </a:p>
          <a:p>
            <a:endParaRPr lang="tr-TR" sz="28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90" name="Picture 6" descr="Resim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57313"/>
            <a:ext cx="9144000" cy="41417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765175"/>
            <a:ext cx="8142288" cy="1431925"/>
          </a:xfrm>
        </p:spPr>
        <p:txBody>
          <a:bodyPr/>
          <a:lstStyle/>
          <a:p>
            <a:pPr algn="just"/>
            <a:r>
              <a:rPr lang="tr-TR" sz="3200">
                <a:solidFill>
                  <a:srgbClr val="FF9900"/>
                </a:solidFill>
              </a:rPr>
              <a:t>Multidisipliner Çalışmalarda en az iki ya da daha fazla disiplinin birlikte çalışması söz konusudur.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2743200"/>
            <a:ext cx="7543800" cy="3278188"/>
          </a:xfrm>
        </p:spPr>
        <p:txBody>
          <a:bodyPr/>
          <a:lstStyle/>
          <a:p>
            <a:r>
              <a:rPr lang="tr-TR"/>
              <a:t>Endodonti-Periodontoloji-Protez</a:t>
            </a:r>
          </a:p>
          <a:p>
            <a:r>
              <a:rPr lang="tr-TR"/>
              <a:t>Periodontoloji-Cerrahi-Protez</a:t>
            </a:r>
          </a:p>
          <a:p>
            <a:r>
              <a:rPr lang="tr-TR"/>
              <a:t>Cerrahi-Ortodonti-Protez</a:t>
            </a:r>
          </a:p>
          <a:p>
            <a:r>
              <a:rPr lang="tr-TR"/>
              <a:t>Cerrahi-Endodonti-Protez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tr-TR" sz="2800" b="1">
                <a:solidFill>
                  <a:srgbClr val="FF0000"/>
                </a:solidFill>
              </a:rPr>
              <a:t>Tedavi sonuçları</a:t>
            </a:r>
          </a:p>
          <a:p>
            <a:pPr>
              <a:lnSpc>
                <a:spcPct val="90000"/>
              </a:lnSpc>
            </a:pPr>
            <a:r>
              <a:rPr lang="tr-TR" sz="2800"/>
              <a:t>Tedavi sonunda yüz profili düzeltilmiştir. </a:t>
            </a:r>
          </a:p>
          <a:p>
            <a:pPr>
              <a:lnSpc>
                <a:spcPct val="90000"/>
              </a:lnSpc>
            </a:pPr>
            <a:r>
              <a:rPr lang="tr-TR" sz="2800"/>
              <a:t>Negatif overjet elimine edilmiş, ideal overjet ve overbite ilişkisi sağlanmıştır. </a:t>
            </a:r>
          </a:p>
          <a:p>
            <a:pPr>
              <a:lnSpc>
                <a:spcPct val="90000"/>
              </a:lnSpc>
            </a:pPr>
            <a:r>
              <a:rPr lang="tr-TR" sz="2800"/>
              <a:t>Tedavi sonu sefalometrik filmi maksiller keserlerin hafif retruze, mandibuler keserlerin protruze edilerek ideal konumlarına getirildiğini göstermektedir</a:t>
            </a:r>
            <a:r>
              <a:rPr lang="tr-TR" sz="2800">
                <a:solidFill>
                  <a:schemeClr val="bg1"/>
                </a:solidFill>
              </a:rPr>
              <a:t>. </a:t>
            </a:r>
            <a:r>
              <a:rPr lang="tr-TR" sz="2800" b="1">
                <a:solidFill>
                  <a:srgbClr val="FFFF00"/>
                </a:solidFill>
              </a:rPr>
              <a:t>SNA= 81°, SNB= 80° dir ve ANB açısı -3° den 1° ye getirilmiştir</a:t>
            </a:r>
            <a:r>
              <a:rPr lang="tr-TR" sz="2800">
                <a:solidFill>
                  <a:schemeClr val="bg1"/>
                </a:solidFill>
              </a:rPr>
              <a:t>.</a:t>
            </a:r>
            <a:r>
              <a:rPr lang="tr-TR" sz="2800"/>
              <a:t>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99684" name="Picture 4" descr="şekil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0"/>
            <a:ext cx="8137525" cy="6864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4" name="Picture 4" descr="Resim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413"/>
            <a:ext cx="9144000" cy="45132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2" name="Picture 4" descr="Resim5"/>
          <p:cNvPicPr>
            <a:picLocks noChangeAspect="1" noChangeArrowheads="1"/>
          </p:cNvPicPr>
          <p:nvPr/>
        </p:nvPicPr>
        <p:blipFill>
          <a:blip r:embed="rId3" cstate="print"/>
          <a:srcRect l="32674" r="34253"/>
          <a:stretch>
            <a:fillRect/>
          </a:stretch>
        </p:blipFill>
        <p:spPr bwMode="auto">
          <a:xfrm>
            <a:off x="1835150" y="0"/>
            <a:ext cx="5219700" cy="3463925"/>
          </a:xfrm>
          <a:prstGeom prst="rect">
            <a:avLst/>
          </a:prstGeom>
          <a:noFill/>
        </p:spPr>
      </p:pic>
      <p:pic>
        <p:nvPicPr>
          <p:cNvPr id="222213" name="Picture 5" descr="Resimc"/>
          <p:cNvPicPr>
            <a:picLocks noChangeAspect="1" noChangeArrowheads="1"/>
          </p:cNvPicPr>
          <p:nvPr/>
        </p:nvPicPr>
        <p:blipFill>
          <a:blip r:embed="rId4" cstate="print"/>
          <a:srcRect l="33455" r="31892"/>
          <a:stretch>
            <a:fillRect/>
          </a:stretch>
        </p:blipFill>
        <p:spPr bwMode="auto">
          <a:xfrm>
            <a:off x="1835150" y="3278188"/>
            <a:ext cx="5184775" cy="35798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60" name="Picture 4" descr="DSC_00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476250"/>
            <a:ext cx="4070350" cy="6121400"/>
          </a:xfrm>
          <a:prstGeom prst="rect">
            <a:avLst/>
          </a:prstGeom>
          <a:noFill/>
        </p:spPr>
      </p:pic>
      <p:pic>
        <p:nvPicPr>
          <p:cNvPr id="224261" name="Picture 5" descr="DSC_00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476250"/>
            <a:ext cx="4006850" cy="6026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26308" name="Picture 4" descr="DSC_00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813"/>
            <a:ext cx="4291013" cy="6453187"/>
          </a:xfrm>
          <a:prstGeom prst="rect">
            <a:avLst/>
          </a:prstGeom>
          <a:noFill/>
        </p:spPr>
      </p:pic>
      <p:pic>
        <p:nvPicPr>
          <p:cNvPr id="226309" name="Picture 5" descr="DSC_00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6100" y="404813"/>
            <a:ext cx="4291013" cy="64531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32452" name="Picture 4" descr="DSC_00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59338" cy="3232150"/>
          </a:xfrm>
          <a:prstGeom prst="rect">
            <a:avLst/>
          </a:prstGeom>
          <a:noFill/>
        </p:spPr>
      </p:pic>
      <p:pic>
        <p:nvPicPr>
          <p:cNvPr id="232453" name="Picture 5" descr="DSC_01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95700" y="3235325"/>
            <a:ext cx="5448300" cy="3622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30404" name="Picture 4" descr="DSC_00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60888" cy="6858000"/>
          </a:xfrm>
          <a:prstGeom prst="rect">
            <a:avLst/>
          </a:prstGeom>
          <a:noFill/>
        </p:spPr>
      </p:pic>
      <p:pic>
        <p:nvPicPr>
          <p:cNvPr id="230405" name="Picture 5" descr="DSC_01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6450" y="0"/>
            <a:ext cx="456088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34500" name="Picture 4" descr="DSC_01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4475" y="3068638"/>
            <a:ext cx="5089525" cy="3384550"/>
          </a:xfrm>
          <a:prstGeom prst="rect">
            <a:avLst/>
          </a:prstGeom>
          <a:noFill/>
        </p:spPr>
      </p:pic>
      <p:pic>
        <p:nvPicPr>
          <p:cNvPr id="234501" name="Picture 5" descr="DSC_01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089525" cy="3384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36548" name="Picture 4" descr="Ad-Photo-2722-1"/>
          <p:cNvPicPr>
            <a:picLocks noChangeAspect="1" noChangeArrowheads="1"/>
          </p:cNvPicPr>
          <p:nvPr/>
        </p:nvPicPr>
        <p:blipFill>
          <a:blip r:embed="rId3" cstate="print"/>
          <a:srcRect b="7796"/>
          <a:stretch>
            <a:fillRect/>
          </a:stretch>
        </p:blipFill>
        <p:spPr bwMode="auto">
          <a:xfrm>
            <a:off x="1042988" y="333375"/>
            <a:ext cx="6842125" cy="6308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/>
              <a:t>Bazen bu </a:t>
            </a:r>
            <a:r>
              <a:rPr lang="tr-TR" dirty="0" err="1"/>
              <a:t>multidisipliner</a:t>
            </a:r>
            <a:r>
              <a:rPr lang="tr-TR" dirty="0"/>
              <a:t> yaklaşım sadece bir meslek dalına bağımlı kalmaksızın farklı meslek </a:t>
            </a:r>
            <a:r>
              <a:rPr lang="tr-TR" dirty="0" err="1"/>
              <a:t>dallarınıda</a:t>
            </a:r>
            <a:r>
              <a:rPr lang="tr-TR" dirty="0"/>
              <a:t> kapsayabilir.</a:t>
            </a:r>
          </a:p>
        </p:txBody>
      </p:sp>
    </p:spTree>
    <p:extLst>
      <p:ext uri="{BB962C8B-B14F-4D97-AF65-F5344CB8AC3E}">
        <p14:creationId xmlns:p14="http://schemas.microsoft.com/office/powerpoint/2010/main" xmlns="" val="13009528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38596" name="Picture 4" descr="TMD_kaa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692150"/>
            <a:ext cx="6192838" cy="56562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4" name="Picture 4" descr="goldenhar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463" y="144463"/>
            <a:ext cx="6350000" cy="1905000"/>
          </a:xfrm>
          <a:prstGeom prst="rect">
            <a:avLst/>
          </a:prstGeom>
          <a:noFill/>
        </p:spPr>
      </p:pic>
      <p:pic>
        <p:nvPicPr>
          <p:cNvPr id="240645" name="Picture 5" descr="treacher_collins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4000" y="4953000"/>
            <a:ext cx="6350000" cy="1905000"/>
          </a:xfrm>
          <a:prstGeom prst="rect">
            <a:avLst/>
          </a:prstGeom>
          <a:noFill/>
        </p:spPr>
      </p:pic>
      <p:pic>
        <p:nvPicPr>
          <p:cNvPr id="240646" name="Picture 6" descr="834279-844837-205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06638" y="2039938"/>
            <a:ext cx="4046537" cy="2879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b="0">
                <a:solidFill>
                  <a:srgbClr val="FFFF00"/>
                </a:solidFill>
                <a:latin typeface="Comic Sans MS" pitchFamily="66" charset="0"/>
              </a:rPr>
              <a:t>DİŞ EKSİKLİKLERİ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698875" cy="41148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sz="2400">
                <a:latin typeface="Comic Sans MS" pitchFamily="66" charset="0"/>
              </a:rPr>
              <a:t>    </a:t>
            </a:r>
            <a:r>
              <a:rPr lang="tr-TR" sz="2400" b="1">
                <a:latin typeface="Comic Sans MS" pitchFamily="66" charset="0"/>
              </a:rPr>
              <a:t>Protetik restorasyon için destek alınan dişler her zaman istenilen yer ve konumda olmayabilir.Protez öncesinde ortodontik diş hareketleriyle restorasyonun yapımını kolaylaştıracak destek diş düzeni sağlanabilir.</a:t>
            </a:r>
          </a:p>
        </p:txBody>
      </p:sp>
      <p:pic>
        <p:nvPicPr>
          <p:cNvPr id="4608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161" t="2170" r="2747" b="2730"/>
          <a:stretch>
            <a:fillRect/>
          </a:stretch>
        </p:blipFill>
        <p:spPr>
          <a:xfrm>
            <a:off x="4908550" y="2492375"/>
            <a:ext cx="3355975" cy="273843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/>
      <p:bldP spid="4608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2205038"/>
            <a:ext cx="4176713" cy="3887787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tr-TR" sz="2400">
                <a:latin typeface="Comic Sans MS" pitchFamily="66" charset="0"/>
              </a:rPr>
              <a:t>   </a:t>
            </a:r>
            <a:r>
              <a:rPr lang="tr-TR" sz="2400" b="1">
                <a:latin typeface="Comic Sans MS" pitchFamily="66" charset="0"/>
              </a:rPr>
              <a:t>Dişlere gelen uygun kuvvet dağılımı ile fizyolojik olmayan çiğneme kuvvetlerinin neden olduğu marjinal ve apikal kemik rezorbsiyonları ortadan kaldırılabilir.</a:t>
            </a:r>
            <a:endParaRPr lang="tr-TR" sz="2400">
              <a:latin typeface="Comic Sans MS" pitchFamily="66" charset="0"/>
            </a:endParaRPr>
          </a:p>
        </p:txBody>
      </p:sp>
      <p:pic>
        <p:nvPicPr>
          <p:cNvPr id="48133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 l="2000" t="5948" r="2000" b="1859"/>
          <a:stretch>
            <a:fillRect/>
          </a:stretch>
        </p:blipFill>
        <p:spPr>
          <a:xfrm>
            <a:off x="4699000" y="2709863"/>
            <a:ext cx="3354388" cy="2413000"/>
          </a:xfrm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685800"/>
            <a:ext cx="7772400" cy="6172200"/>
          </a:xfrm>
        </p:spPr>
        <p:txBody>
          <a:bodyPr/>
          <a:lstStyle/>
          <a:p>
            <a:pPr algn="just">
              <a:buFont typeface="Wingdings" pitchFamily="2" charset="2"/>
              <a:buNone/>
            </a:pPr>
            <a:r>
              <a:rPr lang="tr-TR" dirty="0">
                <a:latin typeface="Comic Sans MS" pitchFamily="66" charset="0"/>
              </a:rPr>
              <a:t>   </a:t>
            </a:r>
            <a:r>
              <a:rPr lang="tr-TR" sz="2800" b="1" dirty="0">
                <a:latin typeface="Comic Sans MS" pitchFamily="66" charset="0"/>
              </a:rPr>
              <a:t>Proteze destek alınacak dişlerin </a:t>
            </a:r>
            <a:r>
              <a:rPr lang="tr-TR" sz="2800" b="1" dirty="0" err="1">
                <a:latin typeface="Comic Sans MS" pitchFamily="66" charset="0"/>
              </a:rPr>
              <a:t>eksenel</a:t>
            </a:r>
            <a:r>
              <a:rPr lang="tr-TR" sz="2800" b="1" dirty="0">
                <a:latin typeface="Comic Sans MS" pitchFamily="66" charset="0"/>
              </a:rPr>
              <a:t> doğrultularının düzeltilmesi sadece proteze daha uygun bir temel sağlamakla kalmaz,aynı zamanda destek olarak kullanılamayacak dişleri kullanılır hale getirir.Bunun sonucunda estetik ve fonksiyonel yönlerden daha sağlıklı restorasyonlar yapılabilir.</a:t>
            </a:r>
          </a:p>
          <a:p>
            <a:pPr>
              <a:buFont typeface="Wingdings" pitchFamily="2" charset="2"/>
              <a:buNone/>
            </a:pPr>
            <a:endParaRPr lang="tr-TR" b="1" dirty="0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endParaRPr lang="tr-TR" b="1" dirty="0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tr-TR" sz="1600" dirty="0">
                <a:latin typeface="Monotype Corsiva" pitchFamily="66" charset="0"/>
              </a:rPr>
              <a:t>                             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 cstate="print"/>
          <a:srcRect l="2161" t="2170" r="2747" b="2730"/>
          <a:stretch>
            <a:fillRect/>
          </a:stretch>
        </p:blipFill>
        <p:spPr bwMode="auto">
          <a:xfrm>
            <a:off x="762000" y="457200"/>
            <a:ext cx="3352800" cy="21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4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4" cstate="print"/>
          <a:srcRect l="2000" t="5948" r="2000" b="1859"/>
          <a:stretch>
            <a:fillRect/>
          </a:stretch>
        </p:blipFill>
        <p:spPr>
          <a:xfrm>
            <a:off x="5181600" y="457200"/>
            <a:ext cx="3276600" cy="2116138"/>
          </a:xfrm>
          <a:noFill/>
          <a:ln/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5" cstate="print"/>
          <a:srcRect r="3226" b="3203"/>
          <a:stretch>
            <a:fillRect/>
          </a:stretch>
        </p:blipFill>
        <p:spPr bwMode="auto">
          <a:xfrm>
            <a:off x="2971800" y="3276600"/>
            <a:ext cx="3352800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 t="3642" b="1669"/>
          <a:stretch>
            <a:fillRect/>
          </a:stretch>
        </p:blipFill>
        <p:spPr bwMode="auto">
          <a:xfrm>
            <a:off x="838200" y="304800"/>
            <a:ext cx="1955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4" cstate="print"/>
          <a:srcRect t="3622" r="6422" b="5812"/>
          <a:stretch>
            <a:fillRect/>
          </a:stretch>
        </p:blipFill>
        <p:spPr bwMode="auto">
          <a:xfrm>
            <a:off x="3657600" y="304800"/>
            <a:ext cx="197008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5" cstate="print"/>
          <a:srcRect b="2632"/>
          <a:stretch>
            <a:fillRect/>
          </a:stretch>
        </p:blipFill>
        <p:spPr bwMode="auto">
          <a:xfrm>
            <a:off x="6502400" y="304800"/>
            <a:ext cx="191135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6" cstate="print"/>
          <a:srcRect l="3548" t="3224" r="7761" b="7901"/>
          <a:stretch>
            <a:fillRect/>
          </a:stretch>
        </p:blipFill>
        <p:spPr bwMode="auto">
          <a:xfrm>
            <a:off x="838200" y="3733800"/>
            <a:ext cx="3200400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7" cstate="print"/>
          <a:srcRect l="3700" t="5461" r="3778" b="4688"/>
          <a:stretch>
            <a:fillRect/>
          </a:stretch>
        </p:blipFill>
        <p:spPr bwMode="auto">
          <a:xfrm>
            <a:off x="5257800" y="3733800"/>
            <a:ext cx="32004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print"/>
          <a:srcRect l="3700" t="5461" r="3778" b="1706"/>
          <a:stretch>
            <a:fillRect/>
          </a:stretch>
        </p:blipFill>
        <p:spPr bwMode="auto">
          <a:xfrm>
            <a:off x="1981200" y="1524000"/>
            <a:ext cx="5486400" cy="373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6800" y="1217613"/>
            <a:ext cx="7543800" cy="4114800"/>
          </a:xfrm>
        </p:spPr>
        <p:txBody>
          <a:bodyPr/>
          <a:lstStyle/>
          <a:p>
            <a:r>
              <a:rPr lang="tr-TR"/>
              <a:t>Bir dişe devrilme hareketi (tipping) yaptıracak şekilde bir ortodontik kuvvet uygulandığında, harekete karşı olan dirence, </a:t>
            </a:r>
            <a:r>
              <a:rPr lang="tr-TR" sz="4400" b="1">
                <a:solidFill>
                  <a:schemeClr val="tx2"/>
                </a:solidFill>
              </a:rPr>
              <a:t>Basit Ankraj</a:t>
            </a:r>
          </a:p>
          <a:p>
            <a:pPr>
              <a:buFont typeface="Wingdings" pitchFamily="2" charset="2"/>
              <a:buNone/>
            </a:pPr>
            <a:r>
              <a:rPr lang="tr-TR"/>
              <a:t>	denir.</a:t>
            </a: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282700" y="-242888"/>
            <a:ext cx="7543800" cy="1431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tr-TR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Basit Ankraj</a:t>
            </a:r>
          </a:p>
        </p:txBody>
      </p:sp>
      <p:pic>
        <p:nvPicPr>
          <p:cNvPr id="5124" name="Picture 4" descr="sp%20loss%20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675" y="3500438"/>
            <a:ext cx="4065588" cy="3157537"/>
          </a:xfrm>
          <a:prstGeom prst="rect">
            <a:avLst/>
          </a:prstGeom>
          <a:noFill/>
        </p:spPr>
      </p:pic>
      <p:sp>
        <p:nvSpPr>
          <p:cNvPr id="5125" name="Line 5"/>
          <p:cNvSpPr>
            <a:spLocks noChangeShapeType="1"/>
          </p:cNvSpPr>
          <p:nvPr/>
        </p:nvSpPr>
        <p:spPr bwMode="auto">
          <a:xfrm flipH="1">
            <a:off x="4500563" y="3716338"/>
            <a:ext cx="935037" cy="2889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2195513" y="4724400"/>
            <a:ext cx="5688012" cy="1730375"/>
            <a:chOff x="1337" y="1752"/>
            <a:chExt cx="3583" cy="1090"/>
          </a:xfrm>
        </p:grpSpPr>
        <p:pic>
          <p:nvPicPr>
            <p:cNvPr id="7171" name="Picture 3" descr="ortodonti_01_0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7" y="1752"/>
              <a:ext cx="1362" cy="1090"/>
            </a:xfrm>
            <a:prstGeom prst="rect">
              <a:avLst/>
            </a:prstGeom>
            <a:noFill/>
          </p:spPr>
        </p:pic>
        <p:pic>
          <p:nvPicPr>
            <p:cNvPr id="7172" name="Picture 4" descr="ortodonti_01_0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60" y="1752"/>
              <a:ext cx="1360" cy="1088"/>
            </a:xfrm>
            <a:prstGeom prst="rect">
              <a:avLst/>
            </a:prstGeom>
            <a:noFill/>
          </p:spPr>
        </p:pic>
        <p:sp>
          <p:nvSpPr>
            <p:cNvPr id="7173" name="Line 5"/>
            <p:cNvSpPr>
              <a:spLocks noChangeShapeType="1"/>
            </p:cNvSpPr>
            <p:nvPr/>
          </p:nvSpPr>
          <p:spPr bwMode="auto">
            <a:xfrm>
              <a:off x="2764" y="2306"/>
              <a:ext cx="680" cy="0"/>
            </a:xfrm>
            <a:prstGeom prst="line">
              <a:avLst/>
            </a:prstGeom>
            <a:noFill/>
            <a:ln w="76200">
              <a:solidFill>
                <a:srgbClr val="66FF33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611188" y="2781300"/>
            <a:ext cx="7127875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tr-TR" sz="4400"/>
          </a:p>
          <a:p>
            <a:pPr>
              <a:spcBef>
                <a:spcPct val="50000"/>
              </a:spcBef>
            </a:pPr>
            <a:endParaRPr lang="tr-TR" sz="4400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tr-TR"/>
              <a:t>Karşılıklı Ankraj (Resiprokal)</a:t>
            </a:r>
          </a:p>
        </p:txBody>
      </p:sp>
      <p:sp>
        <p:nvSpPr>
          <p:cNvPr id="7176" name="Rectangle 8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tr-TR"/>
              <a:t>2 dişin birbirine karşı hareket ettirilmesinde,</a:t>
            </a:r>
          </a:p>
          <a:p>
            <a:r>
              <a:rPr lang="tr-TR"/>
              <a:t>hareket eden bölgenin aynı zamanda kuvvetin destek aldığı ankraj bölgesi olma durumuna karşılıklı ankraj denir.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4" name="Picture 4" descr="tooth_bone_g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60350"/>
            <a:ext cx="2763837" cy="3384550"/>
          </a:xfrm>
          <a:prstGeom prst="rect">
            <a:avLst/>
          </a:prstGeom>
          <a:noFill/>
        </p:spPr>
      </p:pic>
      <p:pic>
        <p:nvPicPr>
          <p:cNvPr id="163845" name="Picture 5" descr="tooth_brok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113" y="260350"/>
            <a:ext cx="2762250" cy="3384550"/>
          </a:xfrm>
          <a:prstGeom prst="rect">
            <a:avLst/>
          </a:prstGeom>
          <a:noFill/>
        </p:spPr>
      </p:pic>
      <p:pic>
        <p:nvPicPr>
          <p:cNvPr id="163846" name="Picture 6" descr="tooth_broken_bone_correc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1863" y="260350"/>
            <a:ext cx="2763837" cy="3384550"/>
          </a:xfrm>
          <a:prstGeom prst="rect">
            <a:avLst/>
          </a:prstGeom>
          <a:noFill/>
        </p:spPr>
      </p:pic>
      <p:pic>
        <p:nvPicPr>
          <p:cNvPr id="163847" name="Picture 7" descr="tooth_broken_gum_correcti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2275" y="3716338"/>
            <a:ext cx="2565400" cy="3141662"/>
          </a:xfrm>
          <a:prstGeom prst="rect">
            <a:avLst/>
          </a:prstGeom>
          <a:noFill/>
        </p:spPr>
      </p:pic>
      <p:pic>
        <p:nvPicPr>
          <p:cNvPr id="163848" name="Picture 8" descr="tooth_broken_restorativ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7900" y="3716338"/>
            <a:ext cx="2565400" cy="31416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3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3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897813" cy="1431925"/>
          </a:xfrm>
        </p:spPr>
        <p:txBody>
          <a:bodyPr/>
          <a:lstStyle/>
          <a:p>
            <a:r>
              <a:rPr lang="tr-TR"/>
              <a:t>Ankraj (İmplant-Mini Vida)</a:t>
            </a:r>
          </a:p>
        </p:txBody>
      </p:sp>
      <p:pic>
        <p:nvPicPr>
          <p:cNvPr id="9219" name="Picture 3" descr="inde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338" y="1989138"/>
            <a:ext cx="3754437" cy="4508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nde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2041525"/>
            <a:ext cx="5832475" cy="4422775"/>
          </a:xfrm>
          <a:prstGeom prst="rect">
            <a:avLst/>
          </a:prstGeom>
          <a:noFill/>
        </p:spPr>
      </p:pic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897813" cy="1431925"/>
          </a:xfrm>
          <a:noFill/>
          <a:ln/>
        </p:spPr>
        <p:txBody>
          <a:bodyPr/>
          <a:lstStyle/>
          <a:p>
            <a:r>
              <a:rPr lang="tr-TR"/>
              <a:t>Ankraj (İmplant-Mini Vida)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igure-2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413" y="2205038"/>
            <a:ext cx="4452937" cy="3340100"/>
          </a:xfrm>
          <a:prstGeom prst="rect">
            <a:avLst/>
          </a:prstGeom>
          <a:noFill/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066800" y="304800"/>
            <a:ext cx="7897813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tr-TR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Ankraj (İmplant-Mini Vida)</a:t>
            </a:r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>
            <a:off x="3276600" y="2924175"/>
            <a:ext cx="935038" cy="0"/>
          </a:xfrm>
          <a:prstGeom prst="line">
            <a:avLst/>
          </a:prstGeom>
          <a:noFill/>
          <a:ln w="57150">
            <a:solidFill>
              <a:srgbClr val="FFFF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905000" y="385763"/>
            <a:ext cx="6477000" cy="5286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tr-TR" altLang="ko-KR" sz="2800" b="1">
                <a:solidFill>
                  <a:srgbClr val="FFFF00"/>
                </a:solidFill>
                <a:latin typeface="Arial" charset="0"/>
              </a:rPr>
              <a:t>Molar intrüzyonu</a:t>
            </a:r>
            <a:endParaRPr lang="es-ES_tradnl" altLang="ko-KR" sz="2000" b="1">
              <a:solidFill>
                <a:srgbClr val="FF9900"/>
              </a:solidFill>
              <a:latin typeface="Arial" charset="0"/>
              <a:ea typeface="굴림" pitchFamily="50" charset="-127"/>
            </a:endParaRPr>
          </a:p>
        </p:txBody>
      </p:sp>
      <p:pic>
        <p:nvPicPr>
          <p:cNvPr id="15363" name="Picture 3" descr="Dscf1800bis"/>
          <p:cNvPicPr>
            <a:picLocks noChangeAspect="1" noChangeArrowheads="1"/>
          </p:cNvPicPr>
          <p:nvPr/>
        </p:nvPicPr>
        <p:blipFill>
          <a:blip r:embed="rId3" cstate="print"/>
          <a:srcRect l="12579"/>
          <a:stretch>
            <a:fillRect/>
          </a:stretch>
        </p:blipFill>
        <p:spPr bwMode="auto">
          <a:xfrm>
            <a:off x="152400" y="1036638"/>
            <a:ext cx="3657600" cy="27733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5364" name="Picture 4" descr="DSCF1801b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2514600"/>
            <a:ext cx="3810000" cy="25257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5365" name="Picture 5" descr="DSCF1803bi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4383088"/>
            <a:ext cx="3733800" cy="24749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1295400"/>
            <a:ext cx="3276600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9400" y="2057400"/>
            <a:ext cx="19050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nimBg="1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SCF1812b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" y="1900238"/>
            <a:ext cx="5295900" cy="350996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7411" name="Picture 3" descr="DSCF1813b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1295400"/>
            <a:ext cx="3486150" cy="52578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860800"/>
            <a:ext cx="4500563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835400"/>
            <a:ext cx="4537075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5867400" y="2781300"/>
            <a:ext cx="936625" cy="4667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ko-KR" sz="2400">
                <a:solidFill>
                  <a:srgbClr val="FFFF00"/>
                </a:solidFill>
                <a:latin typeface="Times New Roman" pitchFamily="18" charset="0"/>
                <a:ea typeface="굴림" pitchFamily="50" charset="-127"/>
              </a:rPr>
              <a:t>6 </a:t>
            </a:r>
            <a:r>
              <a:rPr lang="tr-TR" altLang="ko-KR" sz="2400">
                <a:solidFill>
                  <a:srgbClr val="FFFF00"/>
                </a:solidFill>
                <a:latin typeface="Arial" charset="0"/>
              </a:rPr>
              <a:t>ay</a:t>
            </a:r>
            <a:endParaRPr lang="ko-KR" altLang="en-US" sz="2400">
              <a:solidFill>
                <a:srgbClr val="FFFF00"/>
              </a:solidFill>
              <a:latin typeface="Arial" charset="0"/>
              <a:ea typeface="굴림" pitchFamily="50" charset="-127"/>
            </a:endParaRPr>
          </a:p>
        </p:txBody>
      </p:sp>
      <p:pic>
        <p:nvPicPr>
          <p:cNvPr id="19461" name="Picture 5" descr="DSCF1812bi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28600"/>
            <a:ext cx="5105400" cy="33829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9462" name="AutoShape 6"/>
          <p:cNvSpPr>
            <a:spLocks noChangeArrowheads="1"/>
          </p:cNvSpPr>
          <p:nvPr/>
        </p:nvSpPr>
        <p:spPr bwMode="auto">
          <a:xfrm>
            <a:off x="5292725" y="2708275"/>
            <a:ext cx="431800" cy="1296988"/>
          </a:xfrm>
          <a:custGeom>
            <a:avLst/>
            <a:gdLst>
              <a:gd name="G0" fmla="+- 0 0 0"/>
              <a:gd name="G1" fmla="+- -11796480 0 0"/>
              <a:gd name="G2" fmla="+- 0 0 -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1179648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799 w 21600"/>
              <a:gd name="T5" fmla="*/ 0 h 21600"/>
              <a:gd name="T6" fmla="*/ 2700 w 21600"/>
              <a:gd name="T7" fmla="*/ 10800 h 21600"/>
              <a:gd name="T8" fmla="*/ 10799 w 21600"/>
              <a:gd name="T9" fmla="*/ 5400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659" y="298240"/>
            <a:ext cx="8302805" cy="622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80" name="Picture 4" descr="Crown Lengthenin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1050" y="0"/>
            <a:ext cx="5624513" cy="6858000"/>
          </a:xfrm>
          <a:noFill/>
          <a:ln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8" name="Picture 4" descr="600 fi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11638" cy="2851150"/>
          </a:xfrm>
          <a:prstGeom prst="rect">
            <a:avLst/>
          </a:prstGeom>
          <a:noFill/>
        </p:spPr>
      </p:pic>
      <p:pic>
        <p:nvPicPr>
          <p:cNvPr id="149509" name="Picture 5" descr="600 fig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0"/>
            <a:ext cx="4211637" cy="2881313"/>
          </a:xfrm>
          <a:prstGeom prst="rect">
            <a:avLst/>
          </a:prstGeom>
          <a:noFill/>
        </p:spPr>
      </p:pic>
      <p:pic>
        <p:nvPicPr>
          <p:cNvPr id="149510" name="Picture 6" descr="600 fig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13100"/>
            <a:ext cx="4211638" cy="2836863"/>
          </a:xfrm>
          <a:prstGeom prst="rect">
            <a:avLst/>
          </a:prstGeom>
          <a:noFill/>
        </p:spPr>
      </p:pic>
      <p:pic>
        <p:nvPicPr>
          <p:cNvPr id="149511" name="Picture 7" descr="600 fig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9338" y="3141663"/>
            <a:ext cx="4284662" cy="2901950"/>
          </a:xfrm>
          <a:prstGeom prst="rect">
            <a:avLst/>
          </a:prstGeom>
          <a:noFill/>
        </p:spPr>
      </p:pic>
      <p:pic>
        <p:nvPicPr>
          <p:cNvPr id="149512" name="Picture 8" descr="600 fig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9613" y="1844675"/>
            <a:ext cx="5329237" cy="3608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60" name="Picture 4" descr="brokent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03800" cy="3244850"/>
          </a:xfrm>
          <a:prstGeom prst="rect">
            <a:avLst/>
          </a:prstGeom>
          <a:noFill/>
        </p:spPr>
      </p:pic>
      <p:pic>
        <p:nvPicPr>
          <p:cNvPr id="147461" name="Picture 5" descr="crow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54475" y="3357563"/>
            <a:ext cx="5089525" cy="330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371600"/>
            <a:ext cx="8568952" cy="1143000"/>
          </a:xfrm>
        </p:spPr>
        <p:txBody>
          <a:bodyPr/>
          <a:lstStyle/>
          <a:p>
            <a:r>
              <a:rPr lang="tr-TR" sz="3600" b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ERİŞKİN ORTODONTİDE MULTİDİSİPLİNER ÇALIŞMA ALANLARI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048000"/>
            <a:ext cx="7772400" cy="4114800"/>
          </a:xfrm>
        </p:spPr>
        <p:txBody>
          <a:bodyPr/>
          <a:lstStyle/>
          <a:p>
            <a:endParaRPr lang="tr-TR" dirty="0"/>
          </a:p>
          <a:p>
            <a:pPr>
              <a:buFont typeface="Wingdings" pitchFamily="2" charset="2"/>
              <a:buNone/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DİŞ EKSİKLİKLERİ</a:t>
            </a:r>
          </a:p>
          <a:p>
            <a:pPr>
              <a:buFont typeface="Wingdings" pitchFamily="2" charset="2"/>
              <a:buNone/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DİASTEMALAR</a:t>
            </a:r>
          </a:p>
          <a:p>
            <a:pPr>
              <a:buFont typeface="Wingdings" pitchFamily="2" charset="2"/>
              <a:buNone/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MALPOZİSYONLAR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itrek Işık">
  <a:themeElements>
    <a:clrScheme name="Titrek Işık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Titrek Işık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itrek Işık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rek Işık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rek Işık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rek Işık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rek Işık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rek Işık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rek Işık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rek Işık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rek Işık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is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Shimmer</Template>
  <TotalTime>952</TotalTime>
  <Words>627</Words>
  <Application>Microsoft Office PowerPoint</Application>
  <PresentationFormat>Ekran Gösterisi (4:3)</PresentationFormat>
  <Paragraphs>116</Paragraphs>
  <Slides>56</Slides>
  <Notes>49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56</vt:i4>
      </vt:variant>
    </vt:vector>
  </HeadingPairs>
  <TitlesOfParts>
    <vt:vector size="57" baseType="lpstr">
      <vt:lpstr>Titrek Işık</vt:lpstr>
      <vt:lpstr>Sabit Restorasyonların Planmasında Multidisipliner Yaklaşım</vt:lpstr>
      <vt:lpstr>Multidisipliner Çalışma</vt:lpstr>
      <vt:lpstr>Multidisipliner Çalışmalarda en az iki ya da daha fazla disiplinin birlikte çalışması söz konusudur.</vt:lpstr>
      <vt:lpstr>Slayt 4</vt:lpstr>
      <vt:lpstr>Slayt 5</vt:lpstr>
      <vt:lpstr>Slayt 6</vt:lpstr>
      <vt:lpstr>Slayt 7</vt:lpstr>
      <vt:lpstr>Slayt 8</vt:lpstr>
      <vt:lpstr>ERİŞKİN ORTODONTİDE MULTİDİSİPLİNER ÇALIŞMA ALANLARI</vt:lpstr>
      <vt:lpstr>Slayt 10</vt:lpstr>
      <vt:lpstr>DİŞ EKSİKLİKLERİ</vt:lpstr>
      <vt:lpstr>Slayt 12</vt:lpstr>
      <vt:lpstr>Slayt 13</vt:lpstr>
      <vt:lpstr>Slayt 14</vt:lpstr>
      <vt:lpstr>Slayt 15</vt:lpstr>
      <vt:lpstr>Slayt 16</vt:lpstr>
      <vt:lpstr> DİŞ EKSİKLİKLERİNİN RESTORASYONU </vt:lpstr>
      <vt:lpstr>Genioplasti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  <vt:lpstr>Slayt 30</vt:lpstr>
      <vt:lpstr>Slayt 31</vt:lpstr>
      <vt:lpstr>Slayt 32</vt:lpstr>
      <vt:lpstr>Slayt 33</vt:lpstr>
      <vt:lpstr>Slayt 34</vt:lpstr>
      <vt:lpstr>Slayt 35</vt:lpstr>
      <vt:lpstr>Slayt 36</vt:lpstr>
      <vt:lpstr>Slayt 37</vt:lpstr>
      <vt:lpstr>Slayt 38</vt:lpstr>
      <vt:lpstr>Slayt 39</vt:lpstr>
      <vt:lpstr>Slayt 40</vt:lpstr>
      <vt:lpstr>Slayt 41</vt:lpstr>
      <vt:lpstr>DİŞ EKSİKLİKLERİ</vt:lpstr>
      <vt:lpstr>Slayt 43</vt:lpstr>
      <vt:lpstr>Slayt 44</vt:lpstr>
      <vt:lpstr>Slayt 45</vt:lpstr>
      <vt:lpstr>Slayt 46</vt:lpstr>
      <vt:lpstr>Slayt 47</vt:lpstr>
      <vt:lpstr>Slayt 48</vt:lpstr>
      <vt:lpstr>Karşılıklı Ankraj (Resiprokal)</vt:lpstr>
      <vt:lpstr>Ankraj (İmplant-Mini Vida)</vt:lpstr>
      <vt:lpstr>Ankraj (İmplant-Mini Vida)</vt:lpstr>
      <vt:lpstr>Slayt 52</vt:lpstr>
      <vt:lpstr>Slayt 53</vt:lpstr>
      <vt:lpstr>Slayt 54</vt:lpstr>
      <vt:lpstr>Slayt 55</vt:lpstr>
      <vt:lpstr>Slayt 56</vt:lpstr>
    </vt:vector>
  </TitlesOfParts>
  <Company>ankara üniversitesi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ERİŞKİN ORTODONTİDE MULTİDİSİPLİNER ÇALIŞMA ALANLARI</dc:title>
  <dc:creator>terminal</dc:creator>
  <cp:lastModifiedBy>hakan</cp:lastModifiedBy>
  <cp:revision>43</cp:revision>
  <dcterms:created xsi:type="dcterms:W3CDTF">2008-05-20T12:41:05Z</dcterms:created>
  <dcterms:modified xsi:type="dcterms:W3CDTF">2020-01-29T16:01:59Z</dcterms:modified>
</cp:coreProperties>
</file>