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0" r:id="rId5"/>
    <p:sldId id="281" r:id="rId6"/>
    <p:sldId id="275" r:id="rId7"/>
    <p:sldId id="258" r:id="rId8"/>
    <p:sldId id="278" r:id="rId9"/>
    <p:sldId id="269" r:id="rId10"/>
    <p:sldId id="259" r:id="rId11"/>
    <p:sldId id="282" r:id="rId12"/>
    <p:sldId id="285" r:id="rId13"/>
    <p:sldId id="283" r:id="rId14"/>
    <p:sldId id="284"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7.05.2020</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7.05.2020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D9F75050-0E15-4C5B-92B0-66D068882F1F}" type="datetimeFigureOut">
              <a:rPr lang="tr-TR" smtClean="0"/>
              <a:pPr/>
              <a:t>7.05.2020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7.05.2020</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7.05.2020</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71736" y="6143644"/>
            <a:ext cx="6400800" cy="928670"/>
          </a:xfrm>
        </p:spPr>
        <p:txBody>
          <a:bodyPr>
            <a:normAutofit fontScale="40000" lnSpcReduction="20000"/>
          </a:bodyPr>
          <a:lstStyle/>
          <a:p>
            <a:r>
              <a:rPr lang="tr-TR" sz="10000" dirty="0">
                <a:solidFill>
                  <a:schemeClr val="bg1"/>
                </a:solidFill>
                <a:latin typeface="Comic Sans MS" pitchFamily="66" charset="0"/>
              </a:rPr>
              <a:t>Al-Basra</a:t>
            </a:r>
            <a:br>
              <a:rPr lang="tr-TR" sz="9600" dirty="0">
                <a:solidFill>
                  <a:schemeClr val="bg1"/>
                </a:solidFill>
                <a:latin typeface="Comic Sans MS" pitchFamily="66" charset="0"/>
              </a:rPr>
            </a:br>
            <a:br>
              <a:rPr lang="tr-TR" dirty="0">
                <a:solidFill>
                  <a:schemeClr val="bg1"/>
                </a:solidFill>
              </a:rPr>
            </a:br>
            <a:endParaRPr lang="tr-TR" dirty="0">
              <a:solidFill>
                <a:schemeClr val="bg1"/>
              </a:solidFill>
            </a:endParaRPr>
          </a:p>
        </p:txBody>
      </p:sp>
      <p:sp>
        <p:nvSpPr>
          <p:cNvPr id="6" name="5 Başlık"/>
          <p:cNvSpPr>
            <a:spLocks noGrp="1"/>
          </p:cNvSpPr>
          <p:nvPr>
            <p:ph type="ctrTitle"/>
          </p:nvPr>
        </p:nvSpPr>
        <p:spPr/>
        <p:txBody>
          <a:bodyPr/>
          <a:lstStyle/>
          <a:p>
            <a:endParaRPr lang="tr-TR" dirty="0"/>
          </a:p>
        </p:txBody>
      </p:sp>
      <p:pic>
        <p:nvPicPr>
          <p:cNvPr id="12290" name="Picture 2" descr="C:\Users\hakansan\Desktop\basra\BASRA.PNG"/>
          <p:cNvPicPr>
            <a:picLocks noChangeAspect="1" noChangeArrowheads="1"/>
          </p:cNvPicPr>
          <p:nvPr/>
        </p:nvPicPr>
        <p:blipFill>
          <a:blip r:embed="rId2"/>
          <a:srcRect/>
          <a:stretch>
            <a:fillRect/>
          </a:stretch>
        </p:blipFill>
        <p:spPr bwMode="auto">
          <a:xfrm>
            <a:off x="0" y="0"/>
            <a:ext cx="9144000" cy="58578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1357298"/>
            <a:ext cx="9144000" cy="4429156"/>
          </a:xfrm>
        </p:spPr>
        <p:txBody>
          <a:bodyPr/>
          <a:lstStyle/>
          <a:p>
            <a:r>
              <a:rPr lang="en-US" sz="2000" dirty="0">
                <a:latin typeface="Comic Sans MS" pitchFamily="66" charset="0"/>
              </a:rPr>
              <a:t>Although probably built on the site of ancient civilizations and more certainly on the site</a:t>
            </a:r>
            <a:r>
              <a:rPr lang="tr-TR" sz="2000" dirty="0">
                <a:latin typeface="Comic Sans MS" pitchFamily="66" charset="0"/>
              </a:rPr>
              <a:t> </a:t>
            </a:r>
            <a:r>
              <a:rPr lang="en-US" sz="2000" dirty="0">
                <a:latin typeface="Comic Sans MS" pitchFamily="66" charset="0"/>
              </a:rPr>
              <a:t>of the Persian settlement, the Muslim </a:t>
            </a:r>
            <a:r>
              <a:rPr lang="tr-TR" sz="2000" dirty="0" err="1">
                <a:latin typeface="Comic Sans MS" pitchFamily="66" charset="0"/>
              </a:rPr>
              <a:t>city</a:t>
            </a:r>
            <a:r>
              <a:rPr lang="tr-TR" sz="2000" dirty="0">
                <a:latin typeface="Comic Sans MS" pitchFamily="66" charset="0"/>
              </a:rPr>
              <a:t> </a:t>
            </a:r>
            <a:r>
              <a:rPr lang="en-US" sz="2000" dirty="0">
                <a:latin typeface="Comic Sans MS" pitchFamily="66" charset="0"/>
              </a:rPr>
              <a:t>can be considered as a new construction.</a:t>
            </a:r>
            <a:endParaRPr lang="tr-TR" sz="2000" dirty="0">
              <a:latin typeface="Comic Sans MS" pitchFamily="66" charset="0"/>
            </a:endParaRPr>
          </a:p>
          <a:p>
            <a:r>
              <a:rPr lang="en-US" sz="2000" dirty="0">
                <a:latin typeface="Comic Sans MS" pitchFamily="66" charset="0"/>
              </a:rPr>
              <a:t>In 14/635 the  Muslim conquerors set up an encampment on the remains of a Persian site in Lower Mesopotamia, a site the Arabs named al-</a:t>
            </a:r>
            <a:r>
              <a:rPr lang="en-US" sz="2000" dirty="0" err="1">
                <a:latin typeface="Comic Sans MS" pitchFamily="66" charset="0"/>
              </a:rPr>
              <a:t>Khurayba</a:t>
            </a:r>
            <a:r>
              <a:rPr lang="en-US" sz="2000" dirty="0">
                <a:latin typeface="Comic Sans MS" pitchFamily="66" charset="0"/>
              </a:rPr>
              <a:t> (“the small ruin”).</a:t>
            </a:r>
            <a:endParaRPr lang="tr-TR" sz="2000" dirty="0">
              <a:latin typeface="Comic Sans MS" pitchFamily="66" charset="0"/>
            </a:endParaRPr>
          </a:p>
          <a:p>
            <a:r>
              <a:rPr lang="en-US" sz="2000" dirty="0">
                <a:latin typeface="Comic Sans MS" pitchFamily="66" charset="0"/>
              </a:rPr>
              <a:t> In 17/638, three years after this initial settlement, under the caliphate of </a:t>
            </a:r>
            <a:r>
              <a:rPr lang="en-US" sz="2000" dirty="0" err="1">
                <a:latin typeface="Comic Sans MS" pitchFamily="66" charset="0"/>
              </a:rPr>
              <a:t>Umar</a:t>
            </a:r>
            <a:r>
              <a:rPr lang="en-US" sz="2000" dirty="0">
                <a:latin typeface="Comic Sans MS" pitchFamily="66" charset="0"/>
              </a:rPr>
              <a:t> b. al-</a:t>
            </a:r>
            <a:r>
              <a:rPr lang="en-US" sz="2000" dirty="0" err="1">
                <a:latin typeface="Comic Sans MS" pitchFamily="66" charset="0"/>
              </a:rPr>
              <a:t>Khattab</a:t>
            </a:r>
            <a:r>
              <a:rPr lang="en-US" sz="2000" dirty="0">
                <a:latin typeface="Comic Sans MS" pitchFamily="66" charset="0"/>
              </a:rPr>
              <a:t>, the military commander </a:t>
            </a:r>
            <a:r>
              <a:rPr lang="en-US" sz="2000" dirty="0" err="1">
                <a:latin typeface="Comic Sans MS" pitchFamily="66" charset="0"/>
              </a:rPr>
              <a:t>Utba</a:t>
            </a:r>
            <a:r>
              <a:rPr lang="en-US" sz="2000" dirty="0">
                <a:latin typeface="Comic Sans MS" pitchFamily="66" charset="0"/>
              </a:rPr>
              <a:t> b. </a:t>
            </a:r>
            <a:r>
              <a:rPr lang="en-US" sz="2000" dirty="0" err="1">
                <a:latin typeface="Comic Sans MS" pitchFamily="66" charset="0"/>
              </a:rPr>
              <a:t>Ghazwan</a:t>
            </a:r>
            <a:r>
              <a:rPr lang="en-US" sz="2000" dirty="0">
                <a:latin typeface="Comic Sans MS" pitchFamily="66" charset="0"/>
              </a:rPr>
              <a:t> chose this location as a permanent site,</a:t>
            </a:r>
            <a:r>
              <a:rPr lang="tr-TR" sz="2000" dirty="0">
                <a:latin typeface="Comic Sans MS" pitchFamily="66" charset="0"/>
              </a:rPr>
              <a:t> </a:t>
            </a:r>
            <a:r>
              <a:rPr lang="en-US" sz="2000" dirty="0">
                <a:latin typeface="Comic Sans MS" pitchFamily="66" charset="0"/>
              </a:rPr>
              <a:t>to serve as the base for a further advance of the Conquest towards Fars, </a:t>
            </a:r>
            <a:r>
              <a:rPr lang="en-US" sz="2000" dirty="0" err="1">
                <a:latin typeface="Comic Sans MS" pitchFamily="66" charset="0"/>
              </a:rPr>
              <a:t>Khurasan</a:t>
            </a:r>
            <a:r>
              <a:rPr lang="en-US" sz="2000" dirty="0">
                <a:latin typeface="Comic Sans MS" pitchFamily="66" charset="0"/>
              </a:rPr>
              <a:t>, and </a:t>
            </a:r>
            <a:r>
              <a:rPr lang="en-US" sz="2000" dirty="0" err="1">
                <a:latin typeface="Comic Sans MS" pitchFamily="66" charset="0"/>
              </a:rPr>
              <a:t>Sijistan</a:t>
            </a:r>
            <a:r>
              <a:rPr lang="en-US" sz="2000" dirty="0">
                <a:latin typeface="Comic Sans MS" pitchFamily="66" charset="0"/>
              </a:rPr>
              <a:t>. </a:t>
            </a:r>
            <a:br>
              <a:rPr lang="en-US" sz="2000" dirty="0">
                <a:latin typeface="Comic Sans MS" pitchFamily="66" charset="0"/>
              </a:rPr>
            </a:br>
            <a:endParaRPr lang="tr-TR" sz="2000" dirty="0">
              <a:latin typeface="Comic Sans MS" pitchFamily="66" charset="0"/>
            </a:endParaRPr>
          </a:p>
          <a:p>
            <a:endParaRPr lang="tr-TR" dirty="0"/>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history</a:t>
            </a:r>
            <a:endParaRPr lang="tr-TR" dirty="0">
              <a:latin typeface="Comic Sans MS" pitchFamily="66" charset="0"/>
            </a:endParaRPr>
          </a:p>
        </p:txBody>
      </p:sp>
      <p:sp>
        <p:nvSpPr>
          <p:cNvPr id="4" name="2 Başlık"/>
          <p:cNvSpPr txBox="1">
            <a:spLocks/>
          </p:cNvSpPr>
          <p:nvPr/>
        </p:nvSpPr>
        <p:spPr>
          <a:xfrm>
            <a:off x="285720" y="571480"/>
            <a:ext cx="8858280" cy="857256"/>
          </a:xfrm>
          <a:prstGeom prst="rect">
            <a:avLst/>
          </a:prstGeom>
        </p:spPr>
        <p:txBody>
          <a:bodyPr vert="horz" rtlCol="0" anchor="ctr">
            <a:noAutofit/>
            <a:scene3d>
              <a:camera prst="orthographicFront"/>
              <a:lightRig rig="soft" dir="t"/>
            </a:scene3d>
            <a:sp3d prstMaterial="softEdge">
              <a:bevelT w="25400" h="25400"/>
            </a:sp3d>
          </a:bodyPr>
          <a:lstStyle/>
          <a:p>
            <a:pPr lvl="0">
              <a:lnSpc>
                <a:spcPct val="170000"/>
              </a:lnSpc>
              <a:spcBef>
                <a:spcPct val="0"/>
              </a:spcBef>
            </a:pPr>
            <a:r>
              <a:rPr lang="tr-TR" sz="3200" b="1" dirty="0" err="1">
                <a:latin typeface="Comic Sans MS" pitchFamily="66" charset="0"/>
              </a:rPr>
              <a:t>The</a:t>
            </a:r>
            <a:r>
              <a:rPr lang="tr-TR" sz="3200" b="1" dirty="0">
                <a:latin typeface="Comic Sans MS" pitchFamily="66" charset="0"/>
              </a:rPr>
              <a:t> </a:t>
            </a:r>
            <a:r>
              <a:rPr lang="tr-TR" sz="3200" b="1" dirty="0" err="1">
                <a:latin typeface="Comic Sans MS" pitchFamily="66" charset="0"/>
              </a:rPr>
              <a:t>establishment</a:t>
            </a:r>
            <a:r>
              <a:rPr lang="tr-TR" sz="3200" b="1" dirty="0">
                <a:latin typeface="Comic Sans MS" pitchFamily="66" charset="0"/>
              </a:rPr>
              <a:t> of Basra </a:t>
            </a:r>
            <a:r>
              <a:rPr lang="tr-TR" sz="3200" b="1" dirty="0" err="1">
                <a:latin typeface="Comic Sans MS" pitchFamily="66" charset="0"/>
              </a:rPr>
              <a:t>City</a:t>
            </a:r>
            <a:br>
              <a:rPr lang="pt-BR" sz="3200" b="1" dirty="0">
                <a:latin typeface="Comic Sans MS" pitchFamily="66" charset="0"/>
              </a:rPr>
            </a:br>
            <a:endParaRPr kumimoji="0" lang="tr-TR"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714356"/>
            <a:ext cx="9144000" cy="5072098"/>
          </a:xfrm>
        </p:spPr>
        <p:txBody>
          <a:bodyPr>
            <a:noAutofit/>
          </a:bodyPr>
          <a:lstStyle/>
          <a:p>
            <a:pPr>
              <a:lnSpc>
                <a:spcPct val="150000"/>
              </a:lnSpc>
            </a:pPr>
            <a:r>
              <a:rPr lang="en-US" sz="1600" dirty="0">
                <a:latin typeface="Comic Sans MS" pitchFamily="66" charset="0"/>
              </a:rPr>
              <a:t>Basra provided</a:t>
            </a:r>
            <a:r>
              <a:rPr lang="tr-TR" sz="1600" dirty="0">
                <a:latin typeface="Comic Sans MS" pitchFamily="66" charset="0"/>
              </a:rPr>
              <a:t> </a:t>
            </a:r>
            <a:r>
              <a:rPr lang="en-US" sz="1600" dirty="0">
                <a:latin typeface="Comic Sans MS" pitchFamily="66" charset="0"/>
              </a:rPr>
              <a:t>contingents for the Arab armies of conquest, and the</a:t>
            </a:r>
            <a:r>
              <a:rPr lang="tr-TR" sz="1600" dirty="0">
                <a:latin typeface="Comic Sans MS" pitchFamily="66" charset="0"/>
              </a:rPr>
              <a:t> </a:t>
            </a:r>
            <a:r>
              <a:rPr lang="en-US" sz="1600" dirty="0">
                <a:latin typeface="Comic Sans MS" pitchFamily="66" charset="0"/>
              </a:rPr>
              <a:t>men of Basra took part in the battle of </a:t>
            </a:r>
            <a:r>
              <a:rPr lang="en-US" sz="1600" b="1" dirty="0" err="1">
                <a:latin typeface="Comic Sans MS" pitchFamily="66" charset="0"/>
              </a:rPr>
              <a:t>Nih</a:t>
            </a:r>
            <a:r>
              <a:rPr lang="tr-TR" sz="1600" b="1" dirty="0">
                <a:latin typeface="Comic Sans MS" pitchFamily="66" charset="0"/>
              </a:rPr>
              <a:t>a</a:t>
            </a:r>
            <a:r>
              <a:rPr lang="en-US" sz="1600" b="1" dirty="0">
                <a:latin typeface="Comic Sans MS" pitchFamily="66" charset="0"/>
              </a:rPr>
              <a:t>wand</a:t>
            </a:r>
            <a:r>
              <a:rPr lang="tr-TR" sz="1600" dirty="0">
                <a:latin typeface="Comic Sans MS" pitchFamily="66" charset="0"/>
              </a:rPr>
              <a:t> </a:t>
            </a:r>
            <a:r>
              <a:rPr lang="en-US" sz="1600" dirty="0">
                <a:latin typeface="Comic Sans MS" pitchFamily="66" charset="0"/>
              </a:rPr>
              <a:t>(21/642), and </a:t>
            </a:r>
            <a:r>
              <a:rPr lang="en-US" sz="1600" u="sng" dirty="0">
                <a:latin typeface="Comic Sans MS" pitchFamily="66" charset="0"/>
              </a:rPr>
              <a:t>the conquests</a:t>
            </a:r>
            <a:r>
              <a:rPr lang="tr-TR" sz="1600" u="sng" dirty="0">
                <a:latin typeface="Comic Sans MS" pitchFamily="66" charset="0"/>
              </a:rPr>
              <a:t> of</a:t>
            </a:r>
            <a:r>
              <a:rPr lang="en-US" sz="1600" u="sng" dirty="0">
                <a:latin typeface="Comic Sans MS" pitchFamily="66" charset="0"/>
              </a:rPr>
              <a:t> Fars, </a:t>
            </a:r>
            <a:r>
              <a:rPr lang="en-US" sz="1600" u="sng" dirty="0" err="1">
                <a:latin typeface="Comic Sans MS" pitchFamily="66" charset="0"/>
              </a:rPr>
              <a:t>Khurasan</a:t>
            </a:r>
            <a:r>
              <a:rPr lang="en-US" sz="1600" u="sng" dirty="0">
                <a:latin typeface="Comic Sans MS" pitchFamily="66" charset="0"/>
              </a:rPr>
              <a:t>, and </a:t>
            </a:r>
            <a:r>
              <a:rPr lang="en-US" sz="1600" u="sng" dirty="0" err="1">
                <a:latin typeface="Comic Sans MS" pitchFamily="66" charset="0"/>
              </a:rPr>
              <a:t>Sijistan</a:t>
            </a:r>
            <a:r>
              <a:rPr lang="tr-TR" sz="1600" u="sng" dirty="0">
                <a:latin typeface="Comic Sans MS" pitchFamily="66" charset="0"/>
              </a:rPr>
              <a:t> </a:t>
            </a:r>
            <a:r>
              <a:rPr lang="en-US" sz="1600" dirty="0">
                <a:latin typeface="Comic Sans MS" pitchFamily="66" charset="0"/>
              </a:rPr>
              <a:t>(29/650). </a:t>
            </a:r>
            <a:endParaRPr lang="tr-TR" sz="1600" dirty="0">
              <a:latin typeface="Comic Sans MS" pitchFamily="66" charset="0"/>
            </a:endParaRPr>
          </a:p>
          <a:p>
            <a:pPr>
              <a:lnSpc>
                <a:spcPct val="150000"/>
              </a:lnSpc>
            </a:pPr>
            <a:r>
              <a:rPr lang="en-US" sz="1600" dirty="0">
                <a:latin typeface="Comic Sans MS" pitchFamily="66" charset="0"/>
              </a:rPr>
              <a:t>At this stage the military camp was playing its natural role, but the men of Basra began to be aware of their importance; then it was that the pace of events accelerated and the town became the stage for the </a:t>
            </a:r>
            <a:r>
              <a:rPr lang="en-US" sz="1600" dirty="0" err="1">
                <a:latin typeface="Comic Sans MS" pitchFamily="66" charset="0"/>
              </a:rPr>
              <a:t>frst</a:t>
            </a:r>
            <a:r>
              <a:rPr lang="en-US" sz="1600" dirty="0">
                <a:latin typeface="Comic Sans MS" pitchFamily="66" charset="0"/>
              </a:rPr>
              <a:t> great armed </a:t>
            </a:r>
            <a:r>
              <a:rPr lang="en-US" sz="1600" dirty="0" err="1">
                <a:latin typeface="Comic Sans MS" pitchFamily="66" charset="0"/>
              </a:rPr>
              <a:t>confict</a:t>
            </a:r>
            <a:r>
              <a:rPr lang="en-US" sz="1600" dirty="0">
                <a:latin typeface="Comic Sans MS" pitchFamily="66" charset="0"/>
              </a:rPr>
              <a:t> in which Muslims fought against their Muslim brothers, the Battle of the </a:t>
            </a:r>
            <a:r>
              <a:rPr lang="en-US" sz="1600" b="1" dirty="0">
                <a:latin typeface="Comic Sans MS" pitchFamily="66" charset="0"/>
              </a:rPr>
              <a:t>Camel</a:t>
            </a:r>
            <a:r>
              <a:rPr lang="en-US" sz="1600" dirty="0">
                <a:latin typeface="Comic Sans MS" pitchFamily="66" charset="0"/>
              </a:rPr>
              <a:t> (36/656). Before the fight the inhabitants had been divided in their loyalties, and the victory of Ali</a:t>
            </a:r>
            <a:r>
              <a:rPr lang="tr-TR" sz="1600" dirty="0">
                <a:latin typeface="Comic Sans MS" pitchFamily="66" charset="0"/>
              </a:rPr>
              <a:t> </a:t>
            </a:r>
            <a:r>
              <a:rPr lang="en-US" sz="1600" dirty="0">
                <a:latin typeface="Comic Sans MS" pitchFamily="66" charset="0"/>
              </a:rPr>
              <a:t>b. </a:t>
            </a:r>
            <a:r>
              <a:rPr lang="en-US" sz="1600" dirty="0" err="1">
                <a:latin typeface="Comic Sans MS" pitchFamily="66" charset="0"/>
              </a:rPr>
              <a:t>Abi</a:t>
            </a:r>
            <a:r>
              <a:rPr lang="en-US" sz="1600" dirty="0">
                <a:latin typeface="Comic Sans MS" pitchFamily="66" charset="0"/>
              </a:rPr>
              <a:t> </a:t>
            </a:r>
            <a:r>
              <a:rPr lang="en-US" sz="1600" dirty="0" err="1">
                <a:latin typeface="Comic Sans MS" pitchFamily="66" charset="0"/>
              </a:rPr>
              <a:t>Talib</a:t>
            </a:r>
            <a:r>
              <a:rPr lang="en-US" sz="1600" dirty="0">
                <a:latin typeface="Comic Sans MS" pitchFamily="66" charset="0"/>
              </a:rPr>
              <a:t> served only to increase their disorder, but, on the whole, the population remained, and was to remain, </a:t>
            </a:r>
            <a:r>
              <a:rPr lang="en-US" sz="1600" u="sng" dirty="0">
                <a:latin typeface="Comic Sans MS" pitchFamily="66" charset="0"/>
              </a:rPr>
              <a:t>more Sunni than </a:t>
            </a:r>
            <a:r>
              <a:rPr lang="en-US" sz="1600" u="sng" dirty="0" err="1">
                <a:latin typeface="Comic Sans MS" pitchFamily="66" charset="0"/>
              </a:rPr>
              <a:t>Shi'ite</a:t>
            </a:r>
            <a:r>
              <a:rPr lang="en-US" sz="1600" dirty="0">
                <a:latin typeface="Comic Sans MS" pitchFamily="66" charset="0"/>
              </a:rPr>
              <a:t>, in contrast to </a:t>
            </a:r>
            <a:r>
              <a:rPr lang="en-US" sz="1600" dirty="0" err="1">
                <a:latin typeface="Comic Sans MS" pitchFamily="66" charset="0"/>
              </a:rPr>
              <a:t>Alid</a:t>
            </a:r>
            <a:r>
              <a:rPr lang="en-US" sz="1600" dirty="0">
                <a:latin typeface="Comic Sans MS" pitchFamily="66" charset="0"/>
              </a:rPr>
              <a:t> </a:t>
            </a:r>
            <a:r>
              <a:rPr lang="en-US" sz="1600" dirty="0" err="1">
                <a:latin typeface="Comic Sans MS" pitchFamily="66" charset="0"/>
              </a:rPr>
              <a:t>Kufa</a:t>
            </a:r>
            <a:r>
              <a:rPr lang="en-US" sz="1600" dirty="0">
                <a:latin typeface="Comic Sans MS" pitchFamily="66" charset="0"/>
              </a:rPr>
              <a:t>. </a:t>
            </a:r>
            <a:endParaRPr lang="tr-TR" sz="1600" dirty="0">
              <a:latin typeface="Comic Sans MS" pitchFamily="66" charset="0"/>
            </a:endParaRPr>
          </a:p>
          <a:p>
            <a:pPr>
              <a:lnSpc>
                <a:spcPct val="150000"/>
              </a:lnSpc>
            </a:pPr>
            <a:r>
              <a:rPr lang="en-US" sz="1600" dirty="0">
                <a:latin typeface="Comic Sans MS" pitchFamily="66" charset="0"/>
              </a:rPr>
              <a:t>In the following year (37/657), men from Basra took part in the battle of </a:t>
            </a:r>
            <a:r>
              <a:rPr lang="en-US" sz="1600" b="1" dirty="0" err="1">
                <a:latin typeface="Comic Sans MS" pitchFamily="66" charset="0"/>
              </a:rPr>
              <a:t>Siffin</a:t>
            </a:r>
            <a:r>
              <a:rPr lang="en-US" sz="1600" dirty="0">
                <a:latin typeface="Comic Sans MS" pitchFamily="66" charset="0"/>
              </a:rPr>
              <a:t> in the ranks of Ali, but it was, at the same time, also from Basra that a considerable number of the first </a:t>
            </a:r>
            <a:r>
              <a:rPr lang="en-US" sz="1600" u="sng" dirty="0" err="1">
                <a:latin typeface="Comic Sans MS" pitchFamily="66" charset="0"/>
              </a:rPr>
              <a:t>Khrijites</a:t>
            </a:r>
            <a:r>
              <a:rPr lang="en-US" sz="1600" dirty="0">
                <a:latin typeface="Comic Sans MS" pitchFamily="66" charset="0"/>
              </a:rPr>
              <a:t> were recruited.</a:t>
            </a:r>
            <a:endParaRPr lang="tr-TR" sz="1600" dirty="0">
              <a:latin typeface="Comic Sans MS" pitchFamily="66" charset="0"/>
            </a:endParaRPr>
          </a:p>
          <a:p>
            <a:pPr>
              <a:lnSpc>
                <a:spcPct val="150000"/>
              </a:lnSpc>
              <a:buNone/>
            </a:pPr>
            <a:br>
              <a:rPr lang="en-US" sz="1600" dirty="0">
                <a:latin typeface="Comic Sans MS" pitchFamily="66" charset="0"/>
              </a:rPr>
            </a:br>
            <a:br>
              <a:rPr lang="en-US" sz="1600" dirty="0">
                <a:latin typeface="Comic Sans MS" pitchFamily="66" charset="0"/>
              </a:rPr>
            </a:br>
            <a:endParaRPr lang="tr-TR" sz="1600" dirty="0">
              <a:latin typeface="Comic Sans MS" pitchFamily="66" charset="0"/>
            </a:endParaRPr>
          </a:p>
          <a:p>
            <a:endParaRPr lang="tr-TR" sz="1600" dirty="0"/>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history</a:t>
            </a:r>
            <a:endParaRPr lang="tr-TR" dirty="0">
              <a:latin typeface="Comic Sans MS" pitchFamily="66" charset="0"/>
            </a:endParaRPr>
          </a:p>
        </p:txBody>
      </p:sp>
      <p:sp>
        <p:nvSpPr>
          <p:cNvPr id="4" name="2 Başlık"/>
          <p:cNvSpPr txBox="1">
            <a:spLocks/>
          </p:cNvSpPr>
          <p:nvPr/>
        </p:nvSpPr>
        <p:spPr>
          <a:xfrm>
            <a:off x="214282" y="214290"/>
            <a:ext cx="8929718" cy="1142984"/>
          </a:xfrm>
          <a:prstGeom prst="rect">
            <a:avLst/>
          </a:prstGeom>
        </p:spPr>
        <p:txBody>
          <a:bodyPr vert="horz" rtlCol="0" anchor="ctr">
            <a:noAutofit/>
            <a:scene3d>
              <a:camera prst="orthographicFront"/>
              <a:lightRig rig="soft" dir="t"/>
            </a:scene3d>
            <a:sp3d prstMaterial="softEdge">
              <a:bevelT w="25400" h="25400"/>
            </a:sp3d>
          </a:bodyPr>
          <a:lstStyle/>
          <a:p>
            <a:pPr lvl="0">
              <a:lnSpc>
                <a:spcPct val="170000"/>
              </a:lnSpc>
              <a:spcBef>
                <a:spcPct val="0"/>
              </a:spcBef>
            </a:pPr>
            <a:r>
              <a:rPr lang="tr-TR" sz="3200" b="1" dirty="0" err="1">
                <a:latin typeface="Comic Sans MS" pitchFamily="66" charset="0"/>
              </a:rPr>
              <a:t>The</a:t>
            </a:r>
            <a:r>
              <a:rPr lang="tr-TR" sz="3200" b="1" dirty="0">
                <a:latin typeface="Comic Sans MS" pitchFamily="66" charset="0"/>
              </a:rPr>
              <a:t> </a:t>
            </a:r>
            <a:r>
              <a:rPr lang="tr-TR" sz="3200" b="1" dirty="0" err="1">
                <a:latin typeface="Comic Sans MS" pitchFamily="66" charset="0"/>
              </a:rPr>
              <a:t>political</a:t>
            </a:r>
            <a:r>
              <a:rPr lang="tr-TR" sz="3200" b="1" dirty="0">
                <a:latin typeface="Comic Sans MS" pitchFamily="66" charset="0"/>
              </a:rPr>
              <a:t> </a:t>
            </a:r>
            <a:r>
              <a:rPr lang="tr-TR" sz="3200" b="1" dirty="0" err="1">
                <a:latin typeface="Comic Sans MS" pitchFamily="66" charset="0"/>
              </a:rPr>
              <a:t>milestones</a:t>
            </a:r>
            <a:r>
              <a:rPr lang="tr-TR" sz="3200" b="1" dirty="0">
                <a:latin typeface="Comic Sans MS" pitchFamily="66" charset="0"/>
              </a:rPr>
              <a:t> in </a:t>
            </a:r>
            <a:r>
              <a:rPr lang="tr-TR" sz="3200" b="1" dirty="0" err="1">
                <a:latin typeface="Comic Sans MS" pitchFamily="66" charset="0"/>
              </a:rPr>
              <a:t>History</a:t>
            </a:r>
            <a:r>
              <a:rPr lang="tr-TR" sz="3200" b="1" dirty="0">
                <a:latin typeface="Comic Sans MS" pitchFamily="66" charset="0"/>
              </a:rPr>
              <a:t> of </a:t>
            </a:r>
            <a:r>
              <a:rPr lang="tr-TR" sz="3200" b="1" dirty="0" err="1">
                <a:latin typeface="Comic Sans MS" pitchFamily="66" charset="0"/>
              </a:rPr>
              <a:t>Islam</a:t>
            </a:r>
            <a:br>
              <a:rPr lang="pt-BR" sz="3200" b="1" dirty="0">
                <a:latin typeface="Comic Sans MS" pitchFamily="66" charset="0"/>
              </a:rPr>
            </a:br>
            <a:endParaRPr kumimoji="0" lang="tr-TR"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714356"/>
            <a:ext cx="9144000" cy="5072098"/>
          </a:xfrm>
        </p:spPr>
        <p:txBody>
          <a:bodyPr>
            <a:noAutofit/>
          </a:bodyPr>
          <a:lstStyle/>
          <a:p>
            <a:pPr>
              <a:lnSpc>
                <a:spcPct val="150000"/>
              </a:lnSpc>
              <a:buFont typeface="Wingdings" pitchFamily="2" charset="2"/>
              <a:buChar char="Ø"/>
            </a:pPr>
            <a:r>
              <a:rPr lang="en-US" sz="2400" dirty="0">
                <a:latin typeface="Comic Sans MS" pitchFamily="66" charset="0"/>
              </a:rPr>
              <a:t>Basra, already much reduced in size and vitality between the 5th–7th/11th–13th centuries, was further and faster debilitated by the destruction, near-anarchy and neglect which followed the Mongol </a:t>
            </a:r>
            <a:r>
              <a:rPr lang="en-US" sz="2400" dirty="0" err="1">
                <a:latin typeface="Comic Sans MS" pitchFamily="66" charset="0"/>
              </a:rPr>
              <a:t>Hulagu’s</a:t>
            </a:r>
            <a:r>
              <a:rPr lang="en-US" sz="2400" dirty="0">
                <a:latin typeface="Comic Sans MS" pitchFamily="66" charset="0"/>
              </a:rPr>
              <a:t> conquest of Iraq in 656/1258 with periods of disturbance and</a:t>
            </a:r>
            <a:r>
              <a:rPr lang="tr-TR" sz="2400" dirty="0">
                <a:latin typeface="Comic Sans MS" pitchFamily="66" charset="0"/>
              </a:rPr>
              <a:t> </a:t>
            </a:r>
            <a:r>
              <a:rPr lang="en-US" sz="2400" dirty="0">
                <a:latin typeface="Comic Sans MS" pitchFamily="66" charset="0"/>
              </a:rPr>
              <a:t>insurgence.</a:t>
            </a:r>
            <a:endParaRPr lang="tr-TR" sz="2400" dirty="0">
              <a:latin typeface="Comic Sans MS" pitchFamily="66" charset="0"/>
            </a:endParaRPr>
          </a:p>
          <a:p>
            <a:pPr>
              <a:lnSpc>
                <a:spcPct val="150000"/>
              </a:lnSpc>
              <a:buFont typeface="Wingdings" pitchFamily="2" charset="2"/>
              <a:buChar char="Ø"/>
            </a:pPr>
            <a:r>
              <a:rPr lang="en-US" sz="2400" dirty="0">
                <a:latin typeface="Comic Sans MS" pitchFamily="66" charset="0"/>
              </a:rPr>
              <a:t>In the mid-8th/14th century, </a:t>
            </a:r>
            <a:r>
              <a:rPr lang="en-US" sz="2400" dirty="0" err="1">
                <a:latin typeface="Comic Sans MS" pitchFamily="66" charset="0"/>
              </a:rPr>
              <a:t>Ibn</a:t>
            </a:r>
            <a:r>
              <a:rPr lang="en-US" sz="2400" dirty="0">
                <a:latin typeface="Comic Sans MS" pitchFamily="66" charset="0"/>
              </a:rPr>
              <a:t> </a:t>
            </a:r>
            <a:r>
              <a:rPr lang="en-US" sz="2400" dirty="0" err="1">
                <a:latin typeface="Comic Sans MS" pitchFamily="66" charset="0"/>
              </a:rPr>
              <a:t>Battuta</a:t>
            </a:r>
            <a:r>
              <a:rPr lang="en-US" sz="2400" dirty="0">
                <a:latin typeface="Comic Sans MS" pitchFamily="66" charset="0"/>
              </a:rPr>
              <a:t> found the city largely in ruins.</a:t>
            </a:r>
            <a:br>
              <a:rPr lang="en-US" sz="2400" dirty="0">
                <a:latin typeface="Comic Sans MS" pitchFamily="66" charset="0"/>
              </a:rPr>
            </a:br>
            <a:br>
              <a:rPr lang="en-US" sz="2400" dirty="0">
                <a:latin typeface="Comic Sans MS" pitchFamily="66" charset="0"/>
              </a:rPr>
            </a:br>
            <a:endParaRPr lang="tr-TR" sz="2400" dirty="0">
              <a:latin typeface="Comic Sans MS" pitchFamily="66" charset="0"/>
            </a:endParaRPr>
          </a:p>
          <a:p>
            <a:endParaRPr lang="tr-TR" sz="2400" dirty="0"/>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history</a:t>
            </a:r>
            <a:endParaRPr lang="tr-TR" dirty="0">
              <a:latin typeface="Comic Sans MS" pitchFamily="66" charset="0"/>
            </a:endParaRPr>
          </a:p>
        </p:txBody>
      </p:sp>
      <p:sp>
        <p:nvSpPr>
          <p:cNvPr id="4" name="2 Başlık"/>
          <p:cNvSpPr txBox="1">
            <a:spLocks/>
          </p:cNvSpPr>
          <p:nvPr/>
        </p:nvSpPr>
        <p:spPr>
          <a:xfrm>
            <a:off x="285720" y="-214338"/>
            <a:ext cx="8858280" cy="1142984"/>
          </a:xfrm>
          <a:prstGeom prst="rect">
            <a:avLst/>
          </a:prstGeom>
        </p:spPr>
        <p:txBody>
          <a:bodyPr vert="horz" rtlCol="0" anchor="ctr">
            <a:noAutofit/>
            <a:scene3d>
              <a:camera prst="orthographicFront"/>
              <a:lightRig rig="soft" dir="t"/>
            </a:scene3d>
            <a:sp3d prstMaterial="softEdge">
              <a:bevelT w="25400" h="25400"/>
            </a:sp3d>
          </a:bodyPr>
          <a:lstStyle/>
          <a:p>
            <a:pPr lvl="0">
              <a:lnSpc>
                <a:spcPct val="170000"/>
              </a:lnSpc>
              <a:spcBef>
                <a:spcPct val="0"/>
              </a:spcBef>
            </a:pPr>
            <a:r>
              <a:rPr lang="tr-TR" sz="3200" b="1" dirty="0" err="1">
                <a:latin typeface="Comic Sans MS" pitchFamily="66" charset="0"/>
              </a:rPr>
              <a:t>The</a:t>
            </a:r>
            <a:r>
              <a:rPr lang="tr-TR" sz="3200" b="1" dirty="0">
                <a:latin typeface="Comic Sans MS" pitchFamily="66" charset="0"/>
              </a:rPr>
              <a:t> </a:t>
            </a:r>
            <a:r>
              <a:rPr lang="tr-TR" sz="3200" b="1" dirty="0" err="1">
                <a:latin typeface="Comic Sans MS" pitchFamily="66" charset="0"/>
              </a:rPr>
              <a:t>Effects</a:t>
            </a:r>
            <a:r>
              <a:rPr lang="tr-TR" sz="3200" b="1" dirty="0">
                <a:latin typeface="Comic Sans MS" pitchFamily="66" charset="0"/>
              </a:rPr>
              <a:t> of </a:t>
            </a:r>
            <a:r>
              <a:rPr lang="tr-TR" sz="3200" b="1" dirty="0" err="1">
                <a:latin typeface="Comic Sans MS" pitchFamily="66" charset="0"/>
              </a:rPr>
              <a:t>Mongol</a:t>
            </a:r>
            <a:r>
              <a:rPr lang="tr-TR" sz="3200" b="1" dirty="0">
                <a:latin typeface="Comic Sans MS" pitchFamily="66" charset="0"/>
              </a:rPr>
              <a:t> </a:t>
            </a:r>
            <a:r>
              <a:rPr lang="tr-TR" sz="3200" b="1" dirty="0" err="1">
                <a:latin typeface="Comic Sans MS" pitchFamily="66" charset="0"/>
              </a:rPr>
              <a:t>Invasion</a:t>
            </a:r>
            <a:endParaRPr kumimoji="0" lang="tr-TR"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857232"/>
            <a:ext cx="9144000" cy="4929222"/>
          </a:xfrm>
        </p:spPr>
        <p:txBody>
          <a:bodyPr>
            <a:normAutofit fontScale="85000" lnSpcReduction="20000"/>
          </a:bodyPr>
          <a:lstStyle/>
          <a:p>
            <a:pPr>
              <a:lnSpc>
                <a:spcPct val="150000"/>
              </a:lnSpc>
            </a:pPr>
            <a:r>
              <a:rPr lang="en-US" dirty="0">
                <a:latin typeface="Comic Sans MS" pitchFamily="66" charset="0"/>
              </a:rPr>
              <a:t>In 41/662 </a:t>
            </a:r>
            <a:r>
              <a:rPr lang="en-US" dirty="0" err="1">
                <a:latin typeface="Comic Sans MS" pitchFamily="66" charset="0"/>
              </a:rPr>
              <a:t>Muawiya</a:t>
            </a:r>
            <a:r>
              <a:rPr lang="en-US" dirty="0">
                <a:latin typeface="Comic Sans MS" pitchFamily="66" charset="0"/>
              </a:rPr>
              <a:t> re-asserted the authority of the </a:t>
            </a:r>
            <a:r>
              <a:rPr lang="en-US" dirty="0" err="1">
                <a:latin typeface="Comic Sans MS" pitchFamily="66" charset="0"/>
              </a:rPr>
              <a:t>Umayyads</a:t>
            </a:r>
            <a:r>
              <a:rPr lang="en-US" dirty="0">
                <a:latin typeface="Comic Sans MS" pitchFamily="66" charset="0"/>
              </a:rPr>
              <a:t> over the town, and then</a:t>
            </a:r>
            <a:r>
              <a:rPr lang="tr-TR" dirty="0">
                <a:latin typeface="Comic Sans MS" pitchFamily="66" charset="0"/>
              </a:rPr>
              <a:t> </a:t>
            </a:r>
            <a:r>
              <a:rPr lang="en-US" dirty="0">
                <a:latin typeface="Comic Sans MS" pitchFamily="66" charset="0"/>
              </a:rPr>
              <a:t>sent there </a:t>
            </a:r>
            <a:r>
              <a:rPr lang="en-US" dirty="0" err="1">
                <a:latin typeface="Comic Sans MS" pitchFamily="66" charset="0"/>
              </a:rPr>
              <a:t>Ziyad</a:t>
            </a:r>
            <a:r>
              <a:rPr lang="en-US" dirty="0">
                <a:latin typeface="Comic Sans MS" pitchFamily="66" charset="0"/>
              </a:rPr>
              <a:t> in 45/665, who may be considered as the artisan of the town’s prosperity. Basra was divided into five tribal divisions such as </a:t>
            </a:r>
            <a:r>
              <a:rPr lang="en-US" dirty="0" err="1">
                <a:latin typeface="Comic Sans MS" pitchFamily="66" charset="0"/>
              </a:rPr>
              <a:t>Ahl</a:t>
            </a:r>
            <a:r>
              <a:rPr lang="en-US" dirty="0">
                <a:latin typeface="Comic Sans MS" pitchFamily="66" charset="0"/>
              </a:rPr>
              <a:t> al-</a:t>
            </a:r>
            <a:r>
              <a:rPr lang="en-US" dirty="0" err="1">
                <a:latin typeface="Comic Sans MS" pitchFamily="66" charset="0"/>
              </a:rPr>
              <a:t>Aliya</a:t>
            </a:r>
            <a:r>
              <a:rPr lang="en-US" dirty="0">
                <a:latin typeface="Comic Sans MS" pitchFamily="66" charset="0"/>
              </a:rPr>
              <a:t> who were the inhabitants of </a:t>
            </a:r>
            <a:r>
              <a:rPr lang="en-US" dirty="0" err="1">
                <a:latin typeface="Comic Sans MS" pitchFamily="66" charset="0"/>
              </a:rPr>
              <a:t>thehigh</a:t>
            </a:r>
            <a:r>
              <a:rPr lang="en-US" dirty="0">
                <a:latin typeface="Comic Sans MS" pitchFamily="66" charset="0"/>
              </a:rPr>
              <a:t> district of </a:t>
            </a:r>
            <a:r>
              <a:rPr lang="en-US" dirty="0" err="1">
                <a:latin typeface="Comic Sans MS" pitchFamily="66" charset="0"/>
              </a:rPr>
              <a:t>Hijaz</a:t>
            </a:r>
            <a:r>
              <a:rPr lang="en-US" dirty="0">
                <a:latin typeface="Comic Sans MS" pitchFamily="66" charset="0"/>
              </a:rPr>
              <a:t>, </a:t>
            </a:r>
            <a:r>
              <a:rPr lang="en-US" dirty="0" err="1">
                <a:latin typeface="Comic Sans MS" pitchFamily="66" charset="0"/>
              </a:rPr>
              <a:t>Tamim</a:t>
            </a:r>
            <a:r>
              <a:rPr lang="en-US" dirty="0">
                <a:latin typeface="Comic Sans MS" pitchFamily="66" charset="0"/>
              </a:rPr>
              <a:t>, </a:t>
            </a:r>
            <a:r>
              <a:rPr lang="en-US" dirty="0" err="1">
                <a:latin typeface="Comic Sans MS" pitchFamily="66" charset="0"/>
              </a:rPr>
              <a:t>Bakr</a:t>
            </a:r>
            <a:r>
              <a:rPr lang="en-US" dirty="0">
                <a:latin typeface="Comic Sans MS" pitchFamily="66" charset="0"/>
              </a:rPr>
              <a:t> b. Wail, </a:t>
            </a:r>
            <a:r>
              <a:rPr lang="en-US" dirty="0" err="1">
                <a:latin typeface="Comic Sans MS" pitchFamily="66" charset="0"/>
              </a:rPr>
              <a:t>Abd</a:t>
            </a:r>
            <a:r>
              <a:rPr lang="en-US" dirty="0">
                <a:latin typeface="Comic Sans MS" pitchFamily="66" charset="0"/>
              </a:rPr>
              <a:t> al-</a:t>
            </a:r>
            <a:r>
              <a:rPr lang="en-US" dirty="0" err="1">
                <a:latin typeface="Comic Sans MS" pitchFamily="66" charset="0"/>
              </a:rPr>
              <a:t>Qays</a:t>
            </a:r>
            <a:r>
              <a:rPr lang="en-US" dirty="0">
                <a:latin typeface="Comic Sans MS" pitchFamily="66" charset="0"/>
              </a:rPr>
              <a:t> and </a:t>
            </a:r>
            <a:r>
              <a:rPr lang="en-US" dirty="0" err="1">
                <a:latin typeface="Comic Sans MS" pitchFamily="66" charset="0"/>
              </a:rPr>
              <a:t>Azd</a:t>
            </a:r>
            <a:r>
              <a:rPr lang="en-US" dirty="0">
                <a:latin typeface="Comic Sans MS" pitchFamily="66" charset="0"/>
              </a:rPr>
              <a:t>. These Arab elements constituted the military aristocracy of Basra and absorbed, in the ranks of </a:t>
            </a:r>
            <a:r>
              <a:rPr lang="en-US" dirty="0" err="1">
                <a:latin typeface="Comic Sans MS" pitchFamily="66" charset="0"/>
              </a:rPr>
              <a:t>mawali</a:t>
            </a:r>
            <a:r>
              <a:rPr lang="en-US" dirty="0">
                <a:latin typeface="Comic Sans MS" pitchFamily="66" charset="0"/>
              </a:rPr>
              <a:t> or slaves, the indigenous population and a host of immigrant peoples such as Iranians, Indians, people from Sind, Malays, </a:t>
            </a:r>
            <a:r>
              <a:rPr lang="en-US" dirty="0" err="1">
                <a:latin typeface="Comic Sans MS" pitchFamily="66" charset="0"/>
              </a:rPr>
              <a:t>Zanj</a:t>
            </a:r>
            <a:r>
              <a:rPr lang="en-US" dirty="0">
                <a:latin typeface="Comic Sans MS" pitchFamily="66" charset="0"/>
              </a:rPr>
              <a:t>.</a:t>
            </a:r>
            <a:endParaRPr lang="tr-TR" dirty="0">
              <a:latin typeface="Comic Sans MS" pitchFamily="66" charset="0"/>
            </a:endParaRPr>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history</a:t>
            </a:r>
            <a:endParaRPr lang="tr-TR" dirty="0">
              <a:latin typeface="Comic Sans MS" pitchFamily="66" charset="0"/>
            </a:endParaRPr>
          </a:p>
        </p:txBody>
      </p:sp>
      <p:sp>
        <p:nvSpPr>
          <p:cNvPr id="4" name="2 Başlık"/>
          <p:cNvSpPr txBox="1">
            <a:spLocks/>
          </p:cNvSpPr>
          <p:nvPr/>
        </p:nvSpPr>
        <p:spPr>
          <a:xfrm>
            <a:off x="285720" y="0"/>
            <a:ext cx="8858280" cy="642918"/>
          </a:xfrm>
          <a:prstGeom prst="rect">
            <a:avLst/>
          </a:prstGeom>
        </p:spPr>
        <p:txBody>
          <a:bodyPr vert="horz" rtlCol="0" anchor="ctr">
            <a:noAutofit/>
            <a:scene3d>
              <a:camera prst="orthographicFront"/>
              <a:lightRig rig="soft" dir="t"/>
            </a:scene3d>
            <a:sp3d prstMaterial="softEdge">
              <a:bevelT w="25400" h="25400"/>
            </a:sp3d>
          </a:bodyPr>
          <a:lstStyle/>
          <a:p>
            <a:pPr lvl="0">
              <a:lnSpc>
                <a:spcPct val="170000"/>
              </a:lnSpc>
              <a:spcBef>
                <a:spcPct val="0"/>
              </a:spcBef>
            </a:pPr>
            <a:r>
              <a:rPr lang="tr-TR" sz="3200" b="1" dirty="0" err="1">
                <a:latin typeface="Comic Sans MS" pitchFamily="66" charset="0"/>
              </a:rPr>
              <a:t>Demography</a:t>
            </a:r>
            <a:endParaRPr kumimoji="0" lang="tr-TR"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857232"/>
            <a:ext cx="9144000" cy="4929222"/>
          </a:xfrm>
        </p:spPr>
        <p:txBody>
          <a:bodyPr>
            <a:normAutofit fontScale="70000" lnSpcReduction="20000"/>
          </a:bodyPr>
          <a:lstStyle/>
          <a:p>
            <a:pPr>
              <a:lnSpc>
                <a:spcPct val="150000"/>
              </a:lnSpc>
            </a:pPr>
            <a:r>
              <a:rPr lang="en-US" dirty="0">
                <a:latin typeface="Comic Sans MS" pitchFamily="66" charset="0"/>
              </a:rPr>
              <a:t>The </a:t>
            </a:r>
            <a:r>
              <a:rPr lang="tr-TR" dirty="0" err="1">
                <a:latin typeface="Comic Sans MS" pitchFamily="66" charset="0"/>
              </a:rPr>
              <a:t>city</a:t>
            </a:r>
            <a:r>
              <a:rPr lang="tr-TR" dirty="0">
                <a:latin typeface="Comic Sans MS" pitchFamily="66" charset="0"/>
              </a:rPr>
              <a:t> </a:t>
            </a:r>
            <a:r>
              <a:rPr lang="en-US" dirty="0">
                <a:latin typeface="Comic Sans MS" pitchFamily="66" charset="0"/>
              </a:rPr>
              <a:t>reached its zenith in the 2nd/8th century and the beginning of the 3rd/9th century. At this period it was fully developed and its population had increased to considerable proportions.</a:t>
            </a:r>
            <a:endParaRPr lang="tr-TR" dirty="0">
              <a:latin typeface="Comic Sans MS" pitchFamily="66" charset="0"/>
            </a:endParaRPr>
          </a:p>
          <a:p>
            <a:pPr>
              <a:lnSpc>
                <a:spcPct val="150000"/>
              </a:lnSpc>
            </a:pPr>
            <a:r>
              <a:rPr lang="en-US" dirty="0">
                <a:latin typeface="Comic Sans MS" pitchFamily="66" charset="0"/>
              </a:rPr>
              <a:t>Basra was, for the Middle Ages, a very great city and, what is more, a “complete</a:t>
            </a:r>
            <a:r>
              <a:rPr lang="tr-TR" dirty="0">
                <a:latin typeface="Comic Sans MS" pitchFamily="66" charset="0"/>
              </a:rPr>
              <a:t> </a:t>
            </a:r>
            <a:r>
              <a:rPr lang="en-US" dirty="0">
                <a:latin typeface="Comic Sans MS" pitchFamily="66" charset="0"/>
              </a:rPr>
              <a:t>metropolis”: it was at the same time a commercial centre, with its </a:t>
            </a:r>
            <a:r>
              <a:rPr lang="en-US" dirty="0" err="1">
                <a:latin typeface="Comic Sans MS" pitchFamily="66" charset="0"/>
              </a:rPr>
              <a:t>Mirbad</a:t>
            </a:r>
            <a:r>
              <a:rPr lang="en-US" dirty="0">
                <a:latin typeface="Comic Sans MS" pitchFamily="66" charset="0"/>
              </a:rPr>
              <a:t> which was halting place for caravans and its river port, al-</a:t>
            </a:r>
            <a:r>
              <a:rPr lang="en-US" dirty="0" err="1">
                <a:latin typeface="Comic Sans MS" pitchFamily="66" charset="0"/>
              </a:rPr>
              <a:t>Kall</a:t>
            </a:r>
            <a:r>
              <a:rPr lang="en-US" dirty="0">
                <a:latin typeface="Comic Sans MS" pitchFamily="66" charset="0"/>
              </a:rPr>
              <a:t>, which </a:t>
            </a:r>
            <a:r>
              <a:rPr lang="en-US" dirty="0" err="1">
                <a:latin typeface="Comic Sans MS" pitchFamily="66" charset="0"/>
              </a:rPr>
              <a:t>accomodated</a:t>
            </a:r>
            <a:r>
              <a:rPr lang="en-US" dirty="0">
                <a:latin typeface="Comic Sans MS" pitchFamily="66" charset="0"/>
              </a:rPr>
              <a:t> ships of fairly large tonnage; financial centre, thanks to the Jewish and Christian elements</a:t>
            </a:r>
            <a:r>
              <a:rPr lang="tr-TR" dirty="0">
                <a:latin typeface="Comic Sans MS" pitchFamily="66" charset="0"/>
              </a:rPr>
              <a:t> </a:t>
            </a:r>
            <a:r>
              <a:rPr lang="en-US" dirty="0">
                <a:latin typeface="Comic Sans MS" pitchFamily="66" charset="0"/>
              </a:rPr>
              <a:t>and the bourgeois of non-Arab stock; an industrial centre with its arsenals; even an agricultural centre with its numerous varieties of crops; and finally, the home of an intense religious and intellectual activity. </a:t>
            </a:r>
            <a:endParaRPr lang="tr-TR" dirty="0">
              <a:latin typeface="Comic Sans MS" pitchFamily="66" charset="0"/>
            </a:endParaRPr>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history</a:t>
            </a:r>
            <a:endParaRPr lang="tr-TR" dirty="0">
              <a:latin typeface="Comic Sans MS" pitchFamily="66" charset="0"/>
            </a:endParaRPr>
          </a:p>
        </p:txBody>
      </p:sp>
      <p:sp>
        <p:nvSpPr>
          <p:cNvPr id="4" name="2 Başlık"/>
          <p:cNvSpPr txBox="1">
            <a:spLocks/>
          </p:cNvSpPr>
          <p:nvPr/>
        </p:nvSpPr>
        <p:spPr>
          <a:xfrm>
            <a:off x="357158" y="0"/>
            <a:ext cx="8786842" cy="642918"/>
          </a:xfrm>
          <a:prstGeom prst="rect">
            <a:avLst/>
          </a:prstGeom>
        </p:spPr>
        <p:txBody>
          <a:bodyPr vert="horz" rtlCol="0" anchor="ctr">
            <a:noAutofit/>
            <a:scene3d>
              <a:camera prst="orthographicFront"/>
              <a:lightRig rig="soft" dir="t"/>
            </a:scene3d>
            <a:sp3d prstMaterial="softEdge">
              <a:bevelT w="25400" h="25400"/>
            </a:sp3d>
          </a:bodyPr>
          <a:lstStyle/>
          <a:p>
            <a:pPr lvl="0">
              <a:lnSpc>
                <a:spcPct val="170000"/>
              </a:lnSpc>
              <a:spcBef>
                <a:spcPct val="0"/>
              </a:spcBef>
            </a:pPr>
            <a:r>
              <a:rPr lang="tr-TR" sz="3200" b="1" dirty="0" err="1">
                <a:latin typeface="Comic Sans MS" pitchFamily="66" charset="0"/>
              </a:rPr>
              <a:t>Socio</a:t>
            </a:r>
            <a:r>
              <a:rPr lang="tr-TR" sz="3200" b="1" dirty="0">
                <a:latin typeface="Comic Sans MS" pitchFamily="66" charset="0"/>
              </a:rPr>
              <a:t>-</a:t>
            </a:r>
            <a:r>
              <a:rPr lang="tr-TR" sz="3200" b="1" dirty="0" err="1">
                <a:latin typeface="Comic Sans MS" pitchFamily="66" charset="0"/>
              </a:rPr>
              <a:t>economic</a:t>
            </a:r>
            <a:r>
              <a:rPr lang="tr-TR" sz="3200" b="1" dirty="0">
                <a:latin typeface="Comic Sans MS" pitchFamily="66" charset="0"/>
              </a:rPr>
              <a:t> </a:t>
            </a:r>
            <a:r>
              <a:rPr lang="tr-TR" sz="3200" b="1" dirty="0" err="1">
                <a:latin typeface="Comic Sans MS" pitchFamily="66" charset="0"/>
              </a:rPr>
              <a:t>Structure</a:t>
            </a:r>
            <a:endParaRPr kumimoji="0" lang="tr-TR"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6" y="357166"/>
            <a:ext cx="8229600" cy="4525963"/>
          </a:xfrm>
        </p:spPr>
        <p:txBody>
          <a:bodyPr>
            <a:noAutofit/>
          </a:bodyPr>
          <a:lstStyle/>
          <a:p>
            <a:pPr>
              <a:lnSpc>
                <a:spcPct val="150000"/>
              </a:lnSpc>
              <a:buNone/>
            </a:pPr>
            <a:r>
              <a:rPr lang="tr-TR" sz="2400" b="1" dirty="0">
                <a:latin typeface="Comic Sans MS" pitchFamily="66" charset="0"/>
              </a:rPr>
              <a:t>	</a:t>
            </a:r>
            <a:r>
              <a:rPr lang="en-US" sz="2400" b="1" dirty="0">
                <a:latin typeface="Comic Sans MS" pitchFamily="66" charset="0"/>
              </a:rPr>
              <a:t>BASRA</a:t>
            </a:r>
            <a:r>
              <a:rPr lang="en-US" sz="2400" dirty="0">
                <a:latin typeface="Comic Sans MS" pitchFamily="66" charset="0"/>
              </a:rPr>
              <a:t>, in Arabic, al-</a:t>
            </a:r>
            <a:r>
              <a:rPr lang="en-US" sz="2400" dirty="0" err="1">
                <a:latin typeface="Comic Sans MS" pitchFamily="66" charset="0"/>
              </a:rPr>
              <a:t>Ba</a:t>
            </a:r>
            <a:r>
              <a:rPr lang="tr-TR" sz="2400" dirty="0">
                <a:latin typeface="Comic Sans MS" pitchFamily="66" charset="0"/>
              </a:rPr>
              <a:t>s</a:t>
            </a:r>
            <a:r>
              <a:rPr lang="en-US" sz="2400" dirty="0" err="1">
                <a:latin typeface="Comic Sans MS" pitchFamily="66" charset="0"/>
              </a:rPr>
              <a:t>ra</a:t>
            </a:r>
            <a:r>
              <a:rPr lang="en-US" sz="2400" dirty="0">
                <a:latin typeface="Comic Sans MS" pitchFamily="66" charset="0"/>
              </a:rPr>
              <a:t>, in mediaeval and</a:t>
            </a:r>
            <a:br>
              <a:rPr lang="en-US" sz="2400" dirty="0">
                <a:latin typeface="Comic Sans MS" pitchFamily="66" charset="0"/>
              </a:rPr>
            </a:br>
            <a:r>
              <a:rPr lang="en-US" sz="2400" dirty="0">
                <a:latin typeface="Comic Sans MS" pitchFamily="66" charset="0"/>
              </a:rPr>
              <a:t>early modern Western usage, </a:t>
            </a:r>
            <a:r>
              <a:rPr lang="en-US" sz="2400" dirty="0" err="1">
                <a:latin typeface="Comic Sans MS" pitchFamily="66" charset="0"/>
              </a:rPr>
              <a:t>Balsora</a:t>
            </a:r>
            <a:r>
              <a:rPr lang="en-US" sz="2400" dirty="0">
                <a:latin typeface="Comic Sans MS" pitchFamily="66" charset="0"/>
              </a:rPr>
              <a:t>, </a:t>
            </a:r>
            <a:r>
              <a:rPr lang="en-US" sz="2400" dirty="0" err="1">
                <a:latin typeface="Comic Sans MS" pitchFamily="66" charset="0"/>
              </a:rPr>
              <a:t>Balsara</a:t>
            </a:r>
            <a:r>
              <a:rPr lang="en-US" sz="2400" dirty="0">
                <a:latin typeface="Comic Sans MS" pitchFamily="66" charset="0"/>
              </a:rPr>
              <a:t>, </a:t>
            </a:r>
            <a:r>
              <a:rPr lang="en-US" sz="2400" dirty="0" err="1">
                <a:latin typeface="Comic Sans MS" pitchFamily="66" charset="0"/>
              </a:rPr>
              <a:t>Bassorah</a:t>
            </a:r>
            <a:r>
              <a:rPr lang="en-US" sz="2400" dirty="0">
                <a:latin typeface="Comic Sans MS" pitchFamily="66" charset="0"/>
              </a:rPr>
              <a:t> , a city of Lower Mesopotamia which had a</a:t>
            </a:r>
            <a:br>
              <a:rPr lang="en-US" sz="2400" dirty="0">
                <a:latin typeface="Comic Sans MS" pitchFamily="66" charset="0"/>
              </a:rPr>
            </a:br>
            <a:r>
              <a:rPr lang="en-US" sz="2400" dirty="0">
                <a:latin typeface="Comic Sans MS" pitchFamily="66" charset="0"/>
              </a:rPr>
              <a:t>glorious early Islamic past and is now a major city</a:t>
            </a:r>
            <a:br>
              <a:rPr lang="en-US" sz="2400" dirty="0">
                <a:latin typeface="Comic Sans MS" pitchFamily="66" charset="0"/>
              </a:rPr>
            </a:br>
            <a:r>
              <a:rPr lang="en-US" sz="2400" dirty="0">
                <a:latin typeface="Comic Sans MS" pitchFamily="66" charset="0"/>
              </a:rPr>
              <a:t>of the Iraq Republic. It is situated on the left bank</a:t>
            </a:r>
            <a:br>
              <a:rPr lang="en-US" sz="2400" dirty="0">
                <a:latin typeface="Comic Sans MS" pitchFamily="66" charset="0"/>
              </a:rPr>
            </a:br>
            <a:r>
              <a:rPr lang="en-US" sz="2400" dirty="0">
                <a:latin typeface="Comic Sans MS" pitchFamily="66" charset="0"/>
              </a:rPr>
              <a:t>of the </a:t>
            </a:r>
            <a:r>
              <a:rPr lang="tr-TR" sz="2400" dirty="0" err="1">
                <a:latin typeface="Comic Sans MS" pitchFamily="66" charset="0"/>
              </a:rPr>
              <a:t>Shatt</a:t>
            </a:r>
            <a:r>
              <a:rPr lang="tr-TR" sz="2400" dirty="0">
                <a:latin typeface="Comic Sans MS" pitchFamily="66" charset="0"/>
              </a:rPr>
              <a:t> al-</a:t>
            </a:r>
            <a:r>
              <a:rPr lang="tr-TR" sz="2400" dirty="0" err="1">
                <a:latin typeface="Comic Sans MS" pitchFamily="66" charset="0"/>
              </a:rPr>
              <a:t>Arab</a:t>
            </a:r>
            <a:r>
              <a:rPr lang="tr-TR" sz="2400" dirty="0">
                <a:latin typeface="Comic Sans MS" pitchFamily="66" charset="0"/>
              </a:rPr>
              <a:t> </a:t>
            </a:r>
            <a:r>
              <a:rPr lang="tr-TR" sz="2400" dirty="0" err="1">
                <a:latin typeface="Comic Sans MS" pitchFamily="66" charset="0"/>
              </a:rPr>
              <a:t>about</a:t>
            </a:r>
            <a:r>
              <a:rPr lang="tr-TR" sz="2400" dirty="0">
                <a:latin typeface="Comic Sans MS" pitchFamily="66" charset="0"/>
              </a:rPr>
              <a:t> </a:t>
            </a:r>
            <a:r>
              <a:rPr lang="en-US" sz="2400" dirty="0">
                <a:latin typeface="Comic Sans MS" pitchFamily="66" charset="0"/>
              </a:rPr>
              <a:t>115 </a:t>
            </a:r>
            <a:r>
              <a:rPr lang="tr-TR" sz="2400" dirty="0" err="1">
                <a:latin typeface="Comic Sans MS" pitchFamily="66" charset="0"/>
              </a:rPr>
              <a:t>kilometers</a:t>
            </a:r>
            <a:r>
              <a:rPr lang="tr-TR" sz="2400" dirty="0">
                <a:latin typeface="Comic Sans MS" pitchFamily="66" charset="0"/>
              </a:rPr>
              <a:t> </a:t>
            </a:r>
            <a:r>
              <a:rPr lang="en-US" sz="2400" dirty="0">
                <a:latin typeface="Comic Sans MS" pitchFamily="66" charset="0"/>
              </a:rPr>
              <a:t>from</a:t>
            </a:r>
            <a:br>
              <a:rPr lang="en-US" sz="2400" dirty="0">
                <a:latin typeface="Comic Sans MS" pitchFamily="66" charset="0"/>
              </a:rPr>
            </a:br>
            <a:r>
              <a:rPr lang="en-US" sz="2400" dirty="0">
                <a:latin typeface="Comic Sans MS" pitchFamily="66" charset="0"/>
              </a:rPr>
              <a:t>the open water at the head of the Persian Gulf, 420</a:t>
            </a:r>
            <a:r>
              <a:rPr lang="tr-TR" sz="2400" dirty="0">
                <a:latin typeface="Comic Sans MS" pitchFamily="66" charset="0"/>
              </a:rPr>
              <a:t> </a:t>
            </a:r>
            <a:r>
              <a:rPr lang="tr-TR" sz="2400" dirty="0" err="1">
                <a:latin typeface="Comic Sans MS" pitchFamily="66" charset="0"/>
              </a:rPr>
              <a:t>kilometers</a:t>
            </a:r>
            <a:r>
              <a:rPr lang="tr-TR" sz="2400" dirty="0">
                <a:latin typeface="Comic Sans MS" pitchFamily="66" charset="0"/>
              </a:rPr>
              <a:t> </a:t>
            </a:r>
            <a:r>
              <a:rPr lang="en-US" sz="2400" dirty="0">
                <a:latin typeface="Comic Sans MS" pitchFamily="66" charset="0"/>
              </a:rPr>
              <a:t>to the south of Baghdad, and in latitude</a:t>
            </a:r>
            <a:r>
              <a:rPr lang="tr-TR" sz="2400" dirty="0">
                <a:latin typeface="Comic Sans MS" pitchFamily="66" charset="0"/>
              </a:rPr>
              <a:t> </a:t>
            </a:r>
            <a:r>
              <a:rPr lang="en-US" sz="2400" dirty="0">
                <a:latin typeface="Comic Sans MS" pitchFamily="66" charset="0"/>
              </a:rPr>
              <a:t>30° 30' north, longitude</a:t>
            </a:r>
            <a:r>
              <a:rPr lang="tr-TR" sz="2400" dirty="0">
                <a:latin typeface="Comic Sans MS" pitchFamily="66" charset="0"/>
              </a:rPr>
              <a:t> </a:t>
            </a:r>
            <a:r>
              <a:rPr lang="en-US" sz="2400" dirty="0">
                <a:latin typeface="Comic Sans MS" pitchFamily="66" charset="0"/>
              </a:rPr>
              <a:t>47° 50' </a:t>
            </a:r>
            <a:r>
              <a:rPr lang="tr-TR" sz="2400" dirty="0" err="1">
                <a:latin typeface="Comic Sans MS" pitchFamily="66" charset="0"/>
              </a:rPr>
              <a:t>east</a:t>
            </a:r>
            <a:r>
              <a:rPr lang="en-US" sz="2400" dirty="0">
                <a:latin typeface="Comic Sans MS" pitchFamily="66" charset="0"/>
              </a:rPr>
              <a:t>. </a:t>
            </a:r>
            <a:br>
              <a:rPr lang="en-US" sz="2400" dirty="0">
                <a:latin typeface="Comic Sans MS" pitchFamily="66" charset="0"/>
              </a:rPr>
            </a:br>
            <a:endParaRPr lang="tr-TR" sz="2400" dirty="0">
              <a:latin typeface="Comic Sans MS" pitchFamily="66" charset="0"/>
            </a:endParaRPr>
          </a:p>
        </p:txBody>
      </p:sp>
      <p:sp>
        <p:nvSpPr>
          <p:cNvPr id="3" name="2 Başlık"/>
          <p:cNvSpPr>
            <a:spLocks noGrp="1"/>
          </p:cNvSpPr>
          <p:nvPr>
            <p:ph type="title"/>
          </p:nvPr>
        </p:nvSpPr>
        <p:spPr>
          <a:xfrm>
            <a:off x="642910" y="5929330"/>
            <a:ext cx="8229600" cy="1143000"/>
          </a:xfrm>
        </p:spPr>
        <p:txBody>
          <a:bodyPr>
            <a:normAutofit fontScale="90000"/>
          </a:bodyPr>
          <a:lstStyle/>
          <a:p>
            <a:pPr algn="r"/>
            <a:r>
              <a:rPr lang="tr-TR" sz="4600" dirty="0" err="1">
                <a:latin typeface="Comic Sans MS" pitchFamily="66" charset="0"/>
              </a:rPr>
              <a:t>introduction</a:t>
            </a:r>
            <a:br>
              <a:rPr lang="tr-TR" b="0" dirty="0"/>
            </a:b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a:lnSpc>
                <a:spcPct val="150000"/>
              </a:lnSpc>
              <a:buNone/>
            </a:pPr>
            <a:r>
              <a:rPr lang="tr-TR" dirty="0">
                <a:latin typeface="Comic Sans MS" pitchFamily="66" charset="0"/>
              </a:rPr>
              <a:t>	Basra (</a:t>
            </a:r>
            <a:r>
              <a:rPr lang="tr-TR" dirty="0" err="1">
                <a:latin typeface="Comic Sans MS" pitchFamily="66" charset="0"/>
              </a:rPr>
              <a:t>transliteration</a:t>
            </a:r>
            <a:r>
              <a:rPr lang="tr-TR" dirty="0">
                <a:latin typeface="Comic Sans MS" pitchFamily="66" charset="0"/>
              </a:rPr>
              <a:t>: </a:t>
            </a:r>
            <a:r>
              <a:rPr lang="tr-TR" dirty="0" err="1">
                <a:latin typeface="Comic Sans MS" pitchFamily="66" charset="0"/>
              </a:rPr>
              <a:t>Ba</a:t>
            </a:r>
            <a:r>
              <a:rPr lang="tr-TR" dirty="0">
                <a:latin typeface="Comic Sans MS" pitchFamily="66" charset="0"/>
              </a:rPr>
              <a:t>ṣ</a:t>
            </a:r>
            <a:r>
              <a:rPr lang="tr-TR" dirty="0" err="1">
                <a:latin typeface="Comic Sans MS" pitchFamily="66" charset="0"/>
              </a:rPr>
              <a:t>ra</a:t>
            </a:r>
            <a:r>
              <a:rPr lang="tr-TR" dirty="0">
                <a:latin typeface="Comic Sans MS" pitchFamily="66" charset="0"/>
              </a:rPr>
              <a:t>, </a:t>
            </a:r>
            <a:r>
              <a:rPr lang="tr-TR" dirty="0" err="1">
                <a:latin typeface="Comic Sans MS" pitchFamily="66" charset="0"/>
              </a:rPr>
              <a:t>Arabic</a:t>
            </a:r>
            <a:r>
              <a:rPr lang="tr-TR" dirty="0">
                <a:latin typeface="Comic Sans MS" pitchFamily="66" charset="0"/>
              </a:rPr>
              <a:t>: </a:t>
            </a:r>
            <a:r>
              <a:rPr lang="ar-AE" b="1" dirty="0">
                <a:latin typeface="Comic Sans MS" pitchFamily="66" charset="0"/>
              </a:rPr>
              <a:t>بصرة</a:t>
            </a:r>
            <a:r>
              <a:rPr lang="ar-AE" dirty="0">
                <a:latin typeface="Comic Sans MS" pitchFamily="66" charset="0"/>
              </a:rPr>
              <a:t> </a:t>
            </a:r>
            <a:r>
              <a:rPr lang="tr-TR" dirty="0">
                <a:latin typeface="Comic Sans MS" pitchFamily="66" charset="0"/>
              </a:rPr>
              <a:t>) is an </a:t>
            </a:r>
            <a:r>
              <a:rPr lang="tr-TR" dirty="0" err="1">
                <a:latin typeface="Comic Sans MS" pitchFamily="66" charset="0"/>
              </a:rPr>
              <a:t>ancient</a:t>
            </a:r>
            <a:r>
              <a:rPr lang="tr-TR" dirty="0">
                <a:latin typeface="Comic Sans MS" pitchFamily="66" charset="0"/>
              </a:rPr>
              <a:t> </a:t>
            </a:r>
            <a:r>
              <a:rPr lang="tr-TR" dirty="0" err="1">
                <a:latin typeface="Comic Sans MS" pitchFamily="66" charset="0"/>
              </a:rPr>
              <a:t>Arabian</a:t>
            </a:r>
            <a:r>
              <a:rPr lang="tr-TR" dirty="0">
                <a:latin typeface="Comic Sans MS" pitchFamily="66" charset="0"/>
              </a:rPr>
              <a:t> name </a:t>
            </a:r>
            <a:r>
              <a:rPr lang="tr-TR" dirty="0" err="1">
                <a:latin typeface="Comic Sans MS" pitchFamily="66" charset="0"/>
              </a:rPr>
              <a:t>for</a:t>
            </a:r>
            <a:r>
              <a:rPr lang="tr-TR" dirty="0">
                <a:latin typeface="Comic Sans MS" pitchFamily="66" charset="0"/>
              </a:rPr>
              <a:t> </a:t>
            </a:r>
            <a:r>
              <a:rPr lang="tr-TR" dirty="0" err="1">
                <a:latin typeface="Comic Sans MS" pitchFamily="66" charset="0"/>
              </a:rPr>
              <a:t>boys</a:t>
            </a:r>
            <a:r>
              <a:rPr lang="tr-TR" dirty="0">
                <a:latin typeface="Comic Sans MS" pitchFamily="66" charset="0"/>
              </a:rPr>
              <a:t> </a:t>
            </a:r>
            <a:r>
              <a:rPr lang="tr-TR" dirty="0" err="1">
                <a:latin typeface="Comic Sans MS" pitchFamily="66" charset="0"/>
              </a:rPr>
              <a:t>that</a:t>
            </a:r>
            <a:r>
              <a:rPr lang="tr-TR" dirty="0">
                <a:latin typeface="Comic Sans MS" pitchFamily="66" charset="0"/>
              </a:rPr>
              <a:t> is </a:t>
            </a:r>
            <a:r>
              <a:rPr lang="tr-TR" dirty="0" err="1">
                <a:latin typeface="Comic Sans MS" pitchFamily="66" charset="0"/>
              </a:rPr>
              <a:t>variously</a:t>
            </a:r>
            <a:r>
              <a:rPr lang="tr-TR" dirty="0">
                <a:latin typeface="Comic Sans MS" pitchFamily="66" charset="0"/>
              </a:rPr>
              <a:t> </a:t>
            </a:r>
            <a:r>
              <a:rPr lang="tr-TR" dirty="0" err="1">
                <a:latin typeface="Comic Sans MS" pitchFamily="66" charset="0"/>
              </a:rPr>
              <a:t>described</a:t>
            </a:r>
            <a:r>
              <a:rPr lang="tr-TR" dirty="0">
                <a:latin typeface="Comic Sans MS" pitchFamily="66" charset="0"/>
              </a:rPr>
              <a:t> as </a:t>
            </a:r>
            <a:r>
              <a:rPr lang="tr-TR" dirty="0" err="1">
                <a:latin typeface="Comic Sans MS" pitchFamily="66" charset="0"/>
              </a:rPr>
              <a:t>referring</a:t>
            </a:r>
            <a:r>
              <a:rPr lang="tr-TR" dirty="0">
                <a:latin typeface="Comic Sans MS" pitchFamily="66" charset="0"/>
              </a:rPr>
              <a:t> </a:t>
            </a:r>
            <a:r>
              <a:rPr lang="tr-TR" dirty="0" err="1">
                <a:latin typeface="Comic Sans MS" pitchFamily="66" charset="0"/>
              </a:rPr>
              <a:t>to</a:t>
            </a:r>
            <a:r>
              <a:rPr lang="tr-TR" dirty="0">
                <a:latin typeface="Comic Sans MS" pitchFamily="66" charset="0"/>
              </a:rPr>
              <a:t> “</a:t>
            </a:r>
            <a:r>
              <a:rPr lang="tr-TR" dirty="0" err="1">
                <a:latin typeface="Comic Sans MS" pitchFamily="66" charset="0"/>
              </a:rPr>
              <a:t>soft</a:t>
            </a:r>
            <a:r>
              <a:rPr lang="tr-TR" dirty="0">
                <a:latin typeface="Comic Sans MS" pitchFamily="66" charset="0"/>
              </a:rPr>
              <a:t> </a:t>
            </a:r>
            <a:r>
              <a:rPr lang="tr-TR" dirty="0" err="1">
                <a:latin typeface="Comic Sans MS" pitchFamily="66" charset="0"/>
              </a:rPr>
              <a:t>stones</a:t>
            </a:r>
            <a:r>
              <a:rPr lang="tr-TR" dirty="0">
                <a:latin typeface="Comic Sans MS" pitchFamily="66" charset="0"/>
              </a:rPr>
              <a:t>”, “</a:t>
            </a:r>
            <a:r>
              <a:rPr lang="tr-TR" dirty="0" err="1">
                <a:latin typeface="Comic Sans MS" pitchFamily="66" charset="0"/>
              </a:rPr>
              <a:t>soft</a:t>
            </a:r>
            <a:r>
              <a:rPr lang="tr-TR" dirty="0">
                <a:latin typeface="Comic Sans MS" pitchFamily="66" charset="0"/>
              </a:rPr>
              <a:t> </a:t>
            </a:r>
            <a:r>
              <a:rPr lang="tr-TR" dirty="0" err="1">
                <a:latin typeface="Comic Sans MS" pitchFamily="66" charset="0"/>
              </a:rPr>
              <a:t>white</a:t>
            </a:r>
            <a:r>
              <a:rPr lang="tr-TR" dirty="0">
                <a:latin typeface="Comic Sans MS" pitchFamily="66" charset="0"/>
              </a:rPr>
              <a:t> </a:t>
            </a:r>
            <a:r>
              <a:rPr lang="tr-TR" dirty="0" err="1">
                <a:latin typeface="Comic Sans MS" pitchFamily="66" charset="0"/>
              </a:rPr>
              <a:t>stones</a:t>
            </a:r>
            <a:r>
              <a:rPr lang="tr-TR" dirty="0">
                <a:latin typeface="Comic Sans MS" pitchFamily="66" charset="0"/>
              </a:rPr>
              <a:t>”, “</a:t>
            </a:r>
            <a:r>
              <a:rPr lang="tr-TR" dirty="0" err="1">
                <a:latin typeface="Comic Sans MS" pitchFamily="66" charset="0"/>
              </a:rPr>
              <a:t>tough</a:t>
            </a:r>
            <a:r>
              <a:rPr lang="tr-TR" dirty="0">
                <a:latin typeface="Comic Sans MS" pitchFamily="66" charset="0"/>
              </a:rPr>
              <a:t> </a:t>
            </a:r>
            <a:r>
              <a:rPr lang="tr-TR" dirty="0" err="1">
                <a:latin typeface="Comic Sans MS" pitchFamily="66" charset="0"/>
              </a:rPr>
              <a:t>clay</a:t>
            </a:r>
            <a:r>
              <a:rPr lang="tr-TR" dirty="0">
                <a:latin typeface="Comic Sans MS" pitchFamily="66" charset="0"/>
              </a:rPr>
              <a:t>”, “</a:t>
            </a:r>
            <a:r>
              <a:rPr lang="tr-TR" dirty="0" err="1">
                <a:latin typeface="Comic Sans MS" pitchFamily="66" charset="0"/>
              </a:rPr>
              <a:t>red</a:t>
            </a:r>
            <a:r>
              <a:rPr lang="tr-TR" dirty="0">
                <a:latin typeface="Comic Sans MS" pitchFamily="66" charset="0"/>
              </a:rPr>
              <a:t> </a:t>
            </a:r>
            <a:r>
              <a:rPr lang="tr-TR" dirty="0" err="1">
                <a:latin typeface="Comic Sans MS" pitchFamily="66" charset="0"/>
              </a:rPr>
              <a:t>land</a:t>
            </a:r>
            <a:r>
              <a:rPr lang="tr-TR" dirty="0">
                <a:latin typeface="Comic Sans MS" pitchFamily="66" charset="0"/>
              </a:rPr>
              <a:t>”. T</a:t>
            </a:r>
            <a:r>
              <a:rPr lang="en-US" dirty="0">
                <a:latin typeface="Comic Sans MS" pitchFamily="66" charset="0"/>
              </a:rPr>
              <a:t>he</a:t>
            </a:r>
            <a:r>
              <a:rPr lang="tr-TR" dirty="0">
                <a:latin typeface="Comic Sans MS" pitchFamily="66" charset="0"/>
              </a:rPr>
              <a:t> </a:t>
            </a:r>
            <a:r>
              <a:rPr lang="en-US" dirty="0">
                <a:latin typeface="Comic Sans MS" pitchFamily="66" charset="0"/>
              </a:rPr>
              <a:t>name of which is probably derived from the nature</a:t>
            </a:r>
            <a:r>
              <a:rPr lang="tr-TR" dirty="0">
                <a:latin typeface="Comic Sans MS" pitchFamily="66" charset="0"/>
              </a:rPr>
              <a:t> </a:t>
            </a:r>
            <a:r>
              <a:rPr lang="en-US" dirty="0">
                <a:latin typeface="Comic Sans MS" pitchFamily="66" charset="0"/>
              </a:rPr>
              <a:t>of the </a:t>
            </a:r>
            <a:r>
              <a:rPr lang="en-US" dirty="0" err="1">
                <a:latin typeface="Comic Sans MS" pitchFamily="66" charset="0"/>
              </a:rPr>
              <a:t>soi</a:t>
            </a:r>
            <a:r>
              <a:rPr lang="tr-TR" dirty="0">
                <a:latin typeface="Comic Sans MS" pitchFamily="66" charset="0"/>
              </a:rPr>
              <a:t>l.</a:t>
            </a:r>
            <a:r>
              <a:rPr lang="en-US" dirty="0">
                <a:latin typeface="Comic Sans MS" pitchFamily="66" charset="0"/>
              </a:rPr>
              <a:t> </a:t>
            </a:r>
            <a:br>
              <a:rPr lang="en-US" dirty="0">
                <a:latin typeface="Comic Sans MS" pitchFamily="66" charset="0"/>
              </a:rPr>
            </a:br>
            <a:endParaRPr lang="tr-TR" dirty="0">
              <a:latin typeface="Comic Sans MS" pitchFamily="66" charset="0"/>
            </a:endParaRPr>
          </a:p>
        </p:txBody>
      </p:sp>
      <p:sp>
        <p:nvSpPr>
          <p:cNvPr id="3" name="2 Başlık"/>
          <p:cNvSpPr>
            <a:spLocks noGrp="1"/>
          </p:cNvSpPr>
          <p:nvPr>
            <p:ph type="title"/>
          </p:nvPr>
        </p:nvSpPr>
        <p:spPr/>
        <p:txBody>
          <a:bodyPr/>
          <a:lstStyle/>
          <a:p>
            <a:r>
              <a:rPr lang="tr-TR" dirty="0" err="1">
                <a:latin typeface="Comic Sans MS" pitchFamily="66" charset="0"/>
              </a:rPr>
              <a:t>What</a:t>
            </a:r>
            <a:r>
              <a:rPr lang="tr-TR" dirty="0">
                <a:latin typeface="Comic Sans MS" pitchFamily="66" charset="0"/>
              </a:rPr>
              <a:t> </a:t>
            </a:r>
            <a:r>
              <a:rPr lang="tr-TR" dirty="0" err="1">
                <a:latin typeface="Comic Sans MS" pitchFamily="66" charset="0"/>
              </a:rPr>
              <a:t>does</a:t>
            </a:r>
            <a:r>
              <a:rPr lang="tr-TR" dirty="0">
                <a:latin typeface="Comic Sans MS" pitchFamily="66" charset="0"/>
              </a:rPr>
              <a:t> “</a:t>
            </a:r>
            <a:r>
              <a:rPr lang="tr-TR" dirty="0" err="1">
                <a:latin typeface="Comic Sans MS" pitchFamily="66" charset="0"/>
              </a:rPr>
              <a:t>basra</a:t>
            </a:r>
            <a:r>
              <a:rPr lang="tr-TR" dirty="0">
                <a:latin typeface="Comic Sans MS" pitchFamily="66" charset="0"/>
              </a:rPr>
              <a:t>” </a:t>
            </a:r>
            <a:r>
              <a:rPr lang="tr-TR" dirty="0" err="1">
                <a:latin typeface="Comic Sans MS" pitchFamily="66" charset="0"/>
              </a:rPr>
              <a:t>mean</a:t>
            </a:r>
            <a:r>
              <a:rPr lang="tr-TR" dirty="0">
                <a:latin typeface="Comic Sans MS" pitchFamily="66" charset="0"/>
              </a:rPr>
              <a:t>?</a:t>
            </a:r>
          </a:p>
        </p:txBody>
      </p:sp>
      <p:sp>
        <p:nvSpPr>
          <p:cNvPr id="4" name="2 Başlık"/>
          <p:cNvSpPr txBox="1">
            <a:spLocks/>
          </p:cNvSpPr>
          <p:nvPr/>
        </p:nvSpPr>
        <p:spPr>
          <a:xfrm>
            <a:off x="642910" y="5929330"/>
            <a:ext cx="8229600" cy="1143000"/>
          </a:xfrm>
          <a:prstGeom prst="rect">
            <a:avLst/>
          </a:prstGeom>
        </p:spPr>
        <p:txBody>
          <a:bodyPr vert="horz" rtlCol="0" anchor="ctr">
            <a:normAutofit fontScale="90000" lnSpcReduction="20000"/>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t>introduction</a:t>
            </a:r>
            <a:br>
              <a:rPr kumimoji="0" lang="tr-TR" sz="41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br>
            <a:endParaRPr kumimoji="0" lang="tr-T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85720" y="1214422"/>
            <a:ext cx="8401080" cy="4792869"/>
          </a:xfrm>
        </p:spPr>
        <p:txBody>
          <a:bodyPr>
            <a:normAutofit fontScale="70000" lnSpcReduction="20000"/>
          </a:bodyPr>
          <a:lstStyle/>
          <a:p>
            <a:pPr>
              <a:lnSpc>
                <a:spcPct val="160000"/>
              </a:lnSpc>
            </a:pPr>
            <a:r>
              <a:rPr lang="en-US" dirty="0">
                <a:latin typeface="Comic Sans MS" pitchFamily="66" charset="0"/>
              </a:rPr>
              <a:t>In Greek, Mesopotamia means 'land between the rivers', and the term came to be applied to the land between the two great rivers, the Tigris and the Euphrates, which flow from eastern Turkey, through present-day Iraq, to The Gulf; the Euphrates also takes in a large part of northern Syria.</a:t>
            </a:r>
          </a:p>
          <a:p>
            <a:pPr>
              <a:lnSpc>
                <a:spcPct val="160000"/>
              </a:lnSpc>
            </a:pPr>
            <a:r>
              <a:rPr lang="en-US" dirty="0">
                <a:latin typeface="Comic Sans MS" pitchFamily="66" charset="0"/>
              </a:rPr>
              <a:t>Mesopotamia was the name of an area rather than a country, but has come to be applied to the many rich cultures that flourished in ancient Iraq. These included Sumerian, </a:t>
            </a:r>
            <a:r>
              <a:rPr lang="en-US" dirty="0" err="1">
                <a:latin typeface="Comic Sans MS" pitchFamily="66" charset="0"/>
              </a:rPr>
              <a:t>Akkadian</a:t>
            </a:r>
            <a:r>
              <a:rPr lang="en-US" dirty="0">
                <a:latin typeface="Comic Sans MS" pitchFamily="66" charset="0"/>
              </a:rPr>
              <a:t>, Babylonian, Assyrian and many other cultures, whose influence extended into </a:t>
            </a:r>
            <a:r>
              <a:rPr lang="en-US" dirty="0" err="1">
                <a:latin typeface="Comic Sans MS" pitchFamily="66" charset="0"/>
              </a:rPr>
              <a:t>neighbouring</a:t>
            </a:r>
            <a:r>
              <a:rPr lang="en-US" dirty="0">
                <a:latin typeface="Comic Sans MS" pitchFamily="66" charset="0"/>
              </a:rPr>
              <a:t> countries, certainly from around 5,000 BC.</a:t>
            </a:r>
          </a:p>
          <a:p>
            <a:pPr>
              <a:lnSpc>
                <a:spcPct val="160000"/>
              </a:lnSpc>
              <a:buNone/>
            </a:pPr>
            <a:endParaRPr lang="tr-TR" dirty="0">
              <a:latin typeface="Comic Sans MS" pitchFamily="66" charset="0"/>
            </a:endParaRPr>
          </a:p>
        </p:txBody>
      </p:sp>
      <p:sp>
        <p:nvSpPr>
          <p:cNvPr id="3" name="2 Başlık"/>
          <p:cNvSpPr>
            <a:spLocks noGrp="1"/>
          </p:cNvSpPr>
          <p:nvPr>
            <p:ph type="title"/>
          </p:nvPr>
        </p:nvSpPr>
        <p:spPr/>
        <p:txBody>
          <a:bodyPr/>
          <a:lstStyle/>
          <a:p>
            <a:r>
              <a:rPr lang="tr-TR" dirty="0" err="1">
                <a:latin typeface="Comic Sans MS" pitchFamily="66" charset="0"/>
              </a:rPr>
              <a:t>Where</a:t>
            </a:r>
            <a:r>
              <a:rPr lang="tr-TR" dirty="0">
                <a:latin typeface="Comic Sans MS" pitchFamily="66" charset="0"/>
              </a:rPr>
              <a:t> is </a:t>
            </a:r>
            <a:r>
              <a:rPr lang="tr-TR" dirty="0" err="1">
                <a:latin typeface="Comic Sans MS" pitchFamily="66" charset="0"/>
              </a:rPr>
              <a:t>Mesopotamia</a:t>
            </a:r>
            <a:r>
              <a:rPr lang="tr-TR" dirty="0">
                <a:latin typeface="Comic Sans MS" pitchFamily="66" charset="0"/>
              </a:rPr>
              <a:t>?</a:t>
            </a:r>
          </a:p>
        </p:txBody>
      </p:sp>
      <p:sp>
        <p:nvSpPr>
          <p:cNvPr id="4" name="2 Başlık"/>
          <p:cNvSpPr txBox="1">
            <a:spLocks/>
          </p:cNvSpPr>
          <p:nvPr/>
        </p:nvSpPr>
        <p:spPr>
          <a:xfrm>
            <a:off x="642910" y="5929330"/>
            <a:ext cx="8229600" cy="1143000"/>
          </a:xfrm>
          <a:prstGeom prst="rect">
            <a:avLst/>
          </a:prstGeom>
        </p:spPr>
        <p:txBody>
          <a:bodyPr vert="horz" rtlCol="0" anchor="ctr">
            <a:normAutofit fontScale="90000" lnSpcReduction="20000"/>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t>introduction</a:t>
            </a:r>
            <a:br>
              <a:rPr kumimoji="0" lang="tr-TR" sz="41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br>
            <a:endParaRPr kumimoji="0" lang="tr-T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akansan\Desktop\basra\Mesopotamian Civilization.PNG"/>
          <p:cNvPicPr>
            <a:picLocks noChangeAspect="1" noChangeArrowheads="1"/>
          </p:cNvPicPr>
          <p:nvPr/>
        </p:nvPicPr>
        <p:blipFill>
          <a:blip r:embed="rId2"/>
          <a:srcRect/>
          <a:stretch>
            <a:fillRect/>
          </a:stretch>
        </p:blipFill>
        <p:spPr bwMode="auto">
          <a:xfrm>
            <a:off x="0" y="1"/>
            <a:ext cx="9144000" cy="5786453"/>
          </a:xfrm>
          <a:prstGeom prst="rect">
            <a:avLst/>
          </a:prstGeom>
          <a:noFill/>
        </p:spPr>
      </p:pic>
      <p:sp>
        <p:nvSpPr>
          <p:cNvPr id="6" name="2 Başlık"/>
          <p:cNvSpPr txBox="1">
            <a:spLocks/>
          </p:cNvSpPr>
          <p:nvPr/>
        </p:nvSpPr>
        <p:spPr>
          <a:xfrm>
            <a:off x="642910" y="5929330"/>
            <a:ext cx="8229600" cy="1143000"/>
          </a:xfrm>
          <a:prstGeom prst="rect">
            <a:avLst/>
          </a:prstGeom>
        </p:spPr>
        <p:txBody>
          <a:bodyPr vert="horz" rtlCol="0" anchor="ctr">
            <a:normAutofit fontScale="90000" lnSpcReduction="20000"/>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t>introduction</a:t>
            </a:r>
            <a:br>
              <a:rPr kumimoji="0" lang="tr-TR" sz="4100" b="0"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br>
            <a:endParaRPr kumimoji="0" lang="tr-T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4929198"/>
            <a:ext cx="9144000" cy="1214446"/>
          </a:xfrm>
        </p:spPr>
        <p:txBody>
          <a:bodyPr>
            <a:normAutofit/>
          </a:bodyPr>
          <a:lstStyle/>
          <a:p>
            <a:pPr>
              <a:buNone/>
            </a:pPr>
            <a:r>
              <a:rPr lang="tr-TR" sz="1050" dirty="0"/>
              <a:t>https://www.alamy.com/euphrates-and-tigris-confluence-shatt-al-arab-iraq-image183613782.html</a:t>
            </a:r>
            <a:endParaRPr lang="tr-TR" sz="2400" dirty="0">
              <a:latin typeface="Comic Sans MS" pitchFamily="66" charset="0"/>
            </a:endParaRPr>
          </a:p>
          <a:p>
            <a:pPr algn="ctr">
              <a:buNone/>
            </a:pPr>
            <a:r>
              <a:rPr lang="tr-TR" sz="2400" dirty="0" err="1"/>
              <a:t>The</a:t>
            </a:r>
            <a:r>
              <a:rPr lang="tr-TR" sz="2400" dirty="0"/>
              <a:t> </a:t>
            </a:r>
            <a:r>
              <a:rPr lang="tr-TR" sz="2400" dirty="0" err="1"/>
              <a:t>confluence</a:t>
            </a:r>
            <a:r>
              <a:rPr lang="tr-TR" sz="2400" dirty="0"/>
              <a:t> of </a:t>
            </a:r>
            <a:r>
              <a:rPr lang="tr-TR" sz="2400" dirty="0" err="1"/>
              <a:t>Euphrates</a:t>
            </a:r>
            <a:r>
              <a:rPr lang="tr-TR" sz="2400" dirty="0"/>
              <a:t> </a:t>
            </a:r>
            <a:r>
              <a:rPr lang="tr-TR" sz="2400" dirty="0" err="1"/>
              <a:t>and</a:t>
            </a:r>
            <a:r>
              <a:rPr lang="tr-TR" sz="2400" dirty="0"/>
              <a:t> </a:t>
            </a:r>
            <a:r>
              <a:rPr lang="tr-TR" sz="2400" dirty="0" err="1"/>
              <a:t>Tigris</a:t>
            </a:r>
            <a:r>
              <a:rPr lang="tr-TR" sz="2400" dirty="0"/>
              <a:t>, </a:t>
            </a:r>
            <a:r>
              <a:rPr lang="tr-TR" sz="2400" dirty="0" err="1"/>
              <a:t>Shatt</a:t>
            </a:r>
            <a:r>
              <a:rPr lang="tr-TR" sz="2400" dirty="0"/>
              <a:t> al-</a:t>
            </a:r>
            <a:r>
              <a:rPr lang="tr-TR" sz="2400" dirty="0" err="1"/>
              <a:t>Arab</a:t>
            </a:r>
            <a:endParaRPr lang="tr-TR" sz="2400" dirty="0"/>
          </a:p>
          <a:p>
            <a:pPr>
              <a:buNone/>
            </a:pPr>
            <a:endParaRPr lang="tr-TR" sz="2200" dirty="0">
              <a:latin typeface="Comic Sans MS" pitchFamily="66" charset="0"/>
            </a:endParaRPr>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geography</a:t>
            </a:r>
            <a:endParaRPr lang="tr-TR" dirty="0"/>
          </a:p>
        </p:txBody>
      </p:sp>
      <p:pic>
        <p:nvPicPr>
          <p:cNvPr id="9218" name="Picture 2" descr="C:\Users\hakansan\Desktop\basra\Euphrates and Tigris confluence, Shatt al-Arab, Iraq.PNG"/>
          <p:cNvPicPr>
            <a:picLocks noChangeAspect="1" noChangeArrowheads="1"/>
          </p:cNvPicPr>
          <p:nvPr/>
        </p:nvPicPr>
        <p:blipFill>
          <a:blip r:embed="rId2"/>
          <a:srcRect/>
          <a:stretch>
            <a:fillRect/>
          </a:stretch>
        </p:blipFill>
        <p:spPr bwMode="auto">
          <a:xfrm>
            <a:off x="285720" y="142852"/>
            <a:ext cx="8461186" cy="47577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57158" y="1214422"/>
            <a:ext cx="8229600" cy="4525963"/>
          </a:xfrm>
        </p:spPr>
        <p:txBody>
          <a:bodyPr>
            <a:normAutofit fontScale="70000" lnSpcReduction="20000"/>
          </a:bodyPr>
          <a:lstStyle/>
          <a:p>
            <a:pPr>
              <a:lnSpc>
                <a:spcPct val="170000"/>
              </a:lnSpc>
            </a:pPr>
            <a:r>
              <a:rPr lang="en-US" dirty="0">
                <a:latin typeface="Comic Sans MS" pitchFamily="66" charset="0"/>
              </a:rPr>
              <a:t>Basra has a desert climate with great temperature variations between day and night, summer and winter. The high temperature reaches 50°C; the low is above frost. Annual relative humidity</a:t>
            </a:r>
            <a:r>
              <a:rPr lang="tr-TR" dirty="0">
                <a:latin typeface="Comic Sans MS" pitchFamily="66" charset="0"/>
              </a:rPr>
              <a:t> </a:t>
            </a:r>
            <a:r>
              <a:rPr lang="en-US" dirty="0">
                <a:latin typeface="Comic Sans MS" pitchFamily="66" charset="0"/>
              </a:rPr>
              <a:t>is 44 to 59 percent; annual rainfall ranges between 50–200 mm. Winters are warm, with temperatures above freezing.</a:t>
            </a:r>
          </a:p>
          <a:p>
            <a:pPr>
              <a:lnSpc>
                <a:spcPct val="170000"/>
              </a:lnSpc>
            </a:pPr>
            <a:r>
              <a:rPr lang="en-US" dirty="0">
                <a:latin typeface="Comic Sans MS" pitchFamily="66" charset="0"/>
              </a:rPr>
              <a:t>With its multitude of waterways, Basra has the right conditions for the successful cultivation; the incoming and outgoing tides of some 635 rivers and channels that water approximately 14 million palm trees make the region one of the world's most fertile. </a:t>
            </a:r>
          </a:p>
          <a:p>
            <a:pPr>
              <a:lnSpc>
                <a:spcPct val="170000"/>
              </a:lnSpc>
            </a:pPr>
            <a:endParaRPr lang="tr-TR" dirty="0">
              <a:latin typeface="Comic Sans MS" pitchFamily="66" charset="0"/>
            </a:endParaRPr>
          </a:p>
        </p:txBody>
      </p:sp>
      <p:sp>
        <p:nvSpPr>
          <p:cNvPr id="3" name="2 Başlık"/>
          <p:cNvSpPr>
            <a:spLocks noGrp="1"/>
          </p:cNvSpPr>
          <p:nvPr>
            <p:ph type="title"/>
          </p:nvPr>
        </p:nvSpPr>
        <p:spPr>
          <a:xfrm>
            <a:off x="714348" y="5572140"/>
            <a:ext cx="8229600" cy="1143000"/>
          </a:xfrm>
        </p:spPr>
        <p:txBody>
          <a:bodyPr/>
          <a:lstStyle/>
          <a:p>
            <a:pPr algn="r"/>
            <a:r>
              <a:rPr lang="tr-TR" dirty="0" err="1">
                <a:latin typeface="Comic Sans MS" pitchFamily="66" charset="0"/>
              </a:rPr>
              <a:t>geography</a:t>
            </a:r>
            <a:endParaRPr lang="tr-TR" dirty="0">
              <a:latin typeface="Comic Sans MS" pitchFamily="66" charset="0"/>
            </a:endParaRPr>
          </a:p>
        </p:txBody>
      </p:sp>
      <p:sp>
        <p:nvSpPr>
          <p:cNvPr id="4" name="2 Başlık"/>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100" b="1" i="0" u="none" strike="noStrike" kern="1200" cap="none" spc="0" normalizeH="0" baseline="0" noProof="0" dirty="0" err="1">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t>Climate</a:t>
            </a:r>
            <a:r>
              <a:rPr kumimoji="0" lang="tr-TR" sz="4100" b="1" i="0"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t> &amp; </a:t>
            </a:r>
            <a:r>
              <a:rPr kumimoji="0" lang="tr-TR" sz="4100" b="1" i="0" u="none" strike="noStrike" kern="1200" cap="none" spc="0" normalizeH="0" noProof="0" dirty="0" err="1">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rPr>
              <a:t>Soil</a:t>
            </a:r>
            <a:endParaRPr kumimoji="0" lang="tr-T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Comic Sans MS" pitchFamily="66" charset="0"/>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4929198"/>
            <a:ext cx="9001156" cy="1214446"/>
          </a:xfrm>
        </p:spPr>
        <p:txBody>
          <a:bodyPr>
            <a:normAutofit fontScale="92500" lnSpcReduction="20000"/>
          </a:bodyPr>
          <a:lstStyle/>
          <a:p>
            <a:pPr>
              <a:buNone/>
            </a:pPr>
            <a:r>
              <a:rPr lang="tr-TR" sz="1050" dirty="0"/>
              <a:t>https://www.alamy.com/stock-photo-waterway-lined-with-date-palms-shatt-al-arab-delta-of-southern-iraq-39237180.html</a:t>
            </a:r>
            <a:endParaRPr lang="tr-TR" sz="2400" dirty="0"/>
          </a:p>
          <a:p>
            <a:pPr algn="ctr">
              <a:buNone/>
            </a:pPr>
            <a:endParaRPr lang="tr-TR" sz="2400" dirty="0"/>
          </a:p>
          <a:p>
            <a:pPr algn="ctr">
              <a:buNone/>
            </a:pPr>
            <a:r>
              <a:rPr lang="en-US" sz="2400" dirty="0">
                <a:latin typeface="Comic Sans MS" pitchFamily="66" charset="0"/>
              </a:rPr>
              <a:t>Waterway lined with date palms, Shatt al-Arab delta of southern Iraq, near Basra</a:t>
            </a:r>
            <a:endParaRPr lang="tr-TR" sz="2200" dirty="0">
              <a:latin typeface="Comic Sans MS" pitchFamily="66" charset="0"/>
            </a:endParaRPr>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geography</a:t>
            </a:r>
            <a:endParaRPr lang="tr-TR" dirty="0"/>
          </a:p>
        </p:txBody>
      </p:sp>
      <p:pic>
        <p:nvPicPr>
          <p:cNvPr id="11266" name="Picture 2" descr="C:\Users\hakansan\Desktop\basra\Waterway lined with date palms, Shatt al-Arab delta of southern Iraq, near Basra.PNG"/>
          <p:cNvPicPr>
            <a:picLocks noChangeAspect="1" noChangeArrowheads="1"/>
          </p:cNvPicPr>
          <p:nvPr/>
        </p:nvPicPr>
        <p:blipFill>
          <a:blip r:embed="rId2"/>
          <a:srcRect/>
          <a:stretch>
            <a:fillRect/>
          </a:stretch>
        </p:blipFill>
        <p:spPr bwMode="auto">
          <a:xfrm>
            <a:off x="285720" y="285728"/>
            <a:ext cx="8649747" cy="45005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14282" y="3857628"/>
            <a:ext cx="8472518" cy="2149663"/>
          </a:xfrm>
        </p:spPr>
        <p:txBody>
          <a:bodyPr>
            <a:normAutofit/>
          </a:bodyPr>
          <a:lstStyle/>
          <a:p>
            <a:pPr>
              <a:buNone/>
            </a:pPr>
            <a:r>
              <a:rPr lang="tr-TR" sz="1100" dirty="0"/>
              <a:t>https://www.alamy.com/indian-cavalry-at-basra-crossing-floods-image152694725.html</a:t>
            </a:r>
          </a:p>
          <a:p>
            <a:pPr algn="ctr">
              <a:buNone/>
            </a:pPr>
            <a:r>
              <a:rPr lang="en-US" dirty="0">
                <a:latin typeface="Comic Sans MS" pitchFamily="66" charset="0"/>
              </a:rPr>
              <a:t>From the Great War</a:t>
            </a:r>
            <a:r>
              <a:rPr lang="tr-TR" dirty="0">
                <a:latin typeface="Comic Sans MS" pitchFamily="66" charset="0"/>
              </a:rPr>
              <a:t> </a:t>
            </a:r>
            <a:r>
              <a:rPr lang="en-US" dirty="0">
                <a:latin typeface="Comic Sans MS" pitchFamily="66" charset="0"/>
              </a:rPr>
              <a:t>in 1915</a:t>
            </a:r>
            <a:endParaRPr lang="tr-TR" dirty="0">
              <a:latin typeface="Comic Sans MS" pitchFamily="66" charset="0"/>
            </a:endParaRPr>
          </a:p>
          <a:p>
            <a:pPr algn="ctr">
              <a:buNone/>
            </a:pPr>
            <a:endParaRPr lang="tr-TR" dirty="0">
              <a:latin typeface="Comic Sans MS" pitchFamily="66" charset="0"/>
            </a:endParaRPr>
          </a:p>
          <a:p>
            <a:pPr algn="ctr">
              <a:buNone/>
            </a:pPr>
            <a:r>
              <a:rPr lang="tr-TR" dirty="0" err="1">
                <a:latin typeface="Comic Sans MS" pitchFamily="66" charset="0"/>
              </a:rPr>
              <a:t>The</a:t>
            </a:r>
            <a:r>
              <a:rPr lang="tr-TR" dirty="0">
                <a:latin typeface="Comic Sans MS" pitchFamily="66" charset="0"/>
              </a:rPr>
              <a:t> w</a:t>
            </a:r>
            <a:r>
              <a:rPr lang="en-US" dirty="0" err="1">
                <a:latin typeface="Comic Sans MS" pitchFamily="66" charset="0"/>
              </a:rPr>
              <a:t>aterways</a:t>
            </a:r>
            <a:r>
              <a:rPr lang="en-US" dirty="0">
                <a:latin typeface="Comic Sans MS" pitchFamily="66" charset="0"/>
              </a:rPr>
              <a:t> may occasionally cause floods</a:t>
            </a:r>
          </a:p>
          <a:p>
            <a:pPr>
              <a:buNone/>
            </a:pPr>
            <a:endParaRPr lang="tr-TR" dirty="0"/>
          </a:p>
        </p:txBody>
      </p:sp>
      <p:sp>
        <p:nvSpPr>
          <p:cNvPr id="3" name="2 Başlık"/>
          <p:cNvSpPr>
            <a:spLocks noGrp="1"/>
          </p:cNvSpPr>
          <p:nvPr>
            <p:ph type="title"/>
          </p:nvPr>
        </p:nvSpPr>
        <p:spPr>
          <a:xfrm>
            <a:off x="642910" y="5715000"/>
            <a:ext cx="8229600" cy="1143000"/>
          </a:xfrm>
        </p:spPr>
        <p:txBody>
          <a:bodyPr/>
          <a:lstStyle/>
          <a:p>
            <a:pPr algn="r"/>
            <a:r>
              <a:rPr lang="tr-TR" dirty="0" err="1">
                <a:latin typeface="Comic Sans MS" pitchFamily="66" charset="0"/>
              </a:rPr>
              <a:t>geography</a:t>
            </a:r>
            <a:endParaRPr lang="tr-TR" dirty="0"/>
          </a:p>
        </p:txBody>
      </p:sp>
      <p:pic>
        <p:nvPicPr>
          <p:cNvPr id="4098" name="Picture 2" descr="C:\Users\hakansan\Desktop\basra\Indian cavalry at Basra crossing floods.PNG"/>
          <p:cNvPicPr>
            <a:picLocks noChangeAspect="1" noChangeArrowheads="1"/>
          </p:cNvPicPr>
          <p:nvPr/>
        </p:nvPicPr>
        <p:blipFill>
          <a:blip r:embed="rId2"/>
          <a:srcRect/>
          <a:stretch>
            <a:fillRect/>
          </a:stretch>
        </p:blipFill>
        <p:spPr bwMode="auto">
          <a:xfrm>
            <a:off x="142844" y="642918"/>
            <a:ext cx="8858312" cy="32289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2937</TotalTime>
  <Words>901</Words>
  <Application>Microsoft Office PowerPoint</Application>
  <PresentationFormat>Ekran Gösterisi (4:3)</PresentationFormat>
  <Paragraphs>49</Paragraphs>
  <Slides>14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Comic Sans MS</vt:lpstr>
      <vt:lpstr>Lucida Sans Unicode</vt:lpstr>
      <vt:lpstr>Verdana</vt:lpstr>
      <vt:lpstr>Wingdings</vt:lpstr>
      <vt:lpstr>Wingdings 2</vt:lpstr>
      <vt:lpstr>Wingdings 3</vt:lpstr>
      <vt:lpstr>Kalabalık</vt:lpstr>
      <vt:lpstr>PowerPoint Sunusu</vt:lpstr>
      <vt:lpstr>introduction </vt:lpstr>
      <vt:lpstr>What does “basra” mean?</vt:lpstr>
      <vt:lpstr>Where is Mesopotamia?</vt:lpstr>
      <vt:lpstr>PowerPoint Sunusu</vt:lpstr>
      <vt:lpstr>geography</vt:lpstr>
      <vt:lpstr>geography</vt:lpstr>
      <vt:lpstr>geography</vt:lpstr>
      <vt:lpstr>geography</vt:lpstr>
      <vt:lpstr>history</vt:lpstr>
      <vt:lpstr>history</vt:lpstr>
      <vt:lpstr>history</vt:lpstr>
      <vt:lpstr>history</vt:lpstr>
      <vt:lpstr>history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hakansan</dc:creator>
  <cp:lastModifiedBy>tuğba şahbaz</cp:lastModifiedBy>
  <cp:revision>111</cp:revision>
  <dcterms:created xsi:type="dcterms:W3CDTF">2019-03-03T17:05:09Z</dcterms:created>
  <dcterms:modified xsi:type="dcterms:W3CDTF">2020-05-07T09:50:44Z</dcterms:modified>
</cp:coreProperties>
</file>