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3" r:id="rId3"/>
    <p:sldId id="260" r:id="rId4"/>
    <p:sldId id="261" r:id="rId5"/>
    <p:sldId id="262"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Başlıksız Bölüm" id="{2B82A130-64FA-4B42-AA4B-580213D4F413}">
          <p14:sldIdLst>
            <p14:sldId id="256"/>
            <p14:sldId id="263"/>
            <p14:sldId id="260"/>
            <p14:sldId id="261"/>
            <p14:sldId id="262"/>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73" d="100"/>
          <a:sy n="73" d="100"/>
        </p:scale>
        <p:origin x="60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16.08.2020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2324247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16.08.2020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561854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E8CDF72-C654-4683-8C6F-600FDF57AD6B}" type="datetimeFigureOut">
              <a:rPr lang="tr-TR" smtClean="0"/>
              <a:t>16.08.2020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66A7884-FB3D-4EED-A900-B921BD8315C5}"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2420879"/>
      </p:ext>
    </p:extLst>
  </p:cSld>
  <p:clrMap bg1="lt1" tx1="dk1" bg2="lt2" tx2="dk2" accent1="accent1" accent2="accent2" accent3="accent3" accent4="accent4" accent5="accent5" accent6="accent6" hlink="hlink" folHlink="folHlink"/>
  <p:sldLayoutIdLst>
    <p:sldLayoutId id="2147483674" r:id="rId1"/>
    <p:sldLayoutId id="2147483673" r:id="rId2"/>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3F8D80EF-9E26-4FEC-ADA8-9FBA0B7F8E91}"/>
              </a:ext>
            </a:extLst>
          </p:cNvPr>
          <p:cNvSpPr>
            <a:spLocks noGrp="1"/>
          </p:cNvSpPr>
          <p:nvPr>
            <p:ph type="ctrTitle"/>
          </p:nvPr>
        </p:nvSpPr>
        <p:spPr>
          <a:xfrm>
            <a:off x="1097280" y="758952"/>
            <a:ext cx="10058400" cy="3892168"/>
          </a:xfrm>
        </p:spPr>
        <p:txBody>
          <a:bodyPr>
            <a:normAutofit/>
          </a:bodyPr>
          <a:lstStyle/>
          <a:p>
            <a:r>
              <a:rPr lang="tr-TR" dirty="0"/>
              <a:t>Roma Hukuku (9. hafta)</a:t>
            </a:r>
          </a:p>
        </p:txBody>
      </p:sp>
      <p:sp>
        <p:nvSpPr>
          <p:cNvPr id="10" name="Rectangle 9">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Alt Başlık 2">
            <a:extLst>
              <a:ext uri="{FF2B5EF4-FFF2-40B4-BE49-F238E27FC236}">
                <a16:creationId xmlns:a16="http://schemas.microsoft.com/office/drawing/2014/main" id="{96C05838-F8AC-4B31-AB17-C1C8E480E850}"/>
              </a:ext>
            </a:extLst>
          </p:cNvPr>
          <p:cNvSpPr>
            <a:spLocks noGrp="1"/>
          </p:cNvSpPr>
          <p:nvPr>
            <p:ph type="subTitle" idx="1"/>
          </p:nvPr>
        </p:nvSpPr>
        <p:spPr>
          <a:xfrm>
            <a:off x="1100051" y="5225240"/>
            <a:ext cx="10058400" cy="1143000"/>
          </a:xfrm>
        </p:spPr>
        <p:txBody>
          <a:bodyPr>
            <a:normAutofit/>
          </a:bodyPr>
          <a:lstStyle/>
          <a:p>
            <a:r>
              <a:rPr lang="tr-TR" b="1" dirty="0">
                <a:solidFill>
                  <a:srgbClr val="FFFFFF"/>
                </a:solidFill>
              </a:rPr>
              <a:t>Prof. Dr. Ahmet Nadi GÜNAL</a:t>
            </a:r>
          </a:p>
          <a:p>
            <a:r>
              <a:rPr lang="tr-TR" b="1" dirty="0">
                <a:solidFill>
                  <a:srgbClr val="FFFFFF"/>
                </a:solidFill>
              </a:rPr>
              <a:t>Arş. Gör. Alaz TARHAN</a:t>
            </a:r>
          </a:p>
        </p:txBody>
      </p:sp>
      <p:sp>
        <p:nvSpPr>
          <p:cNvPr id="12" name="Rectangle 11">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35172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AB504F60-DF2F-4086-B578-B6CFEBBC944A}"/>
              </a:ext>
            </a:extLst>
          </p:cNvPr>
          <p:cNvSpPr>
            <a:spLocks noGrp="1"/>
          </p:cNvSpPr>
          <p:nvPr>
            <p:ph type="title"/>
          </p:nvPr>
        </p:nvSpPr>
        <p:spPr/>
        <p:txBody>
          <a:bodyPr>
            <a:normAutofit/>
          </a:bodyPr>
          <a:lstStyle/>
          <a:p>
            <a:r>
              <a:rPr lang="tr-TR" sz="4600" dirty="0"/>
              <a:t>Hukuki Sonuç</a:t>
            </a:r>
          </a:p>
        </p:txBody>
      </p:sp>
      <p:sp>
        <p:nvSpPr>
          <p:cNvPr id="5" name="İçerik Yer Tutucusu 4">
            <a:extLst>
              <a:ext uri="{FF2B5EF4-FFF2-40B4-BE49-F238E27FC236}">
                <a16:creationId xmlns:a16="http://schemas.microsoft.com/office/drawing/2014/main" id="{ABE7921F-5F9D-4C57-A32B-F94F9EB9E1B8}"/>
              </a:ext>
            </a:extLst>
          </p:cNvPr>
          <p:cNvSpPr>
            <a:spLocks noGrp="1"/>
          </p:cNvSpPr>
          <p:nvPr>
            <p:ph idx="1"/>
          </p:nvPr>
        </p:nvSpPr>
        <p:spPr/>
        <p:txBody>
          <a:bodyPr/>
          <a:lstStyle/>
          <a:p>
            <a:pPr algn="just"/>
            <a:r>
              <a:rPr lang="tr-TR" b="1" dirty="0"/>
              <a:t>Hukuki sonuç</a:t>
            </a:r>
            <a:r>
              <a:rPr lang="tr-TR" dirty="0"/>
              <a:t>, hakların kazanılması, sahip olunan hakların kaybedilmesi veya sahip olunan hakların değişmesidir.</a:t>
            </a:r>
          </a:p>
          <a:p>
            <a:pPr algn="just"/>
            <a:r>
              <a:rPr lang="tr-TR" dirty="0"/>
              <a:t>Bir hakkın bir kişiye bağlanmasına hakkın kazanılması denilmektedir.</a:t>
            </a:r>
          </a:p>
          <a:p>
            <a:pPr algn="just"/>
            <a:r>
              <a:rPr lang="tr-TR" dirty="0"/>
              <a:t>Bir hakkın bir kişiden ayrılmasına hakkın kaybedilmesi denilmektedir.</a:t>
            </a:r>
          </a:p>
          <a:p>
            <a:pPr algn="just"/>
            <a:r>
              <a:rPr lang="tr-TR" dirty="0"/>
              <a:t>Bir hakkın bir kişide kalmakla birlikte birtakım değişikliklere uğramasına hakkın değişmesi denilmektedir.</a:t>
            </a:r>
          </a:p>
        </p:txBody>
      </p:sp>
    </p:spTree>
    <p:extLst>
      <p:ext uri="{BB962C8B-B14F-4D97-AF65-F5344CB8AC3E}">
        <p14:creationId xmlns:p14="http://schemas.microsoft.com/office/powerpoint/2010/main" val="10903330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AB504F60-DF2F-4086-B578-B6CFEBBC944A}"/>
              </a:ext>
            </a:extLst>
          </p:cNvPr>
          <p:cNvSpPr>
            <a:spLocks noGrp="1"/>
          </p:cNvSpPr>
          <p:nvPr>
            <p:ph type="title"/>
          </p:nvPr>
        </p:nvSpPr>
        <p:spPr/>
        <p:txBody>
          <a:bodyPr>
            <a:normAutofit/>
          </a:bodyPr>
          <a:lstStyle/>
          <a:p>
            <a:r>
              <a:rPr lang="tr-TR" sz="4600" dirty="0"/>
              <a:t>Hukuki Sonuç</a:t>
            </a:r>
          </a:p>
        </p:txBody>
      </p:sp>
      <p:sp>
        <p:nvSpPr>
          <p:cNvPr id="5" name="İçerik Yer Tutucusu 4">
            <a:extLst>
              <a:ext uri="{FF2B5EF4-FFF2-40B4-BE49-F238E27FC236}">
                <a16:creationId xmlns:a16="http://schemas.microsoft.com/office/drawing/2014/main" id="{ABE7921F-5F9D-4C57-A32B-F94F9EB9E1B8}"/>
              </a:ext>
            </a:extLst>
          </p:cNvPr>
          <p:cNvSpPr>
            <a:spLocks noGrp="1"/>
          </p:cNvSpPr>
          <p:nvPr>
            <p:ph idx="1"/>
          </p:nvPr>
        </p:nvSpPr>
        <p:spPr/>
        <p:txBody>
          <a:bodyPr/>
          <a:lstStyle/>
          <a:p>
            <a:pPr algn="just"/>
            <a:r>
              <a:rPr lang="tr-TR" b="1" dirty="0"/>
              <a:t>Hakların Kazanılması</a:t>
            </a:r>
            <a:endParaRPr lang="tr-TR" dirty="0"/>
          </a:p>
          <a:p>
            <a:pPr algn="just"/>
            <a:r>
              <a:rPr lang="tr-TR" dirty="0"/>
              <a:t>Hakların kazanılması iki türlü gerçekleşir: </a:t>
            </a:r>
            <a:r>
              <a:rPr lang="tr-TR" b="1" dirty="0"/>
              <a:t>Hakların aslen kazanılması </a:t>
            </a:r>
            <a:r>
              <a:rPr lang="tr-TR" dirty="0"/>
              <a:t>ve </a:t>
            </a:r>
            <a:r>
              <a:rPr lang="tr-TR" b="1" dirty="0"/>
              <a:t>hakların devren kazanılması</a:t>
            </a:r>
            <a:r>
              <a:rPr lang="tr-TR" dirty="0"/>
              <a:t>.</a:t>
            </a:r>
          </a:p>
          <a:p>
            <a:pPr algn="just"/>
            <a:r>
              <a:rPr lang="tr-TR" dirty="0"/>
              <a:t>Hakların aslen kazanılmasında ilgili hak, kazananın şahsında doğmaktadır ve kazanılan bu hakkın başka bir kişiyle ilgisi yoktur. Nitekim bir kişinin, bir şey üzerinde doğrudan doğruya kurduğu ilişki sonucunda hak sahibi olması aslen kazanmadır.</a:t>
            </a:r>
          </a:p>
          <a:p>
            <a:pPr algn="just"/>
            <a:r>
              <a:rPr lang="tr-TR" dirty="0"/>
              <a:t>Önceleri üzerinde mülkiyet hakkı olup da sonradan bu mülkiyet hakkının kaybedilmesi sonucu sahipsiz hale gelen malların kazanılması da aslen kazanma sayılmaktadır.</a:t>
            </a:r>
          </a:p>
        </p:txBody>
      </p:sp>
    </p:spTree>
    <p:extLst>
      <p:ext uri="{BB962C8B-B14F-4D97-AF65-F5344CB8AC3E}">
        <p14:creationId xmlns:p14="http://schemas.microsoft.com/office/powerpoint/2010/main" val="23509768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AB504F60-DF2F-4086-B578-B6CFEBBC944A}"/>
              </a:ext>
            </a:extLst>
          </p:cNvPr>
          <p:cNvSpPr>
            <a:spLocks noGrp="1"/>
          </p:cNvSpPr>
          <p:nvPr>
            <p:ph type="title"/>
          </p:nvPr>
        </p:nvSpPr>
        <p:spPr/>
        <p:txBody>
          <a:bodyPr>
            <a:normAutofit/>
          </a:bodyPr>
          <a:lstStyle/>
          <a:p>
            <a:r>
              <a:rPr lang="tr-TR" sz="4600" dirty="0"/>
              <a:t>Hukuki Sonuç</a:t>
            </a:r>
          </a:p>
        </p:txBody>
      </p:sp>
      <p:sp>
        <p:nvSpPr>
          <p:cNvPr id="5" name="İçerik Yer Tutucusu 4">
            <a:extLst>
              <a:ext uri="{FF2B5EF4-FFF2-40B4-BE49-F238E27FC236}">
                <a16:creationId xmlns:a16="http://schemas.microsoft.com/office/drawing/2014/main" id="{ABE7921F-5F9D-4C57-A32B-F94F9EB9E1B8}"/>
              </a:ext>
            </a:extLst>
          </p:cNvPr>
          <p:cNvSpPr>
            <a:spLocks noGrp="1"/>
          </p:cNvSpPr>
          <p:nvPr>
            <p:ph idx="1"/>
          </p:nvPr>
        </p:nvSpPr>
        <p:spPr/>
        <p:txBody>
          <a:bodyPr>
            <a:normAutofit lnSpcReduction="10000"/>
          </a:bodyPr>
          <a:lstStyle/>
          <a:p>
            <a:pPr algn="just"/>
            <a:r>
              <a:rPr lang="tr-TR" dirty="0"/>
              <a:t>Bir kişinin, bir başkasına ait olan bir hakkı, o kişi ile kurduğu ilişki sonucunda kazanması halinde ortada hakkın devren kazanılması hali vardır. Nitekim bu durumda, ilgili hak, hak sahibi olan diğer kimseden devralınmaktadır.</a:t>
            </a:r>
          </a:p>
          <a:p>
            <a:pPr algn="just"/>
            <a:r>
              <a:rPr lang="tr-TR" dirty="0"/>
              <a:t>Hakların devren kazanılması da iki türlü olabilmektedir: </a:t>
            </a:r>
            <a:r>
              <a:rPr lang="tr-TR" b="1" dirty="0"/>
              <a:t>İnşai-devren kazanma</a:t>
            </a:r>
            <a:r>
              <a:rPr lang="tr-TR" dirty="0"/>
              <a:t> ve </a:t>
            </a:r>
            <a:r>
              <a:rPr lang="tr-TR" b="1" dirty="0"/>
              <a:t>nakledici-devren kazanma</a:t>
            </a:r>
            <a:r>
              <a:rPr lang="tr-TR" dirty="0"/>
              <a:t> </a:t>
            </a:r>
            <a:r>
              <a:rPr lang="tr-TR" b="1" dirty="0"/>
              <a:t>(halefiyet – </a:t>
            </a:r>
            <a:r>
              <a:rPr lang="tr-TR" b="1" i="1" dirty="0" err="1"/>
              <a:t>successio</a:t>
            </a:r>
            <a:r>
              <a:rPr lang="tr-TR" b="1" dirty="0"/>
              <a:t>)</a:t>
            </a:r>
          </a:p>
          <a:p>
            <a:pPr algn="just"/>
            <a:r>
              <a:rPr lang="tr-TR" dirty="0"/>
              <a:t>Bir hakkın bir kişide var olan başka bir hakka dayanmakla birlikte, o haktan farklı nitelikler kazanarak bir başkasına devredilmesi inşai-devren kazanmadır.</a:t>
            </a:r>
          </a:p>
          <a:p>
            <a:pPr algn="just"/>
            <a:r>
              <a:rPr lang="tr-TR" dirty="0"/>
              <a:t>Bir hakkın hak sahibinde bulunduğu şekilde bir başkasına devredilmesi ise nakledici-devren kazanmadır. Nakledici-devren kazanma «haklarda halefiyet (</a:t>
            </a:r>
            <a:r>
              <a:rPr lang="tr-TR" i="1" dirty="0" err="1"/>
              <a:t>successio</a:t>
            </a:r>
            <a:r>
              <a:rPr lang="tr-TR" dirty="0"/>
              <a:t>)» olarak da adlandırılmaktadır.</a:t>
            </a:r>
          </a:p>
          <a:p>
            <a:pPr algn="just"/>
            <a:r>
              <a:rPr lang="tr-TR" dirty="0"/>
              <a:t>Roma Hukuku’nda </a:t>
            </a:r>
            <a:r>
              <a:rPr lang="tr-TR" i="1" dirty="0" err="1"/>
              <a:t>successio</a:t>
            </a:r>
            <a:r>
              <a:rPr lang="tr-TR" dirty="0" err="1"/>
              <a:t>’ya</a:t>
            </a:r>
            <a:r>
              <a:rPr lang="tr-TR" dirty="0"/>
              <a:t> ilişkin «hiç kimse sahip olduğu haktan fazlasını başkasına devredemez» temel ilkesi vardır. Nitekim bu ilkeye göre, malik olmayan kişi, mülkiyet hakkına sahip olmadığı bir şeyin mülkiyetini hiçbir şekilde başkasına devredememekteydi.</a:t>
            </a:r>
          </a:p>
        </p:txBody>
      </p:sp>
    </p:spTree>
    <p:extLst>
      <p:ext uri="{BB962C8B-B14F-4D97-AF65-F5344CB8AC3E}">
        <p14:creationId xmlns:p14="http://schemas.microsoft.com/office/powerpoint/2010/main" val="39003879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AB504F60-DF2F-4086-B578-B6CFEBBC944A}"/>
              </a:ext>
            </a:extLst>
          </p:cNvPr>
          <p:cNvSpPr>
            <a:spLocks noGrp="1"/>
          </p:cNvSpPr>
          <p:nvPr>
            <p:ph type="title"/>
          </p:nvPr>
        </p:nvSpPr>
        <p:spPr/>
        <p:txBody>
          <a:bodyPr>
            <a:normAutofit/>
          </a:bodyPr>
          <a:lstStyle/>
          <a:p>
            <a:r>
              <a:rPr lang="tr-TR" sz="4600" dirty="0"/>
              <a:t>Hukuki Sonuç</a:t>
            </a:r>
          </a:p>
        </p:txBody>
      </p:sp>
      <p:sp>
        <p:nvSpPr>
          <p:cNvPr id="5" name="İçerik Yer Tutucusu 4">
            <a:extLst>
              <a:ext uri="{FF2B5EF4-FFF2-40B4-BE49-F238E27FC236}">
                <a16:creationId xmlns:a16="http://schemas.microsoft.com/office/drawing/2014/main" id="{ABE7921F-5F9D-4C57-A32B-F94F9EB9E1B8}"/>
              </a:ext>
            </a:extLst>
          </p:cNvPr>
          <p:cNvSpPr>
            <a:spLocks noGrp="1"/>
          </p:cNvSpPr>
          <p:nvPr>
            <p:ph idx="1"/>
          </p:nvPr>
        </p:nvSpPr>
        <p:spPr/>
        <p:txBody>
          <a:bodyPr/>
          <a:lstStyle/>
          <a:p>
            <a:pPr algn="just"/>
            <a:r>
              <a:rPr lang="tr-TR" dirty="0"/>
              <a:t>Haklarda halefiyet iki türlü düşünülebilmektedir: </a:t>
            </a:r>
            <a:r>
              <a:rPr lang="tr-TR" b="1" dirty="0"/>
              <a:t>Cüzi halefiyet (</a:t>
            </a:r>
            <a:r>
              <a:rPr lang="tr-TR" b="1" i="1" dirty="0" err="1"/>
              <a:t>successio</a:t>
            </a:r>
            <a:r>
              <a:rPr lang="tr-TR" b="1" i="1" dirty="0"/>
              <a:t> </a:t>
            </a:r>
            <a:r>
              <a:rPr lang="tr-TR" b="1" i="1" dirty="0" err="1"/>
              <a:t>singularis</a:t>
            </a:r>
            <a:r>
              <a:rPr lang="tr-TR" b="1" dirty="0"/>
              <a:t>) </a:t>
            </a:r>
            <a:r>
              <a:rPr lang="tr-TR" dirty="0"/>
              <a:t>ve </a:t>
            </a:r>
            <a:r>
              <a:rPr lang="tr-TR" b="1" dirty="0"/>
              <a:t>külli halefiyet (</a:t>
            </a:r>
            <a:r>
              <a:rPr lang="tr-TR" b="1" i="1" dirty="0" err="1"/>
              <a:t>successio</a:t>
            </a:r>
            <a:r>
              <a:rPr lang="tr-TR" b="1" i="1" dirty="0"/>
              <a:t> </a:t>
            </a:r>
            <a:r>
              <a:rPr lang="tr-TR" b="1" i="1" dirty="0" err="1"/>
              <a:t>universalis</a:t>
            </a:r>
            <a:r>
              <a:rPr lang="tr-TR" b="1" dirty="0"/>
              <a:t>)</a:t>
            </a:r>
            <a:r>
              <a:rPr lang="tr-TR" dirty="0"/>
              <a:t>.</a:t>
            </a:r>
          </a:p>
          <a:p>
            <a:pPr algn="just"/>
            <a:r>
              <a:rPr lang="tr-TR" dirty="0"/>
              <a:t>Cüzi halefiyet, bir kişinin tek bir hakta başka bir kişinin yerine geçmesi anlamına gelmektedir. Tek bir hakkın bir başkasına devri cüzi </a:t>
            </a:r>
            <a:r>
              <a:rPr lang="tr-TR" dirty="0" err="1"/>
              <a:t>halefiyettir</a:t>
            </a:r>
            <a:r>
              <a:rPr lang="tr-TR" dirty="0"/>
              <a:t>.</a:t>
            </a:r>
          </a:p>
          <a:p>
            <a:pPr algn="just"/>
            <a:r>
              <a:rPr lang="tr-TR" dirty="0"/>
              <a:t>Külli halefiyet ise, bir kişiye ait olan haklar topluluğunun ya da malvarlığının tümüyle tek bir hukuki nedenle bir başkasına devridir.</a:t>
            </a:r>
          </a:p>
          <a:p>
            <a:pPr algn="just"/>
            <a:r>
              <a:rPr lang="tr-TR" dirty="0"/>
              <a:t>Klasik Hukuk Dönemi’nde cüzi halefiyet bilinmemekteydi. Nitekim o dönemde devredilenin yalnızca ilgili şey olduğu, hakkın devredilmediği kabul edilmekteydi. Külli halefiyet, Klasik Sonrası Hukuk Dönemi’nde ortaya çıkan bir kurumdur.</a:t>
            </a:r>
          </a:p>
        </p:txBody>
      </p:sp>
    </p:spTree>
    <p:extLst>
      <p:ext uri="{BB962C8B-B14F-4D97-AF65-F5344CB8AC3E}">
        <p14:creationId xmlns:p14="http://schemas.microsoft.com/office/powerpoint/2010/main" val="4129948959"/>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1880</TotalTime>
  <Words>393</Words>
  <Application>Microsoft Office PowerPoint</Application>
  <PresentationFormat>Geniş ekran</PresentationFormat>
  <Paragraphs>24</Paragraphs>
  <Slides>5</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5</vt:i4>
      </vt:variant>
    </vt:vector>
  </HeadingPairs>
  <TitlesOfParts>
    <vt:vector size="8" baseType="lpstr">
      <vt:lpstr>Calibri</vt:lpstr>
      <vt:lpstr>Calibri Light</vt:lpstr>
      <vt:lpstr>Geçmişe bakış</vt:lpstr>
      <vt:lpstr>Roma Hukuku (9. hafta)</vt:lpstr>
      <vt:lpstr>Hukuki Sonuç</vt:lpstr>
      <vt:lpstr>Hukuki Sonuç</vt:lpstr>
      <vt:lpstr>Hukuki Sonuç</vt:lpstr>
      <vt:lpstr>Hukuki Sonuç</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 Hukuku (1. hafta)</dc:title>
  <dc:creator>Alaz Tarhan</dc:creator>
  <cp:lastModifiedBy>Alaz Tarhan</cp:lastModifiedBy>
  <cp:revision>40</cp:revision>
  <dcterms:created xsi:type="dcterms:W3CDTF">2020-07-31T15:00:01Z</dcterms:created>
  <dcterms:modified xsi:type="dcterms:W3CDTF">2020-08-16T12:39:34Z</dcterms:modified>
</cp:coreProperties>
</file>