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Dikdörtgen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E9362D4-8C1D-4B68-9886-58F6BA403025}" type="datetimeFigureOut">
              <a:rPr lang="tr-TR" smtClean="0"/>
              <a:t>28.4.2019</a:t>
            </a:fld>
            <a:endParaRPr lang="tr-TR"/>
          </a:p>
        </p:txBody>
      </p:sp>
      <p:sp>
        <p:nvSpPr>
          <p:cNvPr id="17" name="Altbilgi Yer Tutucusu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tr-TR"/>
          </a:p>
        </p:txBody>
      </p:sp>
      <p:sp>
        <p:nvSpPr>
          <p:cNvPr id="29" name="Slayt Numarası Yer Tutucusu 28"/>
          <p:cNvSpPr>
            <a:spLocks noGrp="1"/>
          </p:cNvSpPr>
          <p:nvPr>
            <p:ph type="sldNum" sz="quarter" idx="12"/>
          </p:nvPr>
        </p:nvSpPr>
        <p:spPr>
          <a:xfrm>
            <a:off x="8001000" y="228600"/>
            <a:ext cx="838200" cy="381000"/>
          </a:xfrm>
        </p:spPr>
        <p:txBody>
          <a:bodyPr/>
          <a:lstStyle>
            <a:lvl1pPr>
              <a:defRPr>
                <a:solidFill>
                  <a:schemeClr val="tx2"/>
                </a:solidFill>
              </a:defRPr>
            </a:lvl1pPr>
          </a:lstStyle>
          <a:p>
            <a:fld id="{0DE182B4-AB5F-4903-AC8E-49618F38097A}"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2E9362D4-8C1D-4B68-9886-58F6BA403025}"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E182B4-AB5F-4903-AC8E-49618F38097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6553200" y="6248402"/>
            <a:ext cx="2209800" cy="365125"/>
          </a:xfrm>
        </p:spPr>
        <p:txBody>
          <a:bodyPr/>
          <a:lstStyle/>
          <a:p>
            <a:fld id="{2E9362D4-8C1D-4B68-9886-58F6BA403025}" type="datetimeFigureOut">
              <a:rPr lang="tr-TR" smtClean="0"/>
              <a:t>28.4.2019</a:t>
            </a:fld>
            <a:endParaRPr lang="tr-TR"/>
          </a:p>
        </p:txBody>
      </p:sp>
      <p:sp>
        <p:nvSpPr>
          <p:cNvPr id="5" name="Altbilgi Yer Tutucusu 4"/>
          <p:cNvSpPr>
            <a:spLocks noGrp="1"/>
          </p:cNvSpPr>
          <p:nvPr>
            <p:ph type="ftr" sz="quarter" idx="11"/>
          </p:nvPr>
        </p:nvSpPr>
        <p:spPr>
          <a:xfrm>
            <a:off x="457201" y="6248207"/>
            <a:ext cx="5573483" cy="365125"/>
          </a:xfrm>
        </p:spPr>
        <p:txBody>
          <a:bodyPr/>
          <a:lstStyle/>
          <a:p>
            <a:endParaRPr lang="tr-TR"/>
          </a:p>
        </p:txBody>
      </p:sp>
      <p:sp>
        <p:nvSpPr>
          <p:cNvPr id="7" name="Dikdörtgen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Dikdörtgen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Dikdörtgen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ayt Numarası Yer Tutucusu 5"/>
          <p:cNvSpPr>
            <a:spLocks noGrp="1"/>
          </p:cNvSpPr>
          <p:nvPr>
            <p:ph type="sldNum" sz="quarter" idx="12"/>
          </p:nvPr>
        </p:nvSpPr>
        <p:spPr>
          <a:xfrm rot="5400000">
            <a:off x="5989638" y="144462"/>
            <a:ext cx="533400" cy="244476"/>
          </a:xfrm>
        </p:spPr>
        <p:txBody>
          <a:bodyPr/>
          <a:lstStyle/>
          <a:p>
            <a:fld id="{0DE182B4-AB5F-4903-AC8E-49618F38097A}"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2E9362D4-8C1D-4B68-9886-58F6BA403025}"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lvl1pPr>
              <a:defRPr>
                <a:solidFill>
                  <a:srgbClr val="FFFFFF"/>
                </a:solidFill>
              </a:defRPr>
            </a:lvl1pPr>
          </a:lstStyle>
          <a:p>
            <a:fld id="{0DE182B4-AB5F-4903-AC8E-49618F38097A}" type="slidenum">
              <a:rPr lang="tr-TR" smtClean="0"/>
              <a:t>‹#›</a:t>
            </a:fld>
            <a:endParaRPr lang="tr-TR"/>
          </a:p>
        </p:txBody>
      </p:sp>
      <p:sp>
        <p:nvSpPr>
          <p:cNvPr id="8" name="İçerik Yer Tutucusu 7"/>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Dikdörtgen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Veri Yer Tutucusu 11"/>
          <p:cNvSpPr>
            <a:spLocks noGrp="1"/>
          </p:cNvSpPr>
          <p:nvPr>
            <p:ph type="dt" sz="half" idx="10"/>
          </p:nvPr>
        </p:nvSpPr>
        <p:spPr/>
        <p:txBody>
          <a:bodyPr/>
          <a:lstStyle/>
          <a:p>
            <a:fld id="{2E9362D4-8C1D-4B68-9886-58F6BA403025}" type="datetimeFigureOut">
              <a:rPr lang="tr-TR" smtClean="0"/>
              <a:t>28.4.2019</a:t>
            </a:fld>
            <a:endParaRPr lang="tr-TR"/>
          </a:p>
        </p:txBody>
      </p:sp>
      <p:sp>
        <p:nvSpPr>
          <p:cNvPr id="13" name="Slayt Numarası Yer Tutucusu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DE182B4-AB5F-4903-AC8E-49618F38097A}" type="slidenum">
              <a:rPr lang="tr-TR" smtClean="0"/>
              <a:t>‹#›</a:t>
            </a:fld>
            <a:endParaRPr lang="tr-TR"/>
          </a:p>
        </p:txBody>
      </p:sp>
      <p:sp>
        <p:nvSpPr>
          <p:cNvPr id="14" name="Altbilgi Yer Tutucusu 13"/>
          <p:cNvSpPr>
            <a:spLocks noGrp="1"/>
          </p:cNvSpPr>
          <p:nvPr>
            <p:ph type="ftr" sz="quarter" idx="12"/>
          </p:nvPr>
        </p:nvSpPr>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9" name="İçerik Yer Tutucusu 8"/>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Veri Yer Tutucusu 7"/>
          <p:cNvSpPr>
            <a:spLocks noGrp="1"/>
          </p:cNvSpPr>
          <p:nvPr>
            <p:ph type="dt" sz="half" idx="15"/>
          </p:nvPr>
        </p:nvSpPr>
        <p:spPr/>
        <p:txBody>
          <a:bodyPr rtlCol="0"/>
          <a:lstStyle/>
          <a:p>
            <a:fld id="{2E9362D4-8C1D-4B68-9886-58F6BA403025}" type="datetimeFigureOut">
              <a:rPr lang="tr-TR" smtClean="0"/>
              <a:t>28.4.2019</a:t>
            </a:fld>
            <a:endParaRPr lang="tr-TR"/>
          </a:p>
        </p:txBody>
      </p:sp>
      <p:sp>
        <p:nvSpPr>
          <p:cNvPr id="10" name="Slayt Numarası Yer Tutucusu 9"/>
          <p:cNvSpPr>
            <a:spLocks noGrp="1"/>
          </p:cNvSpPr>
          <p:nvPr>
            <p:ph type="sldNum" sz="quarter" idx="16"/>
          </p:nvPr>
        </p:nvSpPr>
        <p:spPr/>
        <p:txBody>
          <a:bodyPr rtlCol="0"/>
          <a:lstStyle/>
          <a:p>
            <a:fld id="{0DE182B4-AB5F-4903-AC8E-49618F38097A}" type="slidenum">
              <a:rPr lang="tr-TR" smtClean="0"/>
              <a:t>‹#›</a:t>
            </a:fld>
            <a:endParaRPr lang="tr-TR"/>
          </a:p>
        </p:txBody>
      </p:sp>
      <p:sp>
        <p:nvSpPr>
          <p:cNvPr id="12" name="Altbilgi Yer Tutucusu 11"/>
          <p:cNvSpPr>
            <a:spLocks noGrp="1"/>
          </p:cNvSpPr>
          <p:nvPr>
            <p:ph type="ftr" sz="quarter" idx="17"/>
          </p:nvPr>
        </p:nvSpPr>
        <p:spPr/>
        <p:txBody>
          <a:bodyPr rtlCol="0"/>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İçerik Yer Tutucusu 10"/>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Veri Yer Tutucusu 9"/>
          <p:cNvSpPr>
            <a:spLocks noGrp="1"/>
          </p:cNvSpPr>
          <p:nvPr>
            <p:ph type="dt" sz="half" idx="15"/>
          </p:nvPr>
        </p:nvSpPr>
        <p:spPr/>
        <p:txBody>
          <a:bodyPr rtlCol="0"/>
          <a:lstStyle/>
          <a:p>
            <a:fld id="{2E9362D4-8C1D-4B68-9886-58F6BA403025}" type="datetimeFigureOut">
              <a:rPr lang="tr-TR" smtClean="0"/>
              <a:t>28.4.2019</a:t>
            </a:fld>
            <a:endParaRPr lang="tr-TR"/>
          </a:p>
        </p:txBody>
      </p:sp>
      <p:sp>
        <p:nvSpPr>
          <p:cNvPr id="12" name="Slayt Numarası Yer Tutucusu 11"/>
          <p:cNvSpPr>
            <a:spLocks noGrp="1"/>
          </p:cNvSpPr>
          <p:nvPr>
            <p:ph type="sldNum" sz="quarter" idx="16"/>
          </p:nvPr>
        </p:nvSpPr>
        <p:spPr/>
        <p:txBody>
          <a:bodyPr rtlCol="0"/>
          <a:lstStyle/>
          <a:p>
            <a:fld id="{0DE182B4-AB5F-4903-AC8E-49618F38097A}" type="slidenum">
              <a:rPr lang="tr-TR" smtClean="0"/>
              <a:t>‹#›</a:t>
            </a:fld>
            <a:endParaRPr lang="tr-TR"/>
          </a:p>
        </p:txBody>
      </p:sp>
      <p:sp>
        <p:nvSpPr>
          <p:cNvPr id="14" name="Altbilgi Yer Tutucusu 13"/>
          <p:cNvSpPr>
            <a:spLocks noGrp="1"/>
          </p:cNvSpPr>
          <p:nvPr>
            <p:ph type="ftr" sz="quarter" idx="17"/>
          </p:nvPr>
        </p:nvSpPr>
        <p:spPr/>
        <p:txBody>
          <a:bodyPr rtlCol="0"/>
          <a:lstStyle/>
          <a:p>
            <a:endParaRPr lang="tr-TR"/>
          </a:p>
        </p:txBody>
      </p:sp>
      <p:sp>
        <p:nvSpPr>
          <p:cNvPr id="16" name="Metin Yer Tutucusu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Metin Yer Tutucusu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2E9362D4-8C1D-4B68-9886-58F6BA403025}"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lvl1pPr>
              <a:defRPr>
                <a:solidFill>
                  <a:srgbClr val="FFFFFF"/>
                </a:solidFill>
              </a:defRPr>
            </a:lvl1pPr>
          </a:lstStyle>
          <a:p>
            <a:fld id="{0DE182B4-AB5F-4903-AC8E-49618F38097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E9362D4-8C1D-4B68-9886-58F6BA403025}"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a:xfrm>
            <a:off x="0" y="6248400"/>
            <a:ext cx="533400" cy="381000"/>
          </a:xfrm>
        </p:spPr>
        <p:txBody>
          <a:bodyPr/>
          <a:lstStyle>
            <a:lvl1pPr>
              <a:defRPr>
                <a:solidFill>
                  <a:schemeClr val="tx2"/>
                </a:solidFill>
              </a:defRPr>
            </a:lvl1pPr>
          </a:lstStyle>
          <a:p>
            <a:fld id="{0DE182B4-AB5F-4903-AC8E-49618F38097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2E9362D4-8C1D-4B68-9886-58F6BA403025}"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lvl1pPr>
              <a:defRPr>
                <a:solidFill>
                  <a:srgbClr val="FFFFFF"/>
                </a:solidFill>
              </a:defRPr>
            </a:lvl1pPr>
          </a:lstStyle>
          <a:p>
            <a:fld id="{0DE182B4-AB5F-4903-AC8E-49618F38097A}" type="slidenum">
              <a:rPr lang="tr-TR" smtClean="0"/>
              <a:t>‹#›</a:t>
            </a:fld>
            <a:endParaRPr lang="tr-TR"/>
          </a:p>
        </p:txBody>
      </p:sp>
      <p:sp>
        <p:nvSpPr>
          <p:cNvPr id="3" name="Metin Yer Tutucusu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İçerik Yer Tutucusu 8"/>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Dikdörtgen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Dikdörtgen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Veri Yer Tutucusu 11"/>
          <p:cNvSpPr>
            <a:spLocks noGrp="1"/>
          </p:cNvSpPr>
          <p:nvPr>
            <p:ph type="dt" sz="half" idx="10"/>
          </p:nvPr>
        </p:nvSpPr>
        <p:spPr>
          <a:xfrm>
            <a:off x="6248400" y="6248400"/>
            <a:ext cx="2667000" cy="365125"/>
          </a:xfrm>
        </p:spPr>
        <p:txBody>
          <a:bodyPr rtlCol="0"/>
          <a:lstStyle/>
          <a:p>
            <a:fld id="{2E9362D4-8C1D-4B68-9886-58F6BA403025}" type="datetimeFigureOut">
              <a:rPr lang="tr-TR" smtClean="0"/>
              <a:t>28.4.2019</a:t>
            </a:fld>
            <a:endParaRPr lang="tr-TR"/>
          </a:p>
        </p:txBody>
      </p:sp>
      <p:sp>
        <p:nvSpPr>
          <p:cNvPr id="13" name="Slayt Numarası Yer Tutucusu 12"/>
          <p:cNvSpPr>
            <a:spLocks noGrp="1"/>
          </p:cNvSpPr>
          <p:nvPr>
            <p:ph type="sldNum" sz="quarter" idx="11"/>
          </p:nvPr>
        </p:nvSpPr>
        <p:spPr>
          <a:xfrm>
            <a:off x="0" y="4667249"/>
            <a:ext cx="1447800" cy="663578"/>
          </a:xfrm>
        </p:spPr>
        <p:txBody>
          <a:bodyPr rtlCol="0"/>
          <a:lstStyle>
            <a:lvl1pPr>
              <a:defRPr sz="2800"/>
            </a:lvl1pPr>
          </a:lstStyle>
          <a:p>
            <a:fld id="{0DE182B4-AB5F-4903-AC8E-49618F38097A}" type="slidenum">
              <a:rPr lang="tr-TR" smtClean="0"/>
              <a:t>‹#›</a:t>
            </a:fld>
            <a:endParaRPr lang="tr-TR"/>
          </a:p>
        </p:txBody>
      </p:sp>
      <p:sp>
        <p:nvSpPr>
          <p:cNvPr id="14" name="Altbilgi Yer Tutucusu 13"/>
          <p:cNvSpPr>
            <a:spLocks noGrp="1"/>
          </p:cNvSpPr>
          <p:nvPr>
            <p:ph type="ftr" sz="quarter" idx="12"/>
          </p:nvPr>
        </p:nvSpPr>
        <p:spPr>
          <a:xfrm>
            <a:off x="1600200" y="6248206"/>
            <a:ext cx="4572000" cy="365125"/>
          </a:xfrm>
        </p:spPr>
        <p:txBody>
          <a:bodyPr rtlCol="0"/>
          <a:lstStyle/>
          <a:p>
            <a:endParaRPr lang="tr-TR"/>
          </a:p>
        </p:txBody>
      </p:sp>
      <p:sp>
        <p:nvSpPr>
          <p:cNvPr id="3" name="Resim Yer Tutucusu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Başlık Yer Tutucusu 21"/>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E9362D4-8C1D-4B68-9886-58F6BA403025}" type="datetimeFigureOut">
              <a:rPr lang="tr-TR" smtClean="0"/>
              <a:t>28.4.2019</a:t>
            </a:fld>
            <a:endParaRPr lang="tr-TR"/>
          </a:p>
        </p:txBody>
      </p:sp>
      <p:sp>
        <p:nvSpPr>
          <p:cNvPr id="3" name="Altbilgi Yer Tutucusu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Dikdörtgen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ayt Numarası Yer Tutucusu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DE182B4-AB5F-4903-AC8E-49618F38097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tr.wikipedia.org/wiki/Giardia_lamblia" TargetMode="External"/><Relationship Id="rId7" Type="http://schemas.openxmlformats.org/officeDocument/2006/relationships/hyperlink" Target="http://tr.wikipedia.org/w/index.php?title=Parazit_solucan&amp;action=edit&amp;redlink=1" TargetMode="External"/><Relationship Id="rId2" Type="http://schemas.openxmlformats.org/officeDocument/2006/relationships/hyperlink" Target="http://tr.wikipedia.org/w/index.php?title=Cryptosporidium_parvum&amp;action=edit&amp;redlink=1" TargetMode="External"/><Relationship Id="rId1" Type="http://schemas.openxmlformats.org/officeDocument/2006/relationships/slideLayout" Target="../slideLayouts/slideLayout2.xml"/><Relationship Id="rId6" Type="http://schemas.openxmlformats.org/officeDocument/2006/relationships/hyperlink" Target="http://tr.wikipedia.org/wiki/Vir%C3%BCs" TargetMode="External"/><Relationship Id="rId5" Type="http://schemas.openxmlformats.org/officeDocument/2006/relationships/hyperlink" Target="http://tr.wikipedia.org/w/index.php?title=Novovirus&amp;action=edit&amp;redlink=1" TargetMode="External"/><Relationship Id="rId4" Type="http://schemas.openxmlformats.org/officeDocument/2006/relationships/hyperlink" Target="http://tr.wikipedia.org/wiki/Salmonella"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b="1" dirty="0">
                <a:solidFill>
                  <a:schemeClr val="bg2">
                    <a:lumMod val="25000"/>
                  </a:schemeClr>
                </a:solidFill>
                <a:effectLst/>
              </a:rPr>
              <a:t>Patojenler</a:t>
            </a:r>
            <a:endParaRPr lang="tr-TR" sz="3600" dirty="0">
              <a:solidFill>
                <a:schemeClr val="bg2">
                  <a:lumMod val="25000"/>
                </a:schemeClr>
              </a:solidFill>
            </a:endParaRPr>
          </a:p>
        </p:txBody>
      </p:sp>
      <p:sp>
        <p:nvSpPr>
          <p:cNvPr id="3" name="İçerik Yer Tutucusu 2"/>
          <p:cNvSpPr>
            <a:spLocks noGrp="1"/>
          </p:cNvSpPr>
          <p:nvPr>
            <p:ph sz="quarter" idx="1"/>
          </p:nvPr>
        </p:nvSpPr>
        <p:spPr>
          <a:xfrm>
            <a:off x="323528" y="1600200"/>
            <a:ext cx="8568952" cy="5141168"/>
          </a:xfrm>
        </p:spPr>
        <p:txBody>
          <a:bodyPr>
            <a:normAutofit fontScale="70000" lnSpcReduction="20000"/>
          </a:bodyPr>
          <a:lstStyle/>
          <a:p>
            <a:pPr marL="0" indent="0" algn="just">
              <a:buNone/>
            </a:pPr>
            <a:r>
              <a:rPr lang="tr-TR" dirty="0" err="1" smtClean="0"/>
              <a:t>Koliform</a:t>
            </a:r>
            <a:r>
              <a:rPr lang="tr-TR" dirty="0" smtClean="0"/>
              <a:t> </a:t>
            </a:r>
            <a:r>
              <a:rPr lang="tr-TR" dirty="0"/>
              <a:t>bakterisi, su kirliliğini ölçmek adına sık kullanılan bir bakteri belirleyicisidir. Bu bakteri türü doğrudan hastalığa yol açmasa da; </a:t>
            </a:r>
            <a:r>
              <a:rPr lang="tr-TR" dirty="0" smtClean="0"/>
              <a:t>bazı mikroorganizma </a:t>
            </a:r>
            <a:r>
              <a:rPr lang="tr-TR" dirty="0"/>
              <a:t>türleri, insan sağlığı üzerinde olumsuz etkiler bırakabilmektedir. Bunlar arasında aşağıdaki canlılar yer almaktadır;</a:t>
            </a:r>
          </a:p>
          <a:p>
            <a:pPr algn="just">
              <a:buFont typeface="Arial"/>
              <a:buChar char="•"/>
            </a:pPr>
            <a:r>
              <a:rPr lang="tr-TR" b="1" i="1" u="sng" dirty="0" err="1" smtClean="0">
                <a:solidFill>
                  <a:schemeClr val="tx1"/>
                </a:solidFill>
                <a:hlinkClick r:id="rId2" tooltip="Cryptosporidium parvum (sayfa mevcut değil)"/>
              </a:rPr>
              <a:t>Cryptosporidium</a:t>
            </a:r>
            <a:r>
              <a:rPr lang="tr-TR" b="1" i="1" u="sng" dirty="0" smtClean="0">
                <a:solidFill>
                  <a:schemeClr val="tx1"/>
                </a:solidFill>
                <a:hlinkClick r:id="rId2" tooltip="Cryptosporidium parvum (sayfa mevcut değil)"/>
              </a:rPr>
              <a:t> </a:t>
            </a:r>
            <a:r>
              <a:rPr lang="tr-TR" b="1" i="1" u="sng" dirty="0" err="1">
                <a:solidFill>
                  <a:schemeClr val="tx1"/>
                </a:solidFill>
                <a:hlinkClick r:id="rId2" tooltip="Cryptosporidium parvum (sayfa mevcut değil)"/>
              </a:rPr>
              <a:t>parvum</a:t>
            </a:r>
            <a:endParaRPr lang="tr-TR" b="1" u="sng" dirty="0">
              <a:solidFill>
                <a:schemeClr val="tx1"/>
              </a:solidFill>
            </a:endParaRPr>
          </a:p>
          <a:p>
            <a:pPr algn="just">
              <a:buFont typeface="Arial"/>
              <a:buChar char="•"/>
            </a:pPr>
            <a:r>
              <a:rPr lang="tr-TR" b="1" i="1" dirty="0" err="1">
                <a:solidFill>
                  <a:schemeClr val="tx1"/>
                </a:solidFill>
                <a:hlinkClick r:id="rId3" tooltip="Giardia lamblia"/>
              </a:rPr>
              <a:t>Giardia</a:t>
            </a:r>
            <a:r>
              <a:rPr lang="tr-TR" b="1" i="1" dirty="0">
                <a:solidFill>
                  <a:schemeClr val="tx1"/>
                </a:solidFill>
                <a:hlinkClick r:id="rId3" tooltip="Giardia lamblia"/>
              </a:rPr>
              <a:t> </a:t>
            </a:r>
            <a:r>
              <a:rPr lang="tr-TR" b="1" i="1" dirty="0" err="1">
                <a:solidFill>
                  <a:schemeClr val="tx1"/>
                </a:solidFill>
                <a:hlinkClick r:id="rId3" tooltip="Giardia lamblia"/>
              </a:rPr>
              <a:t>lamblia</a:t>
            </a:r>
            <a:endParaRPr lang="tr-TR" b="1" dirty="0">
              <a:solidFill>
                <a:schemeClr val="tx1"/>
              </a:solidFill>
            </a:endParaRPr>
          </a:p>
          <a:p>
            <a:pPr algn="just">
              <a:buFont typeface="Arial"/>
              <a:buChar char="•"/>
            </a:pPr>
            <a:r>
              <a:rPr lang="tr-TR" b="1" i="1" dirty="0" err="1">
                <a:solidFill>
                  <a:schemeClr val="tx1"/>
                </a:solidFill>
                <a:hlinkClick r:id="rId4" tooltip="Salmonella"/>
              </a:rPr>
              <a:t>Salmonella</a:t>
            </a:r>
            <a:endParaRPr lang="tr-TR" b="1" dirty="0">
              <a:solidFill>
                <a:schemeClr val="tx1"/>
              </a:solidFill>
            </a:endParaRPr>
          </a:p>
          <a:p>
            <a:pPr algn="just">
              <a:buFont typeface="Arial"/>
              <a:buChar char="•"/>
            </a:pPr>
            <a:r>
              <a:rPr lang="tr-TR" b="1" i="1" dirty="0" err="1">
                <a:hlinkClick r:id="rId5" tooltip="Novovirus (sayfa mevcut değil)"/>
              </a:rPr>
              <a:t>Novovirus</a:t>
            </a:r>
            <a:r>
              <a:rPr lang="tr-TR" b="1" dirty="0"/>
              <a:t> gibi </a:t>
            </a:r>
            <a:r>
              <a:rPr lang="tr-TR" b="1" dirty="0">
                <a:hlinkClick r:id="rId6" tooltip="Virüs"/>
              </a:rPr>
              <a:t>virüsler</a:t>
            </a:r>
            <a:endParaRPr lang="tr-TR" b="1" dirty="0"/>
          </a:p>
          <a:p>
            <a:pPr algn="just">
              <a:buFont typeface="Arial"/>
              <a:buChar char="•"/>
            </a:pPr>
            <a:r>
              <a:rPr lang="tr-TR" b="1" dirty="0">
                <a:hlinkClick r:id="rId7" tooltip="Parazit solucan (sayfa mevcut değil)"/>
              </a:rPr>
              <a:t>Parazit </a:t>
            </a:r>
            <a:r>
              <a:rPr lang="tr-TR" b="1" dirty="0" smtClean="0">
                <a:hlinkClick r:id="rId7" tooltip="Parazit solucan (sayfa mevcut değil)"/>
              </a:rPr>
              <a:t>solucanlar</a:t>
            </a:r>
            <a:endParaRPr lang="tr-TR" b="1" dirty="0"/>
          </a:p>
          <a:p>
            <a:pPr marL="0" indent="0" algn="just">
              <a:buNone/>
            </a:pPr>
            <a:r>
              <a:rPr lang="tr-TR" dirty="0"/>
              <a:t>Yüksek orandaki patojenler, yetersiz arıtılmış lağım sularının döküldüğü tatlı su havzalarında </a:t>
            </a:r>
            <a:r>
              <a:rPr lang="tr-TR" dirty="0" smtClean="0"/>
              <a:t>bulunmaktadır. </a:t>
            </a:r>
            <a:r>
              <a:rPr lang="tr-TR" dirty="0"/>
              <a:t>Bu durum özellikle az gelişmiş ülkelerde görülen ve sadece tek işlemle arıtmanın uygulandığı su havzalarında olağandır. Yine, gelişmiş ülkelerde yer alan eski kentler, altyapı yetersizlikleri nedeniyle sürekli olarak kanalizasyon taşkınlarına neden olabilmektedir. Ayrıca bazı kentlerde yer alan birleştirilmiş kanalizasyon sistemleri de olası bir yağmur fırtınası sonucunda arıtılmamış suları doğaya </a:t>
            </a:r>
            <a:r>
              <a:rPr lang="tr-TR" dirty="0" smtClean="0"/>
              <a:t>boşaltabilmektedir.</a:t>
            </a:r>
            <a:endParaRPr lang="tr-TR" dirty="0"/>
          </a:p>
          <a:p>
            <a:pPr marL="0" indent="0" algn="just">
              <a:buNone/>
            </a:pPr>
            <a:r>
              <a:rPr lang="tr-TR" dirty="0"/>
              <a:t>Kimi zamanlarda yoksul büyükbaş hayvan işletmeleri de patojen organizmaların artışına neden olabilmektedir.</a:t>
            </a:r>
          </a:p>
          <a:p>
            <a:pPr marL="0" indent="0" algn="just">
              <a:buNone/>
            </a:pPr>
            <a:endParaRPr lang="tr-TR" dirty="0"/>
          </a:p>
        </p:txBody>
      </p:sp>
    </p:spTree>
    <p:extLst>
      <p:ext uri="{BB962C8B-B14F-4D97-AF65-F5344CB8AC3E}">
        <p14:creationId xmlns:p14="http://schemas.microsoft.com/office/powerpoint/2010/main" val="36097442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effectLst/>
              </a:rPr>
              <a:t>Biyolojik ölçüm</a:t>
            </a:r>
            <a:endParaRPr lang="tr-TR" dirty="0"/>
          </a:p>
        </p:txBody>
      </p:sp>
      <p:sp>
        <p:nvSpPr>
          <p:cNvPr id="3" name="İçerik Yer Tutucusu 2"/>
          <p:cNvSpPr>
            <a:spLocks noGrp="1"/>
          </p:cNvSpPr>
          <p:nvPr>
            <p:ph sz="quarter" idx="1"/>
          </p:nvPr>
        </p:nvSpPr>
        <p:spPr/>
        <p:txBody>
          <a:bodyPr>
            <a:normAutofit/>
          </a:bodyPr>
          <a:lstStyle/>
          <a:p>
            <a:pPr marL="0" indent="0" algn="just">
              <a:buNone/>
            </a:pPr>
            <a:r>
              <a:rPr lang="tr-TR" sz="2800" dirty="0"/>
              <a:t>Biyolojik ölçüm, bir bitkinin, hayvanın ve/veya </a:t>
            </a:r>
            <a:r>
              <a:rPr lang="tr-TR" sz="2800" dirty="0" smtClean="0"/>
              <a:t>mikroorganizmanın </a:t>
            </a:r>
            <a:r>
              <a:rPr lang="tr-TR" sz="2800" dirty="0"/>
              <a:t>bir su ekosisteminin sağlığının ölçülmesi için kullanılmasını kapsar.</a:t>
            </a:r>
          </a:p>
        </p:txBody>
      </p:sp>
    </p:spTree>
    <p:extLst>
      <p:ext uri="{BB962C8B-B14F-4D97-AF65-F5344CB8AC3E}">
        <p14:creationId xmlns:p14="http://schemas.microsoft.com/office/powerpoint/2010/main" val="23574577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251520" y="1600200"/>
            <a:ext cx="8784976" cy="5141168"/>
          </a:xfrm>
        </p:spPr>
        <p:txBody>
          <a:bodyPr>
            <a:normAutofit fontScale="77500" lnSpcReduction="20000"/>
          </a:bodyPr>
          <a:lstStyle/>
          <a:p>
            <a:pPr marL="0" indent="0">
              <a:buNone/>
            </a:pPr>
            <a:r>
              <a:rPr lang="tr-TR" b="1" dirty="0" smtClean="0"/>
              <a:t>Kimyasallar</a:t>
            </a:r>
            <a:endParaRPr lang="tr-TR" b="1" dirty="0"/>
          </a:p>
          <a:p>
            <a:pPr>
              <a:buFont typeface="Wingdings" panose="05000000000000000000" pitchFamily="2" charset="2"/>
              <a:buChar char="§"/>
            </a:pPr>
            <a:r>
              <a:rPr lang="tr-TR" dirty="0"/>
              <a:t>Çökeltiler tarafından kirletilen çamurlu su.</a:t>
            </a:r>
          </a:p>
          <a:p>
            <a:pPr>
              <a:buFont typeface="Wingdings" panose="05000000000000000000" pitchFamily="2" charset="2"/>
              <a:buChar char="§"/>
            </a:pPr>
            <a:r>
              <a:rPr lang="tr-TR" dirty="0"/>
              <a:t>Kimyasal kirleticiler arasında </a:t>
            </a:r>
            <a:r>
              <a:rPr lang="tr-TR" dirty="0" smtClean="0"/>
              <a:t>organik veya inorganik bileşikler </a:t>
            </a:r>
            <a:r>
              <a:rPr lang="tr-TR" dirty="0"/>
              <a:t>bulunmaktadır.</a:t>
            </a:r>
          </a:p>
          <a:p>
            <a:pPr marL="0" indent="0">
              <a:buNone/>
            </a:pPr>
            <a:r>
              <a:rPr lang="tr-TR" b="1" dirty="0"/>
              <a:t>Organik</a:t>
            </a:r>
            <a:r>
              <a:rPr lang="tr-TR" dirty="0"/>
              <a:t> su kirleticileri:</a:t>
            </a:r>
          </a:p>
          <a:p>
            <a:pPr>
              <a:buFont typeface="Arial"/>
              <a:buChar char="•"/>
            </a:pPr>
            <a:r>
              <a:rPr lang="tr-TR" dirty="0" smtClean="0"/>
              <a:t>Deterjanlar</a:t>
            </a:r>
            <a:endParaRPr lang="tr-TR" dirty="0"/>
          </a:p>
          <a:p>
            <a:pPr>
              <a:buFont typeface="Arial"/>
              <a:buChar char="•"/>
            </a:pPr>
            <a:r>
              <a:rPr lang="tr-TR" dirty="0"/>
              <a:t>Kimyasal olarak arıtılmış içme </a:t>
            </a:r>
            <a:r>
              <a:rPr lang="tr-TR" dirty="0" smtClean="0"/>
              <a:t>suları</a:t>
            </a:r>
          </a:p>
          <a:p>
            <a:pPr>
              <a:buFont typeface="Arial"/>
              <a:buChar char="•"/>
            </a:pPr>
            <a:r>
              <a:rPr lang="tr-TR" dirty="0" smtClean="0"/>
              <a:t>Gıda işleme atıkları</a:t>
            </a:r>
          </a:p>
          <a:p>
            <a:pPr>
              <a:buFont typeface="Arial"/>
              <a:buChar char="•"/>
            </a:pPr>
            <a:r>
              <a:rPr lang="tr-TR" dirty="0" smtClean="0"/>
              <a:t>Böcek ilaçları ve bitki ilaçları</a:t>
            </a:r>
          </a:p>
          <a:p>
            <a:pPr>
              <a:buFont typeface="Arial"/>
              <a:buChar char="•"/>
            </a:pPr>
            <a:r>
              <a:rPr lang="tr-TR" dirty="0" smtClean="0"/>
              <a:t>Petrol hidrokarbonları, benzin, dizel yakıt, jet yakıtı, </a:t>
            </a:r>
            <a:r>
              <a:rPr lang="tr-TR" dirty="0" err="1" smtClean="0"/>
              <a:t>fuel</a:t>
            </a:r>
            <a:r>
              <a:rPr lang="tr-TR" dirty="0" smtClean="0"/>
              <a:t> </a:t>
            </a:r>
            <a:r>
              <a:rPr lang="tr-TR" dirty="0" err="1" smtClean="0"/>
              <a:t>oil</a:t>
            </a:r>
            <a:r>
              <a:rPr lang="tr-TR" dirty="0" smtClean="0"/>
              <a:t> ve motor yağı </a:t>
            </a:r>
            <a:endParaRPr lang="tr-TR" dirty="0"/>
          </a:p>
          <a:p>
            <a:pPr>
              <a:buFont typeface="Arial"/>
              <a:buChar char="•"/>
            </a:pPr>
            <a:r>
              <a:rPr lang="tr-TR" dirty="0"/>
              <a:t>Orman atölyelerinden saçılan ağaç ve çalı enkazları</a:t>
            </a:r>
          </a:p>
          <a:p>
            <a:pPr>
              <a:buFont typeface="Arial"/>
              <a:buChar char="•"/>
            </a:pPr>
            <a:r>
              <a:rPr lang="tr-TR" dirty="0"/>
              <a:t>Yanlış depolama sonucu ortaya çıkan sanayi </a:t>
            </a:r>
            <a:r>
              <a:rPr lang="tr-TR" dirty="0" err="1" smtClean="0"/>
              <a:t>solventleri</a:t>
            </a:r>
            <a:r>
              <a:rPr lang="tr-TR" dirty="0" smtClean="0"/>
              <a:t> </a:t>
            </a:r>
            <a:r>
              <a:rPr lang="tr-TR" dirty="0"/>
              <a:t>gibi </a:t>
            </a:r>
            <a:r>
              <a:rPr lang="tr-TR" dirty="0" smtClean="0"/>
              <a:t>uçucu gazlar </a:t>
            </a:r>
            <a:r>
              <a:rPr lang="tr-TR" dirty="0"/>
              <a:t>(VOC)</a:t>
            </a:r>
          </a:p>
          <a:p>
            <a:pPr>
              <a:buFont typeface="Arial"/>
              <a:buChar char="•"/>
            </a:pPr>
            <a:r>
              <a:rPr lang="tr-TR" dirty="0"/>
              <a:t>Hijyen ve kozmetik atıkları</a:t>
            </a:r>
          </a:p>
          <a:p>
            <a:pPr marL="0" indent="0">
              <a:buNone/>
            </a:pPr>
            <a:endParaRPr lang="tr-TR" dirty="0"/>
          </a:p>
        </p:txBody>
      </p:sp>
    </p:spTree>
    <p:extLst>
      <p:ext uri="{BB962C8B-B14F-4D97-AF65-F5344CB8AC3E}">
        <p14:creationId xmlns:p14="http://schemas.microsoft.com/office/powerpoint/2010/main" val="11924463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107504" y="1600200"/>
            <a:ext cx="8928992" cy="5257800"/>
          </a:xfrm>
        </p:spPr>
        <p:txBody>
          <a:bodyPr>
            <a:normAutofit fontScale="85000" lnSpcReduction="20000"/>
          </a:bodyPr>
          <a:lstStyle/>
          <a:p>
            <a:pPr marL="0" indent="0">
              <a:buNone/>
            </a:pPr>
            <a:r>
              <a:rPr lang="tr-TR" b="1" dirty="0"/>
              <a:t>İnorganik</a:t>
            </a:r>
            <a:r>
              <a:rPr lang="tr-TR" dirty="0"/>
              <a:t> su kirleticileri:</a:t>
            </a:r>
          </a:p>
          <a:p>
            <a:pPr>
              <a:buFont typeface="Arial"/>
              <a:buChar char="•"/>
            </a:pPr>
            <a:r>
              <a:rPr lang="tr-TR" dirty="0"/>
              <a:t>Kükürt dioksit gibi asidik fabrika atıkları</a:t>
            </a:r>
          </a:p>
          <a:p>
            <a:pPr>
              <a:buFont typeface="Arial"/>
              <a:buChar char="•"/>
            </a:pPr>
            <a:r>
              <a:rPr lang="tr-TR" dirty="0"/>
              <a:t>Gıda işleme atıkları arasında yer alan amonyak</a:t>
            </a:r>
          </a:p>
          <a:p>
            <a:pPr>
              <a:buFont typeface="Arial"/>
              <a:buChar char="•"/>
            </a:pPr>
            <a:r>
              <a:rPr lang="tr-TR" dirty="0"/>
              <a:t>Kimyasal fabrika atıkları</a:t>
            </a:r>
          </a:p>
          <a:p>
            <a:pPr>
              <a:buFont typeface="Arial"/>
              <a:buChar char="•"/>
            </a:pPr>
            <a:r>
              <a:rPr lang="tr-TR" dirty="0"/>
              <a:t>Gübrelerdeki </a:t>
            </a:r>
            <a:r>
              <a:rPr lang="tr-TR" dirty="0" smtClean="0"/>
              <a:t>azotlu </a:t>
            </a:r>
            <a:r>
              <a:rPr lang="tr-TR" dirty="0"/>
              <a:t>ve </a:t>
            </a:r>
            <a:r>
              <a:rPr lang="tr-TR" dirty="0" smtClean="0"/>
              <a:t>fosforlu bileşikler</a:t>
            </a:r>
            <a:endParaRPr lang="tr-TR" dirty="0"/>
          </a:p>
          <a:p>
            <a:pPr>
              <a:buFont typeface="Arial"/>
              <a:buChar char="•"/>
            </a:pPr>
            <a:r>
              <a:rPr lang="tr-TR" dirty="0"/>
              <a:t>Ağır </a:t>
            </a:r>
            <a:r>
              <a:rPr lang="tr-TR" dirty="0" smtClean="0"/>
              <a:t>metaller</a:t>
            </a:r>
            <a:endParaRPr lang="tr-TR" dirty="0"/>
          </a:p>
          <a:p>
            <a:pPr>
              <a:buFont typeface="Arial"/>
              <a:buChar char="•"/>
            </a:pPr>
            <a:r>
              <a:rPr lang="tr-TR" dirty="0"/>
              <a:t>Çeşitli insan kaynaklı alüvyonlar</a:t>
            </a:r>
          </a:p>
          <a:p>
            <a:pPr marL="0" indent="0">
              <a:buNone/>
            </a:pPr>
            <a:r>
              <a:rPr lang="tr-TR" b="1" dirty="0"/>
              <a:t>İri ölçekli</a:t>
            </a:r>
            <a:r>
              <a:rPr lang="tr-TR" dirty="0"/>
              <a:t> kirleticiler ise gözle görülebilir maddelerin suya karışmasıyla oluşan fiziksel bir kirlilik türüdür. Özellikle su taşkınları veya fırtınalar sonucunda büyük maddeler su havzalarına geçebilir. Bu kirleticiler</a:t>
            </a:r>
            <a:r>
              <a:rPr lang="tr-TR" dirty="0" smtClean="0"/>
              <a:t>:</a:t>
            </a:r>
          </a:p>
          <a:p>
            <a:pPr lvl="0">
              <a:buClr>
                <a:srgbClr val="F4680B"/>
              </a:buClr>
              <a:buFont typeface="Wingdings" panose="05000000000000000000" pitchFamily="2" charset="2"/>
              <a:buChar char="§"/>
            </a:pPr>
            <a:r>
              <a:rPr lang="tr-TR" dirty="0" smtClean="0"/>
              <a:t> </a:t>
            </a:r>
            <a:r>
              <a:rPr lang="tr-TR" dirty="0">
                <a:solidFill>
                  <a:srgbClr val="55554A"/>
                </a:solidFill>
              </a:rPr>
              <a:t>Kağıt, </a:t>
            </a:r>
            <a:r>
              <a:rPr lang="tr-TR" dirty="0" smtClean="0">
                <a:solidFill>
                  <a:srgbClr val="55554A"/>
                </a:solidFill>
              </a:rPr>
              <a:t>plastik </a:t>
            </a:r>
            <a:r>
              <a:rPr lang="tr-TR" dirty="0" smtClean="0"/>
              <a:t>veya besin artıkları gibi çöpler</a:t>
            </a:r>
          </a:p>
          <a:p>
            <a:pPr>
              <a:buFont typeface="Arial"/>
              <a:buChar char="•"/>
            </a:pPr>
            <a:r>
              <a:rPr lang="tr-TR" dirty="0" smtClean="0"/>
              <a:t>Gemilerle taşınan </a:t>
            </a:r>
            <a:r>
              <a:rPr lang="tr-TR" dirty="0"/>
              <a:t>çeşitli plastikler</a:t>
            </a:r>
          </a:p>
          <a:p>
            <a:pPr>
              <a:buFont typeface="Arial"/>
              <a:buChar char="•"/>
            </a:pPr>
            <a:r>
              <a:rPr lang="tr-TR" dirty="0"/>
              <a:t>Gemi batıkları</a:t>
            </a:r>
          </a:p>
          <a:p>
            <a:endParaRPr lang="tr-TR" dirty="0"/>
          </a:p>
        </p:txBody>
      </p:sp>
    </p:spTree>
    <p:extLst>
      <p:ext uri="{BB962C8B-B14F-4D97-AF65-F5344CB8AC3E}">
        <p14:creationId xmlns:p14="http://schemas.microsoft.com/office/powerpoint/2010/main" val="3616133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Termal kirlilik</a:t>
            </a:r>
            <a:endParaRPr lang="tr-TR" dirty="0"/>
          </a:p>
        </p:txBody>
      </p:sp>
      <p:sp>
        <p:nvSpPr>
          <p:cNvPr id="3" name="İçerik Yer Tutucusu 2"/>
          <p:cNvSpPr>
            <a:spLocks noGrp="1"/>
          </p:cNvSpPr>
          <p:nvPr>
            <p:ph sz="quarter" idx="1"/>
          </p:nvPr>
        </p:nvSpPr>
        <p:spPr>
          <a:xfrm>
            <a:off x="179512" y="1600200"/>
            <a:ext cx="8784976" cy="5069160"/>
          </a:xfrm>
        </p:spPr>
        <p:txBody>
          <a:bodyPr>
            <a:normAutofit/>
          </a:bodyPr>
          <a:lstStyle/>
          <a:p>
            <a:pPr marL="0" indent="0" algn="just">
              <a:buNone/>
            </a:pPr>
            <a:r>
              <a:rPr lang="tr-TR" sz="2800" b="1" dirty="0" smtClean="0"/>
              <a:t>Doğal </a:t>
            </a:r>
            <a:r>
              <a:rPr lang="tr-TR" sz="2800" b="1" dirty="0"/>
              <a:t>bir alanın </a:t>
            </a:r>
            <a:r>
              <a:rPr lang="tr-TR" sz="2800" b="1" dirty="0" smtClean="0"/>
              <a:t>ısısının alçaltılıp </a:t>
            </a:r>
            <a:r>
              <a:rPr lang="tr-TR" sz="2800" b="1" dirty="0"/>
              <a:t>yükseltilmesiyle beliren insan nedenli bir kirlilik türüdür. Bu kirliliğin en bilinen nedeni, enerji santrallerinde su havzalarından soğutucu olarak su çekilmesi ve ısınan suyun su havzalarına geri akıtılmasıdır. Isınan su, </a:t>
            </a:r>
            <a:r>
              <a:rPr lang="tr-TR" sz="2800" b="1" dirty="0" smtClean="0"/>
              <a:t>oksijeni </a:t>
            </a:r>
            <a:r>
              <a:rPr lang="tr-TR" sz="2800" b="1" dirty="0"/>
              <a:t>daha az tutacağından sudaki canlı yaşamı tehlikeye girer. Ayrıca ekosistemin elemanlarına zarar verir. Öyle ki çeşitli </a:t>
            </a:r>
            <a:r>
              <a:rPr lang="tr-TR" sz="2800" b="1" dirty="0" err="1" smtClean="0"/>
              <a:t>termofilik</a:t>
            </a:r>
            <a:r>
              <a:rPr lang="tr-TR" sz="2800" b="1" dirty="0" smtClean="0"/>
              <a:t> türlerin </a:t>
            </a:r>
            <a:r>
              <a:rPr lang="tr-TR" sz="2800" b="1" dirty="0"/>
              <a:t>artışı gözlemlenir. Bu durum genellikle kentsel alanlarda görülür. Bu durumun tam tersi de soğuk su kaynaklarının ılık nehirlere akarak ısıyı düşürmesiyle de belirebilmektedir.</a:t>
            </a:r>
          </a:p>
          <a:p>
            <a:pPr algn="just"/>
            <a:endParaRPr lang="tr-TR" sz="2800" b="1" dirty="0"/>
          </a:p>
        </p:txBody>
      </p:sp>
    </p:spTree>
    <p:extLst>
      <p:ext uri="{BB962C8B-B14F-4D97-AF65-F5344CB8AC3E}">
        <p14:creationId xmlns:p14="http://schemas.microsoft.com/office/powerpoint/2010/main" val="15702713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effectLst/>
              </a:rPr>
              <a:t>Su kirliliği ölçümü</a:t>
            </a:r>
            <a:endParaRPr lang="tr-TR" dirty="0"/>
          </a:p>
        </p:txBody>
      </p:sp>
      <p:sp>
        <p:nvSpPr>
          <p:cNvPr id="3" name="İçerik Yer Tutucusu 2"/>
          <p:cNvSpPr>
            <a:spLocks noGrp="1"/>
          </p:cNvSpPr>
          <p:nvPr>
            <p:ph sz="quarter" idx="1"/>
          </p:nvPr>
        </p:nvSpPr>
        <p:spPr/>
        <p:txBody>
          <a:bodyPr>
            <a:noAutofit/>
          </a:bodyPr>
          <a:lstStyle/>
          <a:p>
            <a:pPr marL="0" indent="0" algn="just">
              <a:buNone/>
            </a:pPr>
            <a:r>
              <a:rPr lang="tr-TR" sz="2800" dirty="0"/>
              <a:t>Su kirliliği, fiziksel, kimyasal veya biyolojik olmak üzere birçok farklı yöntemle belirlenebilir. Çoğu yöntem, analitik testler sonucunda belirlenen örnekleri içinde barındırır. Sıcaklık gibi bazı ölçümler, suyun bulunduğu yerde örnekleme olmaksızın yapılır. Hükümet temsilcilikleri ve araştırma örgütleri, ölçüm yöntemleri için belli standartlar içeren ve onaylanmış programları dünya çapında yayınlamış durumdadır. Bu sayede farklı zaman ve yöntemlerle yapılan farklı testlerin karşılaştırılabilmesi </a:t>
            </a:r>
            <a:r>
              <a:rPr lang="tr-TR" sz="2800" dirty="0" smtClean="0"/>
              <a:t>kolaylaşmıştır.</a:t>
            </a:r>
            <a:endParaRPr lang="tr-TR" sz="2800" dirty="0"/>
          </a:p>
        </p:txBody>
      </p:sp>
    </p:spTree>
    <p:extLst>
      <p:ext uri="{BB962C8B-B14F-4D97-AF65-F5344CB8AC3E}">
        <p14:creationId xmlns:p14="http://schemas.microsoft.com/office/powerpoint/2010/main" val="33713749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endParaRPr lang="tr-TR"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84784"/>
            <a:ext cx="9144000" cy="53732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61467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effectLst/>
              </a:rPr>
              <a:t>Örnekleme</a:t>
            </a:r>
            <a:endParaRPr lang="tr-TR" dirty="0"/>
          </a:p>
        </p:txBody>
      </p:sp>
      <p:sp>
        <p:nvSpPr>
          <p:cNvPr id="3" name="İçerik Yer Tutucusu 2"/>
          <p:cNvSpPr>
            <a:spLocks noGrp="1"/>
          </p:cNvSpPr>
          <p:nvPr>
            <p:ph sz="quarter" idx="1"/>
          </p:nvPr>
        </p:nvSpPr>
        <p:spPr>
          <a:xfrm>
            <a:off x="179512" y="1600200"/>
            <a:ext cx="8784976" cy="5069160"/>
          </a:xfrm>
        </p:spPr>
        <p:txBody>
          <a:bodyPr>
            <a:normAutofit fontScale="92500" lnSpcReduction="20000"/>
          </a:bodyPr>
          <a:lstStyle/>
          <a:p>
            <a:pPr marL="0" indent="0" algn="just">
              <a:buNone/>
            </a:pPr>
            <a:r>
              <a:rPr lang="tr-TR" dirty="0"/>
              <a:t>Suda yapılan fiziksel veya kimyasal ölçümler birkaç farklı yöntemle yapılabilir. Kirletici özelliklerine veya istenilen doğruluk payına göre bu yöntemlerden birisi seçilir. Birçok kirlenme olayı, yağmur olaylarıyla bağlantıların bulunması gibi nedenlerden dolayı kesin bir zamanla sınırlıdır. Bu nedenle örnekleri toplamak, her zaman kesin olarak sonucu göstermeyebilmektedir. Bilim adamları bu tip verileri sıklıkla otomatik </a:t>
            </a:r>
            <a:r>
              <a:rPr lang="tr-TR" dirty="0" err="1"/>
              <a:t>örnekleyicileri</a:t>
            </a:r>
            <a:r>
              <a:rPr lang="tr-TR" dirty="0"/>
              <a:t> kullanarak belirler.</a:t>
            </a:r>
          </a:p>
          <a:p>
            <a:pPr marL="0" indent="0" algn="just">
              <a:buNone/>
            </a:pPr>
            <a:r>
              <a:rPr lang="tr-TR" dirty="0"/>
              <a:t>Biyolojik yöntemlerde örnekleme, değerlendirme biçimine göre değiştiği gibi, suyun yüzeyinden </a:t>
            </a:r>
            <a:r>
              <a:rPr lang="tr-TR" dirty="0" smtClean="0"/>
              <a:t>bitki </a:t>
            </a:r>
            <a:r>
              <a:rPr lang="tr-TR" dirty="0"/>
              <a:t>ve/veya </a:t>
            </a:r>
            <a:r>
              <a:rPr lang="tr-TR" dirty="0" smtClean="0"/>
              <a:t>hayvan </a:t>
            </a:r>
            <a:r>
              <a:rPr lang="tr-TR" dirty="0"/>
              <a:t>örnekleri alınarak yapılır. Bu organizmalar çoğunlukla sayımları yapıldıktan sonra suya geri bırakılır. Ancak kimi zamanlarda </a:t>
            </a:r>
            <a:r>
              <a:rPr lang="tr-TR" dirty="0" err="1"/>
              <a:t>toksik</a:t>
            </a:r>
            <a:r>
              <a:rPr lang="tr-TR" dirty="0"/>
              <a:t> madde türlerini ve etkilerini araştırmak üzere denek olarak kullanılırlar.</a:t>
            </a:r>
          </a:p>
          <a:p>
            <a:pPr marL="0" indent="0" algn="just">
              <a:buNone/>
            </a:pPr>
            <a:endParaRPr lang="tr-TR" dirty="0"/>
          </a:p>
        </p:txBody>
      </p:sp>
    </p:spTree>
    <p:extLst>
      <p:ext uri="{BB962C8B-B14F-4D97-AF65-F5344CB8AC3E}">
        <p14:creationId xmlns:p14="http://schemas.microsoft.com/office/powerpoint/2010/main" val="4850295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effectLst/>
              </a:rPr>
              <a:t>Fiziksel ölçüm</a:t>
            </a:r>
            <a:endParaRPr lang="tr-TR" dirty="0"/>
          </a:p>
        </p:txBody>
      </p:sp>
      <p:sp>
        <p:nvSpPr>
          <p:cNvPr id="3" name="İçerik Yer Tutucusu 2"/>
          <p:cNvSpPr>
            <a:spLocks noGrp="1"/>
          </p:cNvSpPr>
          <p:nvPr>
            <p:ph sz="quarter" idx="1"/>
          </p:nvPr>
        </p:nvSpPr>
        <p:spPr/>
        <p:txBody>
          <a:bodyPr/>
          <a:lstStyle/>
          <a:p>
            <a:pPr marL="0" indent="0">
              <a:buNone/>
            </a:pPr>
            <a:r>
              <a:rPr lang="tr-TR" dirty="0"/>
              <a:t>Fiziksel ölçüm, </a:t>
            </a:r>
            <a:r>
              <a:rPr lang="tr-TR" dirty="0" smtClean="0"/>
              <a:t>sıcaklık, </a:t>
            </a:r>
            <a:r>
              <a:rPr lang="tr-TR" dirty="0"/>
              <a:t>katı </a:t>
            </a:r>
            <a:r>
              <a:rPr lang="tr-TR" dirty="0" smtClean="0"/>
              <a:t>derişimi ve </a:t>
            </a:r>
            <a:r>
              <a:rPr lang="tr-TR" dirty="0"/>
              <a:t>bulanıklık gibi farklı birimlerde ölçümler aracılığıyla yapılır</a:t>
            </a:r>
          </a:p>
        </p:txBody>
      </p:sp>
    </p:spTree>
    <p:extLst>
      <p:ext uri="{BB962C8B-B14F-4D97-AF65-F5344CB8AC3E}">
        <p14:creationId xmlns:p14="http://schemas.microsoft.com/office/powerpoint/2010/main" val="3651612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effectLst/>
              </a:rPr>
              <a:t>Kimyasal ölçüm</a:t>
            </a:r>
            <a:endParaRPr lang="tr-TR" dirty="0"/>
          </a:p>
        </p:txBody>
      </p:sp>
      <p:sp>
        <p:nvSpPr>
          <p:cNvPr id="3" name="İçerik Yer Tutucusu 2"/>
          <p:cNvSpPr>
            <a:spLocks noGrp="1"/>
          </p:cNvSpPr>
          <p:nvPr>
            <p:ph sz="quarter" idx="1"/>
          </p:nvPr>
        </p:nvSpPr>
        <p:spPr>
          <a:xfrm>
            <a:off x="251520" y="1600200"/>
            <a:ext cx="8712968" cy="5069160"/>
          </a:xfrm>
        </p:spPr>
        <p:txBody>
          <a:bodyPr/>
          <a:lstStyle/>
          <a:p>
            <a:pPr marL="0" indent="0" algn="just">
              <a:buNone/>
            </a:pPr>
            <a:r>
              <a:rPr lang="tr-TR" sz="2800" dirty="0"/>
              <a:t>Su örnekleri </a:t>
            </a:r>
            <a:r>
              <a:rPr lang="tr-TR" sz="2800" dirty="0" smtClean="0"/>
              <a:t>analitik kimya </a:t>
            </a:r>
            <a:r>
              <a:rPr lang="tr-TR" sz="2800" dirty="0"/>
              <a:t>ilkelerine uyarak test edilebilir. Özellikle bir su havzasındaki organik veya inorganik maddelerin </a:t>
            </a:r>
            <a:r>
              <a:rPr lang="tr-TR" sz="2800" dirty="0" err="1"/>
              <a:t>derişiminin</a:t>
            </a:r>
            <a:r>
              <a:rPr lang="tr-TR" sz="2800" dirty="0"/>
              <a:t> ölçülmesi bu gruba girer. Yine sudaki </a:t>
            </a:r>
            <a:r>
              <a:rPr lang="tr-TR" sz="2800" dirty="0" err="1" smtClean="0"/>
              <a:t>pH</a:t>
            </a:r>
            <a:r>
              <a:rPr lang="tr-TR" sz="2800" dirty="0" smtClean="0"/>
              <a:t>, biyokimyasal oksijen ihtiyacı </a:t>
            </a:r>
            <a:r>
              <a:rPr lang="tr-TR" sz="2800" dirty="0"/>
              <a:t>(BOD), </a:t>
            </a:r>
            <a:r>
              <a:rPr lang="tr-TR" sz="2800" dirty="0" smtClean="0"/>
              <a:t>kimyasal oksijen ihtiyacı </a:t>
            </a:r>
            <a:r>
              <a:rPr lang="tr-TR" sz="2800" dirty="0"/>
              <a:t>(COD), besin değerleri </a:t>
            </a:r>
            <a:r>
              <a:rPr lang="tr-TR" sz="2800" dirty="0" smtClean="0"/>
              <a:t>(nitrat </a:t>
            </a:r>
            <a:r>
              <a:rPr lang="tr-TR" sz="2800" dirty="0"/>
              <a:t>ve </a:t>
            </a:r>
            <a:r>
              <a:rPr lang="tr-TR" sz="2800" dirty="0" smtClean="0"/>
              <a:t>fosfor </a:t>
            </a:r>
            <a:r>
              <a:rPr lang="tr-TR" sz="2800" dirty="0"/>
              <a:t>bileşikleri), metaller </a:t>
            </a:r>
            <a:r>
              <a:rPr lang="tr-TR" sz="2800" dirty="0" smtClean="0"/>
              <a:t>(bakır, çinko, kadmiyum, kurşun </a:t>
            </a:r>
            <a:r>
              <a:rPr lang="tr-TR" sz="2800" dirty="0"/>
              <a:t>ve </a:t>
            </a:r>
            <a:r>
              <a:rPr lang="tr-TR" sz="2800" dirty="0" err="1" smtClean="0"/>
              <a:t>civa</a:t>
            </a:r>
            <a:r>
              <a:rPr lang="tr-TR" sz="2800" dirty="0" smtClean="0"/>
              <a:t> gibi</a:t>
            </a:r>
            <a:r>
              <a:rPr lang="tr-TR" sz="2800" dirty="0"/>
              <a:t>), petrol ve hayvan yağları, toplam petrol hidrokarbonları (TPH), ve böcek ilaçları oranı ölçümleri, kimyasal ölçümün içindedir.</a:t>
            </a:r>
          </a:p>
        </p:txBody>
      </p:sp>
    </p:spTree>
    <p:extLst>
      <p:ext uri="{BB962C8B-B14F-4D97-AF65-F5344CB8AC3E}">
        <p14:creationId xmlns:p14="http://schemas.microsoft.com/office/powerpoint/2010/main" val="10083931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yan">
  <a:themeElements>
    <a:clrScheme name="Medy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y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y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10</TotalTime>
  <Words>669</Words>
  <Application>Microsoft Office PowerPoint</Application>
  <PresentationFormat>Ekran Gösterisi (4:3)</PresentationFormat>
  <Paragraphs>45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Medyan</vt:lpstr>
      <vt:lpstr>Patojenler</vt:lpstr>
      <vt:lpstr>PowerPoint Sunusu</vt:lpstr>
      <vt:lpstr>PowerPoint Sunusu</vt:lpstr>
      <vt:lpstr>Termal kirlilik</vt:lpstr>
      <vt:lpstr>Su kirliliği ölçümü</vt:lpstr>
      <vt:lpstr>PowerPoint Sunusu</vt:lpstr>
      <vt:lpstr>Örnekleme</vt:lpstr>
      <vt:lpstr>Fiziksel ölçüm</vt:lpstr>
      <vt:lpstr>Kimyasal ölçüm</vt:lpstr>
      <vt:lpstr>Biyolojik ölçüm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Patojenler</dc:title>
  <dc:creator>samsungg</dc:creator>
  <cp:lastModifiedBy>samsungg</cp:lastModifiedBy>
  <cp:revision>2</cp:revision>
  <dcterms:created xsi:type="dcterms:W3CDTF">2019-04-28T14:16:47Z</dcterms:created>
  <dcterms:modified xsi:type="dcterms:W3CDTF">2019-04-28T14:27:12Z</dcterms:modified>
</cp:coreProperties>
</file>