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5" r:id="rId1"/>
  </p:sldMasterIdLst>
  <p:notesMasterIdLst>
    <p:notesMasterId r:id="rId18"/>
  </p:notesMasterIdLst>
  <p:handoutMasterIdLst>
    <p:handoutMasterId r:id="rId19"/>
  </p:handoutMasterIdLst>
  <p:sldIdLst>
    <p:sldId id="256" r:id="rId2"/>
    <p:sldId id="297" r:id="rId3"/>
    <p:sldId id="333" r:id="rId4"/>
    <p:sldId id="331" r:id="rId5"/>
    <p:sldId id="312" r:id="rId6"/>
    <p:sldId id="332" r:id="rId7"/>
    <p:sldId id="260" r:id="rId8"/>
    <p:sldId id="348" r:id="rId9"/>
    <p:sldId id="319" r:id="rId10"/>
    <p:sldId id="337" r:id="rId11"/>
    <p:sldId id="264" r:id="rId12"/>
    <p:sldId id="317" r:id="rId13"/>
    <p:sldId id="318" r:id="rId14"/>
    <p:sldId id="324" r:id="rId15"/>
    <p:sldId id="323" r:id="rId16"/>
    <p:sldId id="34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26.12.2022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26.12.2022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26.12.2022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26.12.2022</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933546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1309A4C-E77E-4983-8CC3-D932F8EC170E}" type="datetime1">
              <a:rPr lang="tr-TR" smtClean="0"/>
              <a:t>26.12.2022</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1212872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1309A4C-E77E-4983-8CC3-D932F8EC170E}" type="datetime1">
              <a:rPr lang="tr-TR" smtClean="0"/>
              <a:t>26.12.2022</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9569401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1309A4C-E77E-4983-8CC3-D932F8EC170E}" type="datetime1">
              <a:rPr lang="tr-TR" smtClean="0"/>
              <a:t>26.12.2022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08883024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1309A4C-E77E-4983-8CC3-D932F8EC170E}" type="datetime1">
              <a:rPr lang="tr-TR" smtClean="0"/>
              <a:t>26.12.2022</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22485324"/>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1309A4C-E77E-4983-8CC3-D932F8EC170E}" type="datetime1">
              <a:rPr lang="tr-TR" smtClean="0"/>
              <a:t>26.12.2022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64971946"/>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26.12.2022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479800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26.12.2022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91135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26.12.2022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81174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26.12.2022</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10037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26.12.2022</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728865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26.12.2022</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28835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26.12.2022</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16518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26.12.2022</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374253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26.12.2022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014890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26.12.2022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90651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26.12.2022</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4017414236"/>
      </p:ext>
    </p:extLst>
  </p:cSld>
  <p:clrMap bg1="lt1" tx1="dk1" bg2="lt2" tx2="dk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 id="2147483841" r:id="rId6"/>
    <p:sldLayoutId id="2147483842" r:id="rId7"/>
    <p:sldLayoutId id="2147483843" r:id="rId8"/>
    <p:sldLayoutId id="2147483844" r:id="rId9"/>
    <p:sldLayoutId id="2147483845" r:id="rId10"/>
    <p:sldLayoutId id="2147483846" r:id="rId11"/>
    <p:sldLayoutId id="2147483847" r:id="rId12"/>
    <p:sldLayoutId id="2147483848" r:id="rId13"/>
    <p:sldLayoutId id="2147483849" r:id="rId14"/>
    <p:sldLayoutId id="2147483850" r:id="rId15"/>
    <p:sldLayoutId id="2147483851" r:id="rId16"/>
  </p:sldLayoutIdLst>
  <p:hf hdr="0" ft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647728" y="1484784"/>
            <a:ext cx="5378674" cy="1566174"/>
          </a:xfrm>
        </p:spPr>
        <p:txBody>
          <a:bodyPr anchor="ctr">
            <a:normAutofit fontScale="90000"/>
          </a:bodyPr>
          <a:lstStyle/>
          <a:p>
            <a:pPr algn="ct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SOSYAL HİZMET ANABİLİM DALI</a:t>
            </a:r>
            <a:br>
              <a:rPr lang="tr-TR" sz="2700" b="1" spc="-1">
                <a:solidFill>
                  <a:schemeClr val="tx1"/>
                </a:solidFill>
                <a:uFill>
                  <a:solidFill>
                    <a:srgbClr val="FFFFFF"/>
                  </a:solidFill>
                </a:uFill>
                <a:latin typeface="Times New Roman" pitchFamily="18" charset="0"/>
                <a:cs typeface="Times New Roman" pitchFamily="18" charset="0"/>
              </a:rPr>
            </a:b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6282698"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z="2400" spc="-1" dirty="0">
                <a:solidFill>
                  <a:schemeClr val="tx1"/>
                </a:solidFill>
                <a:uFill>
                  <a:solidFill>
                    <a:srgbClr val="FFFFFF"/>
                  </a:solidFill>
                </a:uFill>
                <a:latin typeface="Times New Roman" pitchFamily="18" charset="0"/>
                <a:cs typeface="Times New Roman" pitchFamily="18" charset="0"/>
              </a:rPr>
              <a:t>Dersin adı: Tıbbi Sosyal Hizmet</a:t>
            </a:r>
          </a:p>
          <a:p>
            <a:pPr marL="257310" indent="-256770" algn="just">
              <a:spcBef>
                <a:spcPts val="751"/>
              </a:spcBef>
            </a:pPr>
            <a:r>
              <a:rPr lang="tr-TR" sz="2400"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z="2400" spc="-1" dirty="0">
                <a:solidFill>
                  <a:schemeClr val="tx1"/>
                </a:solidFill>
                <a:uFill>
                  <a:solidFill>
                    <a:srgbClr val="FFFFFF"/>
                  </a:solidFill>
                </a:uFill>
                <a:latin typeface="Times New Roman" pitchFamily="18" charset="0"/>
                <a:cs typeface="Times New Roman" pitchFamily="18" charset="0"/>
              </a:rPr>
              <a:t>Konu: Sağlık ve Hastalık: Temel Kavramlar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757778" lvl="1" indent="-457200" algn="just">
              <a:buClr>
                <a:srgbClr val="B31166"/>
              </a:buClr>
              <a:buFont typeface="Arial" panose="020B0604020202020204" pitchFamily="34" charset="0"/>
              <a:buChar char="•"/>
            </a:pP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Sosyo</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-kültürel faktörler pek çok sağlık problemine neden olabilir. Hastalıkların toplumsal ve kültürel nedenlerini araştıran çalışmalar sanayileşme, kentleşme, göç, toplumsal- mesleksel ve coğrafi hareketlilik olguları üzerine yoğunlaşmıştır. Bu tür çalışmalar genellikle kalp hastalıklarını ele alır. </a:t>
            </a:r>
          </a:p>
          <a:p>
            <a:pPr marL="757778" lvl="1" indent="-457200" algn="just">
              <a:buClr>
                <a:srgbClr val="B31166"/>
              </a:buClr>
              <a:buFont typeface="Arial" panose="020B0604020202020204" pitchFamily="34" charset="0"/>
              <a:buChar char="•"/>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695038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548680"/>
            <a:ext cx="9649072" cy="5760640"/>
          </a:xfrm>
        </p:spPr>
        <p:txBody>
          <a:bodyPr anchor="ctr">
            <a:normAutofit/>
          </a:bodyPr>
          <a:lstStyle/>
          <a:p>
            <a:pPr algn="just">
              <a:lnSpc>
                <a:spcPct val="150000"/>
              </a:lnSpc>
              <a:spcAft>
                <a:spcPts val="750"/>
              </a:spcAft>
              <a:buFont typeface="Wingdings" panose="05000000000000000000" pitchFamily="2" charset="2"/>
              <a:buChar char="v"/>
            </a:pP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Toplum içerisinde hastalık dağılımlarında çeşitli etkenler rol oynar:</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spcAft>
                <a:spcPts val="750"/>
              </a:spcAft>
              <a:buNone/>
            </a:pP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1) </a:t>
            </a:r>
            <a:r>
              <a:rPr lang="tr-TR" sz="2800"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Hastalık faktörü (hastalık sebepleri; besin, bakteri)</a:t>
            </a:r>
          </a:p>
          <a:p>
            <a:pPr marL="0" indent="0" algn="just">
              <a:lnSpc>
                <a:spcPct val="150000"/>
              </a:lnSpc>
              <a:spcAft>
                <a:spcPts val="750"/>
              </a:spcAft>
              <a:buNone/>
            </a:pPr>
            <a:r>
              <a:rPr lang="tr-TR" sz="2800"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2) Fiziksel ve sosyal koşullar (coğrafya, yaşanılan bölge, sıcaklık, sosyal statü vb.)</a:t>
            </a:r>
          </a:p>
          <a:p>
            <a:pPr marL="0" indent="0" algn="just">
              <a:lnSpc>
                <a:spcPct val="150000"/>
              </a:lnSpc>
              <a:spcAft>
                <a:spcPts val="750"/>
              </a:spcAft>
              <a:buNone/>
            </a:pPr>
            <a:r>
              <a:rPr lang="tr-TR" sz="2800"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3) İnsan özellikleri (cinsiyet, yaş, medeni durum </a:t>
            </a:r>
            <a:r>
              <a:rPr lang="tr-TR" sz="2800" i="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vb</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dirty="0"/>
          </a:p>
        </p:txBody>
      </p:sp>
      <p:sp>
        <p:nvSpPr>
          <p:cNvPr id="5" name="3 Slayt Numarası Yer Tutucusu"/>
          <p:cNvSpPr txBox="1">
            <a:spLocks/>
          </p:cNvSpPr>
          <p:nvPr/>
        </p:nvSpPr>
        <p:spPr>
          <a:xfrm>
            <a:off x="8742294" y="5589240"/>
            <a:ext cx="782706" cy="357188"/>
          </a:xfrm>
          <a:prstGeom prst="rect">
            <a:avLst/>
          </a:prstGeom>
        </p:spPr>
        <p:txBody>
          <a:bodyPr anchor="b"/>
          <a:lstStyle/>
          <a:p>
            <a:pPr algn="ctr" defTabSz="685800">
              <a:defRPr/>
            </a:pPr>
            <a:endParaRPr lang="tr-TR"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0" indent="0" algn="just">
              <a:lnSpc>
                <a:spcPct val="150000"/>
              </a:lnSpc>
              <a:spcAft>
                <a:spcPts val="750"/>
              </a:spcAft>
              <a:buNone/>
            </a:pPr>
            <a:r>
              <a:rPr lang="tr-TR" sz="2800" dirty="0">
                <a:solidFill>
                  <a:srgbClr val="00000A"/>
                </a:solidFill>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Toplumsal faktörlerle hastalıklar arasında kurulan bağ iki önemli bağlamla açıklanmaktadır:</a:t>
            </a:r>
            <a:endParaRPr lang="tr-TR" sz="2800" dirty="0">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spcAft>
                <a:spcPts val="750"/>
              </a:spcAft>
              <a:buNone/>
            </a:pPr>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1.</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Stres Modeli</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Stres kaynaklarının (çevre koşullarını tehdit eden faktörlerin) gerilime neden olduğunu ve kişinin psikolojik ve fizyolojik hassasiyetini artırdığını vurgular.</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spcAft>
                <a:spcPts val="750"/>
              </a:spcAft>
              <a:buNone/>
            </a:pPr>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2.</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Çevresel-Davranışsal Model</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Toplumsal hayat, iş ve ev hayatı, sigara, alkol, diyet, egzersiz, kendine bakma sağlıklı hayatın sürdürülmesinde önemli rol oynar.</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603640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92500"/>
          </a:bodyPr>
          <a:lstStyle/>
          <a:p>
            <a:pPr marL="0" indent="0" algn="just">
              <a:lnSpc>
                <a:spcPct val="150000"/>
              </a:lnSpc>
              <a:spcAft>
                <a:spcPts val="750"/>
              </a:spcAft>
              <a:buNone/>
            </a:pPr>
            <a:r>
              <a:rPr lang="tr-TR" sz="2800" dirty="0">
                <a:solidFill>
                  <a:srgbClr val="00000A"/>
                </a:solidFill>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Toplumsal ve psikolojik faktörlere ilişkin çalışmalar üç kategoriye ayrılır:</a:t>
            </a:r>
            <a:endParaRPr lang="tr-TR" sz="2800" dirty="0">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spcAft>
                <a:spcPts val="750"/>
              </a:spcAft>
              <a:buNone/>
            </a:pP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a)Toplumsal-çevresel (</a:t>
            </a:r>
            <a:r>
              <a:rPr lang="tr-TR" sz="2800" b="1" dirty="0" err="1">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socio-environmment</a:t>
            </a:r>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faktörler</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yoksulluk, toplumsal destek ve diğerleri ile ilişkiler, iş ve işsizlik vb.</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spcAft>
                <a:spcPts val="750"/>
              </a:spcAft>
              <a:buNone/>
            </a:pPr>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b) Davranışsal faktörler;</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sigara içme alışkanlığı, egzersiz- spor yapma alışkanlığı, diyet </a:t>
            </a:r>
            <a:r>
              <a:rPr lang="tr-TR" sz="2800" dirty="0" err="1">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vb</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spcAft>
                <a:spcPts val="750"/>
              </a:spcAft>
              <a:buNone/>
            </a:pP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c)</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Psikolojik faktörler; </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kişisel özellikler, mücadele kapasitesi, sağlığa duyulan inanç </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867503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algn="just">
              <a:buFont typeface="Arial" panose="020B0604020202020204" pitchFamily="34" charset="0"/>
              <a:buChar char="•"/>
            </a:pPr>
            <a:r>
              <a:rPr lang="tr-TR" sz="32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Hastalıklara karşı korunmanın başarıldığı, ekonomik etkinliklerle direkt olarak çakışmayan en gelişmiş alanlar; doğumevleri, dişçilik, bağışıklık, erken kanser teşhisi, yüksek tansiyon araştırmalarıdır. </a:t>
            </a: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053097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2279576" y="465457"/>
            <a:ext cx="9217024" cy="644650"/>
          </a:xfrm>
        </p:spPr>
        <p:txBody>
          <a:bodyPr anchor="ctr">
            <a:normAutofit fontScale="90000"/>
          </a:bodyPr>
          <a:lstStyle/>
          <a:p>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2.	SAĞLIKLA İLGİLİ PROBLEMLERE SOSYOLOJİK YAKLAŞIMLAR</a:t>
            </a:r>
            <a:endParaRPr lang="tr-TR" sz="28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a:xfrm>
            <a:off x="1775520" y="1268760"/>
            <a:ext cx="9721080" cy="5040560"/>
          </a:xfrm>
        </p:spPr>
        <p:txBody>
          <a:bodyPr anchor="ctr">
            <a:normAutofit fontScale="85000" lnSpcReduction="10000"/>
          </a:bodyPr>
          <a:lstStyle/>
          <a:p>
            <a:pPr marL="540" indent="0" algn="just">
              <a:spcBef>
                <a:spcPts val="751"/>
              </a:spcBef>
              <a:buNone/>
            </a:pPr>
            <a:endParaRPr lang="tr-TR" sz="2000" b="1" spc="-1" dirty="0">
              <a:solidFill>
                <a:srgbClr val="000000"/>
              </a:solidFill>
              <a:uFill>
                <a:solidFill>
                  <a:srgbClr val="FFFFFF"/>
                </a:solidFill>
              </a:uFill>
              <a:latin typeface="Times New Roman" pitchFamily="18" charset="0"/>
              <a:cs typeface="Times New Roman" pitchFamily="18" charset="0"/>
            </a:endParaRPr>
          </a:p>
          <a:p>
            <a:pPr marL="540" indent="0" algn="just">
              <a:spcBef>
                <a:spcPts val="751"/>
              </a:spcBef>
              <a:buNone/>
            </a:pPr>
            <a:endParaRPr lang="tr-TR" sz="2000" b="1" spc="-1" dirty="0">
              <a:solidFill>
                <a:srgbClr val="000000"/>
              </a:solidFill>
              <a:uFill>
                <a:solidFill>
                  <a:srgbClr val="FFFFFF"/>
                </a:solidFill>
              </a:uFill>
              <a:latin typeface="Times New Roman" pitchFamily="18" charset="0"/>
              <a:cs typeface="Times New Roman" pitchFamily="18" charset="0"/>
            </a:endParaRPr>
          </a:p>
          <a:p>
            <a:pPr marL="540" indent="0" algn="just">
              <a:spcBef>
                <a:spcPts val="751"/>
              </a:spcBef>
              <a:buNone/>
            </a:pPr>
            <a:endParaRPr lang="tr-TR" sz="2000" b="1" spc="-1" dirty="0">
              <a:solidFill>
                <a:srgbClr val="000000"/>
              </a:solidFill>
              <a:uFill>
                <a:solidFill>
                  <a:srgbClr val="FFFFFF"/>
                </a:solidFill>
              </a:uFill>
              <a:latin typeface="Times New Roman" pitchFamily="18" charset="0"/>
              <a:cs typeface="Times New Roman" pitchFamily="18" charset="0"/>
            </a:endParaRPr>
          </a:p>
          <a:p>
            <a:pPr marL="540" indent="0" algn="just">
              <a:spcBef>
                <a:spcPts val="751"/>
              </a:spcBef>
              <a:buNone/>
            </a:pPr>
            <a:r>
              <a:rPr lang="tr-TR" sz="2000" b="1" spc="-1" dirty="0">
                <a:solidFill>
                  <a:srgbClr val="000000"/>
                </a:solidFill>
                <a:uFill>
                  <a:solidFill>
                    <a:srgbClr val="FFFFFF"/>
                  </a:solidFill>
                </a:uFill>
                <a:latin typeface="Times New Roman" pitchFamily="18" charset="0"/>
                <a:cs typeface="Times New Roman" pitchFamily="18" charset="0"/>
              </a:rPr>
              <a:t>1.İşlevselci Yaklaşım</a:t>
            </a:r>
          </a:p>
          <a:p>
            <a:pPr marL="343440" algn="just">
              <a:spcBef>
                <a:spcPts val="751"/>
              </a:spcBef>
              <a:buFont typeface="Arial" panose="020B0604020202020204" pitchFamily="34" charset="0"/>
              <a:buChar char="•"/>
            </a:pPr>
            <a:r>
              <a:rPr lang="tr-TR" sz="2000" spc="-1" dirty="0" err="1">
                <a:solidFill>
                  <a:srgbClr val="000000"/>
                </a:solidFill>
                <a:uFill>
                  <a:solidFill>
                    <a:srgbClr val="FFFFFF"/>
                  </a:solidFill>
                </a:uFill>
                <a:latin typeface="Times New Roman" pitchFamily="18" charset="0"/>
                <a:cs typeface="Times New Roman" pitchFamily="18" charset="0"/>
              </a:rPr>
              <a:t>İşlevselselcilere</a:t>
            </a:r>
            <a:r>
              <a:rPr lang="tr-TR" sz="2000" spc="-1" dirty="0">
                <a:solidFill>
                  <a:srgbClr val="000000"/>
                </a:solidFill>
                <a:uFill>
                  <a:solidFill>
                    <a:srgbClr val="FFFFFF"/>
                  </a:solidFill>
                </a:uFill>
                <a:latin typeface="Times New Roman" pitchFamily="18" charset="0"/>
                <a:cs typeface="Times New Roman" pitchFamily="18" charset="0"/>
              </a:rPr>
              <a:t> göre sağlık, sadece dengeli bir durumu değil, bireylerin neşeli ve eğlenceli oldukları bir durumu da vurgulamaktadır. İşlevselcilere göre hastalık, bireyin toplumun devamı için gerekli işlevlerini yerine getirmesine engel olduğu için istenmeyen bir durumdur. Bireylerin sorumluluklarından kaçmalarını önlemede sosyal kontrol ajanları olarak doktorlar onları denetleme yetkisine sahiptir. </a:t>
            </a:r>
          </a:p>
          <a:p>
            <a:pPr marL="540" indent="0" algn="just">
              <a:spcBef>
                <a:spcPts val="751"/>
              </a:spcBef>
              <a:buNone/>
            </a:pPr>
            <a:r>
              <a:rPr lang="tr-TR" sz="2000" b="1" spc="-1" dirty="0">
                <a:solidFill>
                  <a:srgbClr val="000000"/>
                </a:solidFill>
                <a:uFill>
                  <a:solidFill>
                    <a:srgbClr val="FFFFFF"/>
                  </a:solidFill>
                </a:uFill>
                <a:latin typeface="Times New Roman" pitchFamily="18" charset="0"/>
                <a:cs typeface="Times New Roman" pitchFamily="18" charset="0"/>
              </a:rPr>
              <a:t>2. Çatışmacı Yaklaşım</a:t>
            </a:r>
          </a:p>
          <a:p>
            <a:pPr marL="343440" algn="just">
              <a:spcBef>
                <a:spcPts val="751"/>
              </a:spcBef>
              <a:buFont typeface="Arial" panose="020B0604020202020204" pitchFamily="34" charset="0"/>
              <a:buChar char="•"/>
            </a:pPr>
            <a:r>
              <a:rPr lang="tr-TR" sz="2000" spc="-1" dirty="0">
                <a:solidFill>
                  <a:srgbClr val="000000"/>
                </a:solidFill>
                <a:uFill>
                  <a:solidFill>
                    <a:srgbClr val="FFFFFF"/>
                  </a:solidFill>
                </a:uFill>
                <a:latin typeface="Times New Roman" pitchFamily="18" charset="0"/>
                <a:cs typeface="Times New Roman" pitchFamily="18" charset="0"/>
              </a:rPr>
              <a:t>Toplumda bazı gruplar diğerlerine göre daha ayrıcalıklı ve buna bağlı olarak da daha sağlıklıdır. Bu eşitsizlik, sağlığın sosyal belirleyicilerinin önemini artırmaktadır. Bebek ölüm oranı, anne ölüm oranı gibi sağlık göstergeleri sosyal sınıflar açısından önemli farklılıklara sahiptir. Sağlık ve hastalığı belirleyen etkenler bireysel olmanın ötesinde toplumsal ve yapısaldır.</a:t>
            </a:r>
          </a:p>
          <a:p>
            <a:pPr marL="540" indent="0" algn="just">
              <a:spcBef>
                <a:spcPts val="751"/>
              </a:spcBef>
              <a:buNone/>
            </a:pPr>
            <a:r>
              <a:rPr lang="tr-TR" sz="2000" b="1" spc="-1" dirty="0">
                <a:solidFill>
                  <a:srgbClr val="000000"/>
                </a:solidFill>
                <a:uFill>
                  <a:solidFill>
                    <a:srgbClr val="FFFFFF"/>
                  </a:solidFill>
                </a:uFill>
                <a:latin typeface="Times New Roman" pitchFamily="18" charset="0"/>
                <a:cs typeface="Times New Roman" pitchFamily="18" charset="0"/>
              </a:rPr>
              <a:t>3.Etkileşimci Yaklaşım</a:t>
            </a:r>
          </a:p>
          <a:p>
            <a:pPr marL="343440" algn="just">
              <a:spcBef>
                <a:spcPts val="751"/>
              </a:spcBef>
              <a:buFont typeface="Arial" panose="020B0604020202020204" pitchFamily="34" charset="0"/>
              <a:buChar char="•"/>
            </a:pPr>
            <a:r>
              <a:rPr lang="tr-TR" sz="2000" spc="-1" dirty="0">
                <a:solidFill>
                  <a:srgbClr val="000000"/>
                </a:solidFill>
                <a:uFill>
                  <a:solidFill>
                    <a:srgbClr val="FFFFFF"/>
                  </a:solidFill>
                </a:uFill>
                <a:latin typeface="Times New Roman" pitchFamily="18" charset="0"/>
                <a:cs typeface="Times New Roman" pitchFamily="18" charset="0"/>
              </a:rPr>
              <a:t>Etkileşimci teorisyenler, sağlık bakım hizmetindeki problemlere odaklandıkları gibi, insanların hastalık sosyal gerçekliğini tanımlama, değiştirme ve ifade etme araçları üzerine de yoğunlaşırlar. </a:t>
            </a:r>
          </a:p>
          <a:p>
            <a:pPr marL="343440" algn="just">
              <a:spcBef>
                <a:spcPts val="751"/>
              </a:spcBef>
              <a:buFont typeface="Arial" panose="020B0604020202020204" pitchFamily="34" charset="0"/>
              <a:buChar char="•"/>
            </a:pPr>
            <a:endParaRPr lang="tr-TR" sz="2000" spc="-1" dirty="0">
              <a:solidFill>
                <a:srgbClr val="000000"/>
              </a:solidFill>
              <a:uFill>
                <a:solidFill>
                  <a:srgbClr val="FFFFFF"/>
                </a:solidFill>
              </a:uFill>
              <a:latin typeface="Times New Roman" pitchFamily="18" charset="0"/>
              <a:cs typeface="Times New Roman" pitchFamily="18" charset="0"/>
            </a:endParaRPr>
          </a:p>
          <a:p>
            <a:pPr marL="343440" algn="just">
              <a:spcBef>
                <a:spcPts val="751"/>
              </a:spcBef>
              <a:buFont typeface="Arial" panose="020B0604020202020204" pitchFamily="34" charset="0"/>
              <a:buChar char="•"/>
            </a:pPr>
            <a:endParaRPr lang="tr-TR" sz="2000" spc="-1" dirty="0">
              <a:solidFill>
                <a:srgbClr val="000000"/>
              </a:solidFill>
              <a:uFill>
                <a:solidFill>
                  <a:srgbClr val="FFFFFF"/>
                </a:solidFill>
              </a:uFill>
              <a:latin typeface="Times New Roman" pitchFamily="18" charset="0"/>
              <a:cs typeface="Times New Roman" pitchFamily="18" charset="0"/>
            </a:endParaRPr>
          </a:p>
          <a:p>
            <a:pPr marL="540" indent="0" algn="just">
              <a:spcBef>
                <a:spcPts val="751"/>
              </a:spcBef>
              <a:buNone/>
            </a:pPr>
            <a:endParaRPr lang="tr-TR" sz="2000" spc="-1" dirty="0">
              <a:solidFill>
                <a:srgbClr val="000000"/>
              </a:solidFill>
              <a:highlight>
                <a:srgbClr val="00FF00"/>
              </a:highlight>
              <a:uFill>
                <a:solidFill>
                  <a:srgbClr val="FFFFFF"/>
                </a:solidFill>
              </a:uFill>
              <a:latin typeface="Times New Roman" pitchFamily="18" charset="0"/>
              <a:cs typeface="Times New Roman" pitchFamily="18" charset="0"/>
            </a:endParaRPr>
          </a:p>
          <a:p>
            <a:pPr marL="540" indent="0" algn="just">
              <a:spcBef>
                <a:spcPts val="751"/>
              </a:spcBef>
              <a:buNone/>
            </a:pPr>
            <a:endParaRPr lang="tr-TR" sz="1600" spc="-1" dirty="0">
              <a:solidFill>
                <a:srgbClr val="000000"/>
              </a:solidFill>
              <a:uFill>
                <a:solidFill>
                  <a:srgbClr val="FFFFFF"/>
                </a:solidFill>
              </a:uFill>
              <a:latin typeface="Times New Roman" pitchFamily="18" charset="0"/>
              <a:cs typeface="Times New Roman" pitchFamily="18" charset="0"/>
            </a:endParaRPr>
          </a:p>
          <a:p>
            <a:pPr marL="540" indent="0" algn="just">
              <a:spcBef>
                <a:spcPts val="751"/>
              </a:spcBef>
              <a:buNone/>
            </a:pPr>
            <a:endParaRPr lang="tr-TR" sz="1600" spc="-1" dirty="0">
              <a:solidFill>
                <a:srgbClr val="000000"/>
              </a:solidFill>
              <a:uFill>
                <a:solidFill>
                  <a:srgbClr val="FFFFFF"/>
                </a:solidFill>
              </a:uFill>
              <a:latin typeface="Times New Roman" pitchFamily="18" charset="0"/>
              <a:cs typeface="Times New Roman" pitchFamily="18" charset="0"/>
            </a:endParaRPr>
          </a:p>
          <a:p>
            <a:pPr marL="540" indent="0" algn="just">
              <a:spcBef>
                <a:spcPts val="751"/>
              </a:spcBef>
              <a:buNone/>
            </a:pPr>
            <a:endParaRPr lang="tr-TR" sz="16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15</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29191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2279576" y="465457"/>
            <a:ext cx="921702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KAYNAKLAR</a:t>
            </a:r>
          </a:p>
        </p:txBody>
      </p:sp>
      <p:sp>
        <p:nvSpPr>
          <p:cNvPr id="3" name="2 İçerik Yer Tutucusu"/>
          <p:cNvSpPr>
            <a:spLocks noGrp="1"/>
          </p:cNvSpPr>
          <p:nvPr>
            <p:ph idx="1"/>
          </p:nvPr>
        </p:nvSpPr>
        <p:spPr>
          <a:xfrm>
            <a:off x="1775520" y="1268760"/>
            <a:ext cx="9721080" cy="5040560"/>
          </a:xfrm>
        </p:spPr>
        <p:txBody>
          <a:bodyPr anchor="ctr">
            <a:normAutofit/>
          </a:bodyPr>
          <a:lstStyle/>
          <a:p>
            <a:pPr marL="80963" indent="0" algn="just">
              <a:spcAft>
                <a:spcPts val="750"/>
              </a:spcAft>
              <a:buNone/>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1.Cirhinlioğlu, Z. (2015). Sağlık Sosyolojisi.5. Baskı, Ankara: Nobel Yayın Dağıtım.</a:t>
            </a:r>
          </a:p>
          <a:p>
            <a:pPr marL="80963" indent="0" algn="just">
              <a:spcAft>
                <a:spcPts val="750"/>
              </a:spcAft>
              <a:buNone/>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2.Sosyolojik Boyutlarıyla Sağlık. (Ed. Özlem Özer, Fatih </a:t>
            </a:r>
            <a:r>
              <a:rPr lang="tr-TR" sz="2800" dirty="0" err="1">
                <a:latin typeface="Times New Roman" panose="02020603050405020304" pitchFamily="18" charset="0"/>
                <a:ea typeface="Times New Roman" panose="02020603050405020304" pitchFamily="18" charset="0"/>
                <a:cs typeface="Times New Roman" panose="02020603050405020304" pitchFamily="18" charset="0"/>
              </a:rPr>
              <a:t>Şantaş</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 Nobel Akademik Yayıncılık, 2019</a:t>
            </a:r>
          </a:p>
          <a:p>
            <a:pPr marL="80963" indent="0" algn="just">
              <a:spcAft>
                <a:spcPts val="750"/>
              </a:spcAft>
              <a:buNone/>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3.Sağlık Sosyolojisine Güncel Yaklaşımlar. (</a:t>
            </a:r>
            <a:r>
              <a:rPr lang="tr-TR" sz="2800" dirty="0" err="1">
                <a:latin typeface="Times New Roman" panose="02020603050405020304" pitchFamily="18" charset="0"/>
                <a:ea typeface="Times New Roman" panose="02020603050405020304" pitchFamily="18" charset="0"/>
                <a:cs typeface="Times New Roman" panose="02020603050405020304" pitchFamily="18" charset="0"/>
              </a:rPr>
              <a:t>Ed.Nurşen</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 Adak). Nobel Akademik Yayıncılık,2016</a:t>
            </a:r>
          </a:p>
          <a:p>
            <a:pPr marL="540" indent="0" algn="just">
              <a:spcBef>
                <a:spcPts val="751"/>
              </a:spcBef>
              <a:buNone/>
            </a:pPr>
            <a:endParaRPr lang="tr-TR" sz="2000" b="1" spc="-1" dirty="0">
              <a:solidFill>
                <a:srgbClr val="000000"/>
              </a:solidFill>
              <a:uFill>
                <a:solidFill>
                  <a:srgbClr val="FFFFFF"/>
                </a:solidFill>
              </a:uFill>
              <a:latin typeface="Times New Roman" pitchFamily="18" charset="0"/>
              <a:cs typeface="Times New Roman" pitchFamily="18" charset="0"/>
            </a:endParaRPr>
          </a:p>
          <a:p>
            <a:pPr marL="540" indent="0" algn="just">
              <a:spcBef>
                <a:spcPts val="751"/>
              </a:spcBef>
              <a:buNone/>
            </a:pPr>
            <a:endParaRPr lang="tr-TR" sz="2000" b="1" spc="-1" dirty="0">
              <a:solidFill>
                <a:srgbClr val="000000"/>
              </a:solidFill>
              <a:uFill>
                <a:solidFill>
                  <a:srgbClr val="FFFFFF"/>
                </a:solidFill>
              </a:uFill>
              <a:latin typeface="Times New Roman" pitchFamily="18" charset="0"/>
              <a:cs typeface="Times New Roman" pitchFamily="18" charset="0"/>
            </a:endParaRPr>
          </a:p>
          <a:p>
            <a:pPr marL="540" indent="0" algn="just">
              <a:spcBef>
                <a:spcPts val="751"/>
              </a:spcBef>
              <a:buNone/>
            </a:pPr>
            <a:endParaRPr lang="tr-TR" sz="2000" b="1" spc="-1" dirty="0">
              <a:solidFill>
                <a:srgbClr val="000000"/>
              </a:solidFill>
              <a:uFill>
                <a:solidFill>
                  <a:srgbClr val="FFFFFF"/>
                </a:solidFill>
              </a:uFill>
              <a:latin typeface="Times New Roman" pitchFamily="18" charset="0"/>
              <a:cs typeface="Times New Roman" pitchFamily="18" charset="0"/>
            </a:endParaRPr>
          </a:p>
          <a:p>
            <a:pPr marL="540" indent="0" algn="just">
              <a:spcBef>
                <a:spcPts val="751"/>
              </a:spcBef>
              <a:buNone/>
            </a:pPr>
            <a:endParaRPr lang="tr-TR" sz="16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838249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SAĞLIK –HASTALIK TEMEL KAVRAMLAR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buFont typeface="Arial" panose="020B0604020202020204" pitchFamily="34" charset="0"/>
              <a:buChar char="•"/>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Günümüzde "</a:t>
            </a:r>
            <a:r>
              <a:rPr lang="tr-TR" sz="3200" dirty="0">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sağlık</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birçok faktörün oluşturduğu ve tanımlanması giderek zorlaşan bir kavram haline gelmiştir. </a:t>
            </a:r>
          </a:p>
          <a:p>
            <a:pPr marL="549275" indent="-457200" algn="just">
              <a:buFont typeface="Arial" panose="020B0604020202020204" pitchFamily="34" charset="0"/>
              <a:buChar char="•"/>
              <a:tabLst>
                <a:tab pos="0" algn="l"/>
              </a:tabLst>
            </a:pPr>
            <a:r>
              <a:rPr lang="tr-TR" sz="3200" dirty="0">
                <a:latin typeface="Times New Roman" panose="02020603050405020304" pitchFamily="18" charset="0"/>
                <a:cs typeface="Times New Roman" panose="02020603050405020304" pitchFamily="18" charset="0"/>
              </a:rPr>
              <a:t>Sağlık öncelikli olarak </a:t>
            </a:r>
            <a:r>
              <a:rPr lang="tr-TR" sz="3200" b="1" dirty="0">
                <a:highlight>
                  <a:srgbClr val="00FF00"/>
                </a:highlight>
                <a:latin typeface="Times New Roman" panose="02020603050405020304" pitchFamily="18" charset="0"/>
                <a:cs typeface="Times New Roman" panose="02020603050405020304" pitchFamily="18" charset="0"/>
              </a:rPr>
              <a:t>toplumsal bir olgudur</a:t>
            </a:r>
            <a:r>
              <a:rPr lang="tr-TR" sz="3200" b="1" dirty="0">
                <a:latin typeface="Times New Roman" panose="02020603050405020304" pitchFamily="18" charset="0"/>
                <a:cs typeface="Times New Roman" panose="02020603050405020304" pitchFamily="18" charset="0"/>
              </a:rPr>
              <a:t>. </a:t>
            </a:r>
          </a:p>
          <a:p>
            <a:pPr marL="549275" indent="-457200" algn="just">
              <a:buFont typeface="Arial" panose="020B0604020202020204" pitchFamily="34" charset="0"/>
              <a:buChar char="•"/>
              <a:tabLst>
                <a:tab pos="0" algn="l"/>
              </a:tabLst>
            </a:pPr>
            <a:r>
              <a:rPr lang="tr-TR" sz="3200" dirty="0">
                <a:latin typeface="Times New Roman" panose="02020603050405020304" pitchFamily="18" charset="0"/>
                <a:cs typeface="Times New Roman" panose="02020603050405020304" pitchFamily="18" charset="0"/>
              </a:rPr>
              <a:t>Sağlık sorunu, bir ülkenin gelişmişlik düzeyi ile olduğu kadar toplumsal yapısıyla da yakından ilgilidir. </a:t>
            </a:r>
          </a:p>
          <a:p>
            <a:pPr marL="549275" indent="-457200" algn="just">
              <a:buFont typeface="Arial" panose="020B0604020202020204" pitchFamily="34" charset="0"/>
              <a:buChar char="•"/>
              <a:tabLst>
                <a:tab pos="0" algn="l"/>
              </a:tabLst>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75520" y="404664"/>
            <a:ext cx="9793088" cy="5904656"/>
          </a:xfrm>
        </p:spPr>
        <p:txBody>
          <a:bodyPr>
            <a:noAutofit/>
          </a:bodyPr>
          <a:lstStyle/>
          <a:p>
            <a:pPr algn="just">
              <a:buFont typeface="Arial" panose="020B0604020202020204" pitchFamily="34" charset="0"/>
              <a:buChar char="•"/>
            </a:pPr>
            <a:r>
              <a:rPr lang="tr-TR" sz="3100" b="1" dirty="0">
                <a:latin typeface="Times New Roman" panose="02020603050405020304" pitchFamily="18" charset="0"/>
                <a:cs typeface="Times New Roman" panose="02020603050405020304" pitchFamily="18" charset="0"/>
              </a:rPr>
              <a:t>Sağlık </a:t>
            </a:r>
            <a:r>
              <a:rPr lang="tr-TR" sz="3100" dirty="0">
                <a:latin typeface="Times New Roman" panose="02020603050405020304" pitchFamily="18" charset="0"/>
                <a:cs typeface="Times New Roman" panose="02020603050405020304" pitchFamily="18" charset="0"/>
              </a:rPr>
              <a:t>kavramı, toplumsal bir amaçtır ve kavramsallaştırılması kültürden kültüre, dönemden döneme büyük ölçüde farklılıklar göstermektedir. </a:t>
            </a:r>
          </a:p>
          <a:p>
            <a:pPr algn="just">
              <a:buFont typeface="Arial" panose="020B0604020202020204" pitchFamily="34" charset="0"/>
              <a:buChar char="•"/>
            </a:pPr>
            <a:r>
              <a:rPr lang="tr-TR" sz="3100" dirty="0">
                <a:latin typeface="Times New Roman" panose="02020603050405020304" pitchFamily="18" charset="0"/>
                <a:cs typeface="Times New Roman" panose="02020603050405020304" pitchFamily="18" charset="0"/>
              </a:rPr>
              <a:t>İdeal sağlık belirli bir kültürün refah kavramlarını ve arzu edilen insan özelliklerini temsil etmektedir. </a:t>
            </a:r>
          </a:p>
          <a:p>
            <a:pPr algn="just">
              <a:buFont typeface="Arial" panose="020B0604020202020204" pitchFamily="34" charset="0"/>
              <a:buChar char="•"/>
            </a:pPr>
            <a:r>
              <a:rPr lang="tr-TR" sz="3100" dirty="0">
                <a:latin typeface="Times New Roman" panose="02020603050405020304" pitchFamily="18" charset="0"/>
                <a:cs typeface="Times New Roman" panose="02020603050405020304" pitchFamily="18" charset="0"/>
              </a:rPr>
              <a:t>Örneğin 19. yy. da üst sınıf kadınların narin, solgun, kırılgan olduğu, sağlıklı bir kadının da zarifliğinin eksik olduğu kabul edilirken, diğer dönemlerde güç, doğurganlık, şişmanlık, zayıflık, gençlik ideal sağlığı tanımlamıştır. </a:t>
            </a:r>
          </a:p>
          <a:p>
            <a:pPr marL="0" indent="0" algn="just">
              <a:buNone/>
            </a:pPr>
            <a:endParaRPr lang="tr-TR" sz="3100" dirty="0"/>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2747221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75520" y="404664"/>
            <a:ext cx="9793088" cy="5904656"/>
          </a:xfrm>
        </p:spPr>
        <p:txBody>
          <a:bodyPr>
            <a:noAutofit/>
          </a:bodyPr>
          <a:lstStyle/>
          <a:p>
            <a:pPr algn="just">
              <a:buFont typeface="Wingdings" panose="05000000000000000000" pitchFamily="2" charset="2"/>
              <a:buChar char="ü"/>
            </a:pPr>
            <a:endParaRPr lang="tr-TR" sz="3100"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tr-TR" sz="3100" dirty="0">
                <a:latin typeface="Times New Roman" panose="02020603050405020304" pitchFamily="18" charset="0"/>
                <a:cs typeface="Times New Roman" panose="02020603050405020304" pitchFamily="18" charset="0"/>
              </a:rPr>
              <a:t>Sağlık ve hastalığın algılanması her toplumun kültürünün bir parçasıdır. </a:t>
            </a:r>
            <a:r>
              <a:rPr lang="tr-TR" sz="3100" b="1" dirty="0">
                <a:highlight>
                  <a:srgbClr val="FFFF00"/>
                </a:highlight>
                <a:latin typeface="Times New Roman" panose="02020603050405020304" pitchFamily="18" charset="0"/>
                <a:cs typeface="Times New Roman" panose="02020603050405020304" pitchFamily="18" charset="0"/>
              </a:rPr>
              <a:t>Toplumun</a:t>
            </a:r>
            <a:r>
              <a:rPr lang="tr-TR" sz="3100" dirty="0">
                <a:latin typeface="Times New Roman" panose="02020603050405020304" pitchFamily="18" charset="0"/>
                <a:cs typeface="Times New Roman" panose="02020603050405020304" pitchFamily="18" charset="0"/>
              </a:rPr>
              <a:t> "</a:t>
            </a:r>
            <a:r>
              <a:rPr lang="tr-TR" sz="3100" b="1" dirty="0">
                <a:latin typeface="Times New Roman" panose="02020603050405020304" pitchFamily="18" charset="0"/>
                <a:cs typeface="Times New Roman" panose="02020603050405020304" pitchFamily="18" charset="0"/>
              </a:rPr>
              <a:t>sağlık</a:t>
            </a:r>
            <a:r>
              <a:rPr lang="tr-TR" sz="3100" dirty="0">
                <a:latin typeface="Times New Roman" panose="02020603050405020304" pitchFamily="18" charset="0"/>
                <a:cs typeface="Times New Roman" panose="02020603050405020304" pitchFamily="18" charset="0"/>
              </a:rPr>
              <a:t>” ve "</a:t>
            </a:r>
            <a:r>
              <a:rPr lang="tr-TR" sz="3100" b="1" dirty="0">
                <a:latin typeface="Times New Roman" panose="02020603050405020304" pitchFamily="18" charset="0"/>
                <a:cs typeface="Times New Roman" panose="02020603050405020304" pitchFamily="18" charset="0"/>
              </a:rPr>
              <a:t>hastalık</a:t>
            </a:r>
            <a:r>
              <a:rPr lang="tr-TR" sz="3100" dirty="0">
                <a:latin typeface="Times New Roman" panose="02020603050405020304" pitchFamily="18" charset="0"/>
                <a:cs typeface="Times New Roman" panose="02020603050405020304" pitchFamily="18" charset="0"/>
              </a:rPr>
              <a:t>" hakkındaki </a:t>
            </a:r>
            <a:r>
              <a:rPr lang="tr-TR" sz="3100" dirty="0">
                <a:highlight>
                  <a:srgbClr val="FFFF00"/>
                </a:highlight>
                <a:latin typeface="Times New Roman" panose="02020603050405020304" pitchFamily="18" charset="0"/>
                <a:cs typeface="Times New Roman" panose="02020603050405020304" pitchFamily="18" charset="0"/>
              </a:rPr>
              <a:t>değer yargıları, inançları kültürün özelliklerini </a:t>
            </a:r>
            <a:r>
              <a:rPr lang="tr-TR" sz="3100" dirty="0">
                <a:latin typeface="Times New Roman" panose="02020603050405020304" pitchFamily="18" charset="0"/>
                <a:cs typeface="Times New Roman" panose="02020603050405020304" pitchFamily="18" charset="0"/>
              </a:rPr>
              <a:t>yansıtır. </a:t>
            </a:r>
          </a:p>
          <a:p>
            <a:pPr algn="just">
              <a:buFont typeface="Arial" panose="020B0604020202020204" pitchFamily="34" charset="0"/>
              <a:buChar char="•"/>
            </a:pPr>
            <a:r>
              <a:rPr lang="tr-TR" sz="3100" dirty="0">
                <a:latin typeface="Times New Roman" panose="02020603050405020304" pitchFamily="18" charset="0"/>
                <a:cs typeface="Times New Roman" panose="02020603050405020304" pitchFamily="18" charset="0"/>
              </a:rPr>
              <a:t>Kültürler arasındaki farklılıklar dolayısıyla, sağlık-hastalık sisteminde bir görelilik sorunu bulunmaktadır.</a:t>
            </a:r>
            <a:r>
              <a:rPr lang="tr-TR" sz="3100" dirty="0"/>
              <a:t> </a:t>
            </a: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4087335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75520" y="404664"/>
            <a:ext cx="9793088" cy="5904656"/>
          </a:xfrm>
        </p:spPr>
        <p:txBody>
          <a:bodyPr>
            <a:noAutofit/>
          </a:bodyPr>
          <a:lstStyle/>
          <a:p>
            <a:pPr marL="0" indent="0" algn="just">
              <a:buNone/>
            </a:pPr>
            <a:r>
              <a:rPr lang="tr-TR" sz="3100" dirty="0">
                <a:solidFill>
                  <a:srgbClr val="00000A"/>
                </a:solidFill>
                <a:latin typeface="Times New Roman" panose="02020603050405020304" pitchFamily="18" charset="0"/>
                <a:ea typeface="Times New Roman" panose="02020603050405020304" pitchFamily="18" charset="0"/>
              </a:rPr>
              <a:t>Günümüzde sağlık kavramı farklı şekillerde tanımlansa da en çok kabul gören ve evrensel olarak kullanılan tanım Dünya Sağlık Örgütü (DSÖ) tarafından yapılan tanımdır. Sağlık, yalnızca hastalık ve sakatlığın olmayışı değil, bedenen, ruhen ve sosyal yönden tam bir iyilik hali olarak tanımlanmaktadır. Bu tanım </a:t>
            </a:r>
            <a:r>
              <a:rPr lang="tr-TR" sz="3100" b="1" dirty="0" err="1">
                <a:solidFill>
                  <a:srgbClr val="00000A"/>
                </a:solidFill>
                <a:latin typeface="Times New Roman" panose="02020603050405020304" pitchFamily="18" charset="0"/>
                <a:ea typeface="Times New Roman" panose="02020603050405020304" pitchFamily="18" charset="0"/>
              </a:rPr>
              <a:t>holistiktir</a:t>
            </a:r>
            <a:r>
              <a:rPr lang="tr-TR" sz="3100" b="1" dirty="0">
                <a:solidFill>
                  <a:srgbClr val="00000A"/>
                </a:solidFill>
                <a:latin typeface="Times New Roman" panose="02020603050405020304" pitchFamily="18" charset="0"/>
                <a:ea typeface="Times New Roman" panose="02020603050405020304" pitchFamily="18" charset="0"/>
              </a:rPr>
              <a:t> (bütüncül</a:t>
            </a:r>
            <a:r>
              <a:rPr lang="tr-TR" sz="3100" dirty="0">
                <a:solidFill>
                  <a:srgbClr val="00000A"/>
                </a:solidFill>
                <a:latin typeface="Times New Roman" panose="02020603050405020304" pitchFamily="18" charset="0"/>
                <a:ea typeface="Times New Roman" panose="02020603050405020304" pitchFamily="18" charset="0"/>
              </a:rPr>
              <a:t>) ve sağlığın birbirleriyle ilişkili üç temel bileşenini ortaya koyar.</a:t>
            </a:r>
          </a:p>
          <a:p>
            <a:pPr marL="0" indent="0" algn="just">
              <a:buNone/>
            </a:pPr>
            <a:endParaRPr lang="tr-TR" sz="100" dirty="0">
              <a:solidFill>
                <a:srgbClr val="00000A"/>
              </a:solidFill>
              <a:latin typeface="Times New Roman" panose="02020603050405020304" pitchFamily="18" charset="0"/>
              <a:ea typeface="Times New Roman" panose="02020603050405020304" pitchFamily="18" charset="0"/>
            </a:endParaRPr>
          </a:p>
          <a:p>
            <a:pPr marL="0" indent="0" algn="just">
              <a:buNone/>
            </a:pPr>
            <a:r>
              <a:rPr lang="tr-TR" sz="3100" b="1" dirty="0">
                <a:solidFill>
                  <a:srgbClr val="00000A"/>
                </a:solidFill>
                <a:latin typeface="Times New Roman" panose="02020603050405020304" pitchFamily="18" charset="0"/>
                <a:ea typeface="Times New Roman" panose="02020603050405020304" pitchFamily="18" charset="0"/>
              </a:rPr>
              <a:t>Fiziksel sağlık;</a:t>
            </a:r>
            <a:r>
              <a:rPr lang="tr-TR" sz="3100" dirty="0">
                <a:solidFill>
                  <a:srgbClr val="00000A"/>
                </a:solidFill>
                <a:latin typeface="Times New Roman" panose="02020603050405020304" pitchFamily="18" charset="0"/>
                <a:ea typeface="Times New Roman" panose="02020603050405020304" pitchFamily="18" charset="0"/>
              </a:rPr>
              <a:t> bireyin solunum, beslenme, boşaltım, hareket vb. ihtiyaçlarını tam olarak yerine getirebilmesini; </a:t>
            </a:r>
            <a:r>
              <a:rPr lang="tr-TR" sz="3100" b="1" dirty="0">
                <a:solidFill>
                  <a:srgbClr val="00000A"/>
                </a:solidFill>
                <a:latin typeface="Times New Roman" panose="02020603050405020304" pitchFamily="18" charset="0"/>
                <a:ea typeface="Times New Roman" panose="02020603050405020304" pitchFamily="18" charset="0"/>
              </a:rPr>
              <a:t>ruhsal sağlık</a:t>
            </a:r>
            <a:r>
              <a:rPr lang="tr-TR" sz="3100" dirty="0">
                <a:solidFill>
                  <a:srgbClr val="00000A"/>
                </a:solidFill>
                <a:latin typeface="Times New Roman" panose="02020603050405020304" pitchFamily="18" charset="0"/>
                <a:ea typeface="Times New Roman" panose="02020603050405020304" pitchFamily="18" charset="0"/>
              </a:rPr>
              <a:t>; bireyin kendi ve çevresi ile uyum içinde olmasını; </a:t>
            </a:r>
            <a:r>
              <a:rPr lang="tr-TR" sz="3100" b="1" dirty="0">
                <a:solidFill>
                  <a:srgbClr val="00000A"/>
                </a:solidFill>
                <a:latin typeface="Times New Roman" panose="02020603050405020304" pitchFamily="18" charset="0"/>
                <a:ea typeface="Times New Roman" panose="02020603050405020304" pitchFamily="18" charset="0"/>
              </a:rPr>
              <a:t>sosyal sağlık</a:t>
            </a:r>
            <a:r>
              <a:rPr lang="tr-TR" sz="3100" dirty="0">
                <a:solidFill>
                  <a:srgbClr val="00000A"/>
                </a:solidFill>
                <a:latin typeface="Times New Roman" panose="02020603050405020304" pitchFamily="18" charset="0"/>
                <a:ea typeface="Times New Roman" panose="02020603050405020304" pitchFamily="18" charset="0"/>
              </a:rPr>
              <a:t> bireyin sevilme, ait olma ve sosyal ilişkiler kurabilmesini içerir.</a:t>
            </a:r>
            <a:endParaRPr lang="tr-TR" sz="3100" dirty="0"/>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3383919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75520" y="404664"/>
            <a:ext cx="9793088" cy="5904656"/>
          </a:xfrm>
        </p:spPr>
        <p:txBody>
          <a:bodyPr>
            <a:noAutofit/>
          </a:bodyPr>
          <a:lstStyle/>
          <a:p>
            <a:pPr marL="0" indent="0" algn="just">
              <a:buNone/>
            </a:pPr>
            <a:r>
              <a:rPr lang="tr-TR" sz="2800" dirty="0" err="1">
                <a:latin typeface="Times New Roman" panose="02020603050405020304" pitchFamily="18" charset="0"/>
                <a:cs typeface="Times New Roman" panose="02020603050405020304" pitchFamily="18" charset="0"/>
              </a:rPr>
              <a:t>Naidoo</a:t>
            </a:r>
            <a:r>
              <a:rPr lang="tr-TR" sz="2800" dirty="0">
                <a:latin typeface="Times New Roman" panose="02020603050405020304" pitchFamily="18" charset="0"/>
                <a:cs typeface="Times New Roman" panose="02020603050405020304" pitchFamily="18" charset="0"/>
              </a:rPr>
              <a:t> ve </a:t>
            </a:r>
            <a:r>
              <a:rPr lang="tr-TR" sz="2800" dirty="0" err="1">
                <a:latin typeface="Times New Roman" panose="02020603050405020304" pitchFamily="18" charset="0"/>
                <a:cs typeface="Times New Roman" panose="02020603050405020304" pitchFamily="18" charset="0"/>
              </a:rPr>
              <a:t>Wills</a:t>
            </a:r>
            <a:r>
              <a:rPr lang="tr-TR" sz="2800" dirty="0">
                <a:latin typeface="Times New Roman" panose="02020603050405020304" pitchFamily="18" charset="0"/>
                <a:cs typeface="Times New Roman" panose="02020603050405020304" pitchFamily="18" charset="0"/>
              </a:rPr>
              <a:t> (2000:5-6), </a:t>
            </a:r>
            <a:r>
              <a:rPr lang="tr-TR" sz="2800" dirty="0">
                <a:highlight>
                  <a:srgbClr val="00FF00"/>
                </a:highlight>
                <a:latin typeface="Times New Roman" panose="02020603050405020304" pitchFamily="18" charset="0"/>
                <a:cs typeface="Times New Roman" panose="02020603050405020304" pitchFamily="18" charset="0"/>
              </a:rPr>
              <a:t>sağlığın çevresel, toplumsal ve bireysel olmak üzere üç boyutu</a:t>
            </a:r>
            <a:r>
              <a:rPr lang="tr-TR" sz="2800" dirty="0">
                <a:latin typeface="Times New Roman" panose="02020603050405020304" pitchFamily="18" charset="0"/>
                <a:cs typeface="Times New Roman" panose="02020603050405020304" pitchFamily="18" charset="0"/>
              </a:rPr>
              <a:t> olduğuna işaret etmektedirler:</a:t>
            </a:r>
          </a:p>
          <a:p>
            <a:pPr marL="0" indent="0" algn="just">
              <a:buNone/>
            </a:pPr>
            <a:r>
              <a:rPr lang="tr-TR" sz="2800" b="1" dirty="0">
                <a:latin typeface="Times New Roman" panose="02020603050405020304" pitchFamily="18" charset="0"/>
                <a:cs typeface="Times New Roman" panose="02020603050405020304" pitchFamily="18" charset="0"/>
              </a:rPr>
              <a:t>Çevresel Sağlık: </a:t>
            </a:r>
            <a:r>
              <a:rPr lang="tr-TR" sz="2800" dirty="0">
                <a:latin typeface="Times New Roman" panose="02020603050405020304" pitchFamily="18" charset="0"/>
                <a:cs typeface="Times New Roman" panose="02020603050405020304" pitchFamily="18" charset="0"/>
              </a:rPr>
              <a:t>İnsanların yaşadığı fiziksel çevreyi ifade eder ve ev, ulaşım, hijyen, saf su imkânı ve kirliliği içermektedir.</a:t>
            </a:r>
          </a:p>
          <a:p>
            <a:pPr marL="0" indent="0" algn="just">
              <a:buNone/>
            </a:pPr>
            <a:r>
              <a:rPr lang="tr-TR" sz="2800" b="1" dirty="0">
                <a:latin typeface="Times New Roman" panose="02020603050405020304" pitchFamily="18" charset="0"/>
                <a:cs typeface="Times New Roman" panose="02020603050405020304" pitchFamily="18" charset="0"/>
              </a:rPr>
              <a:t>Toplumsal Sağlık: </a:t>
            </a:r>
            <a:r>
              <a:rPr lang="tr-TR" sz="2800" dirty="0">
                <a:latin typeface="Times New Roman" panose="02020603050405020304" pitchFamily="18" charset="0"/>
                <a:cs typeface="Times New Roman" panose="02020603050405020304" pitchFamily="18" charset="0"/>
              </a:rPr>
              <a:t>Sağlık ile bir toplumun nasıl yapılandığı arasındaki bağdır ve </a:t>
            </a:r>
            <a:r>
              <a:rPr lang="tr-TR" sz="2800" dirty="0">
                <a:highlight>
                  <a:srgbClr val="FFFF00"/>
                </a:highlight>
                <a:latin typeface="Times New Roman" panose="02020603050405020304" pitchFamily="18" charset="0"/>
                <a:cs typeface="Times New Roman" panose="02020603050405020304" pitchFamily="18" charset="0"/>
              </a:rPr>
              <a:t>barınma, barış, yiyecekler, gelir </a:t>
            </a:r>
            <a:r>
              <a:rPr lang="tr-TR" sz="2800" dirty="0">
                <a:latin typeface="Times New Roman" panose="02020603050405020304" pitchFamily="18" charset="0"/>
                <a:cs typeface="Times New Roman" panose="02020603050405020304" pitchFamily="18" charset="0"/>
              </a:rPr>
              <a:t>gibi basit alt yapıları ve toplum içindeki bütünleşme veya bölünmenin derecelerini içerir.</a:t>
            </a:r>
          </a:p>
          <a:p>
            <a:pPr marL="0" indent="0" algn="just">
              <a:buNone/>
            </a:pPr>
            <a:r>
              <a:rPr lang="tr-TR" sz="2800" b="1" dirty="0">
                <a:latin typeface="Times New Roman" panose="02020603050405020304" pitchFamily="18" charset="0"/>
                <a:cs typeface="Times New Roman" panose="02020603050405020304" pitchFamily="18" charset="0"/>
              </a:rPr>
              <a:t>Bireysel sağlık: </a:t>
            </a:r>
            <a:r>
              <a:rPr lang="tr-TR" sz="2800" dirty="0">
                <a:latin typeface="Times New Roman" panose="02020603050405020304" pitchFamily="18" charset="0"/>
                <a:cs typeface="Times New Roman" panose="02020603050405020304" pitchFamily="18" charset="0"/>
              </a:rPr>
              <a:t>Sağlığın bireysel boyutunu ise altı düzeyde ele alırlar.</a:t>
            </a:r>
          </a:p>
          <a:p>
            <a:pPr marL="0" indent="0" algn="just">
              <a:buNone/>
            </a:pPr>
            <a:endParaRPr lang="tr-TR"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3553178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fontScale="77500" lnSpcReduction="20000"/>
          </a:bodyPr>
          <a:lstStyle/>
          <a:p>
            <a:pPr marL="0" indent="0" algn="just">
              <a:buNone/>
            </a:pPr>
            <a:r>
              <a:rPr lang="tr-TR" sz="3600" b="1" dirty="0">
                <a:latin typeface="Times New Roman" panose="02020603050405020304" pitchFamily="18" charset="0"/>
                <a:cs typeface="Times New Roman" panose="02020603050405020304" pitchFamily="18" charset="0"/>
              </a:rPr>
              <a:t>1.	Fiziksel Sağlık: </a:t>
            </a:r>
            <a:r>
              <a:rPr lang="tr-TR" sz="3600" dirty="0">
                <a:latin typeface="Times New Roman" panose="02020603050405020304" pitchFamily="18" charset="0"/>
                <a:cs typeface="Times New Roman" panose="02020603050405020304" pitchFamily="18" charset="0"/>
              </a:rPr>
              <a:t>Vücutla ilgilidir ( </a:t>
            </a:r>
            <a:r>
              <a:rPr lang="tr-TR" sz="3600" dirty="0" err="1">
                <a:latin typeface="Times New Roman" panose="02020603050405020304" pitchFamily="18" charset="0"/>
                <a:cs typeface="Times New Roman" panose="02020603050405020304" pitchFamily="18" charset="0"/>
              </a:rPr>
              <a:t>örn</a:t>
            </a:r>
            <a:r>
              <a:rPr lang="tr-TR" sz="3600" dirty="0">
                <a:latin typeface="Times New Roman" panose="02020603050405020304" pitchFamily="18" charset="0"/>
                <a:cs typeface="Times New Roman" panose="02020603050405020304" pitchFamily="18" charset="0"/>
              </a:rPr>
              <a:t>; </a:t>
            </a:r>
            <a:r>
              <a:rPr lang="tr-TR" sz="3600" dirty="0" err="1">
                <a:latin typeface="Times New Roman" panose="02020603050405020304" pitchFamily="18" charset="0"/>
                <a:cs typeface="Times New Roman" panose="02020603050405020304" pitchFamily="18" charset="0"/>
              </a:rPr>
              <a:t>fitness</a:t>
            </a:r>
            <a:r>
              <a:rPr lang="tr-TR" sz="3600" dirty="0">
                <a:latin typeface="Times New Roman" panose="02020603050405020304" pitchFamily="18" charset="0"/>
                <a:cs typeface="Times New Roman" panose="02020603050405020304" pitchFamily="18" charset="0"/>
              </a:rPr>
              <a:t>-zindelik, hasta olmama) </a:t>
            </a:r>
          </a:p>
          <a:p>
            <a:pPr marL="0" indent="0" algn="just">
              <a:buNone/>
            </a:pPr>
            <a:r>
              <a:rPr lang="tr-TR" sz="3600" b="1" dirty="0">
                <a:latin typeface="Times New Roman" panose="02020603050405020304" pitchFamily="18" charset="0"/>
                <a:cs typeface="Times New Roman" panose="02020603050405020304" pitchFamily="18" charset="0"/>
              </a:rPr>
              <a:t>2. Zihinsel Sağlık</a:t>
            </a:r>
            <a:r>
              <a:rPr lang="tr-TR" sz="3600" dirty="0">
                <a:latin typeface="Times New Roman" panose="02020603050405020304" pitchFamily="18" charset="0"/>
                <a:cs typeface="Times New Roman" panose="02020603050405020304" pitchFamily="18" charset="0"/>
              </a:rPr>
              <a:t>: Olumlu düşünce yapısı ve kişinin kendi değerine inancı (</a:t>
            </a:r>
            <a:r>
              <a:rPr lang="tr-TR" sz="3600" dirty="0" err="1">
                <a:latin typeface="Times New Roman" panose="02020603050405020304" pitchFamily="18" charset="0"/>
                <a:cs typeface="Times New Roman" panose="02020603050405020304" pitchFamily="18" charset="0"/>
              </a:rPr>
              <a:t>örn</a:t>
            </a:r>
            <a:r>
              <a:rPr lang="tr-TR" sz="3600" dirty="0">
                <a:latin typeface="Times New Roman" panose="02020603050405020304" pitchFamily="18" charset="0"/>
                <a:cs typeface="Times New Roman" panose="02020603050405020304" pitchFamily="18" charset="0"/>
              </a:rPr>
              <a:t>; kendini iyi hissetme, sorunlarla başa çıkabilme).</a:t>
            </a:r>
          </a:p>
          <a:p>
            <a:pPr marL="0" indent="0" algn="just">
              <a:buNone/>
            </a:pPr>
            <a:r>
              <a:rPr lang="tr-TR" sz="3600" b="1" dirty="0">
                <a:latin typeface="Times New Roman" panose="02020603050405020304" pitchFamily="18" charset="0"/>
                <a:cs typeface="Times New Roman" panose="02020603050405020304" pitchFamily="18" charset="0"/>
              </a:rPr>
              <a:t>3.	Duygusal Sağlık: </a:t>
            </a:r>
            <a:r>
              <a:rPr lang="tr-TR" sz="3600" dirty="0">
                <a:latin typeface="Times New Roman" panose="02020603050405020304" pitchFamily="18" charset="0"/>
                <a:cs typeface="Times New Roman" panose="02020603050405020304" pitchFamily="18" charset="0"/>
              </a:rPr>
              <a:t>duyguları ifade etme yeteneği ve ilişki kurup, sürdürebilme yeteneği (</a:t>
            </a:r>
            <a:r>
              <a:rPr lang="tr-TR" sz="3600" dirty="0" err="1">
                <a:latin typeface="Times New Roman" panose="02020603050405020304" pitchFamily="18" charset="0"/>
                <a:cs typeface="Times New Roman" panose="02020603050405020304" pitchFamily="18" charset="0"/>
              </a:rPr>
              <a:t>örn</a:t>
            </a:r>
            <a:r>
              <a:rPr lang="tr-TR" sz="3600" dirty="0">
                <a:latin typeface="Times New Roman" panose="02020603050405020304" pitchFamily="18" charset="0"/>
                <a:cs typeface="Times New Roman" panose="02020603050405020304" pitchFamily="18" charset="0"/>
              </a:rPr>
              <a:t>; sevildiğini hissetme).</a:t>
            </a:r>
          </a:p>
          <a:p>
            <a:pPr marL="0" indent="0" algn="just">
              <a:buNone/>
            </a:pPr>
            <a:r>
              <a:rPr lang="tr-TR" sz="3600" dirty="0">
                <a:latin typeface="Times New Roman" panose="02020603050405020304" pitchFamily="18" charset="0"/>
                <a:cs typeface="Times New Roman" panose="02020603050405020304" pitchFamily="18" charset="0"/>
              </a:rPr>
              <a:t>4.	</a:t>
            </a:r>
            <a:r>
              <a:rPr lang="tr-TR" sz="3600" b="1" dirty="0">
                <a:latin typeface="Times New Roman" panose="02020603050405020304" pitchFamily="18" charset="0"/>
                <a:cs typeface="Times New Roman" panose="02020603050405020304" pitchFamily="18" charset="0"/>
              </a:rPr>
              <a:t>Sosyal Sağlık: </a:t>
            </a:r>
            <a:r>
              <a:rPr lang="tr-TR" sz="3600" dirty="0">
                <a:latin typeface="Times New Roman" panose="02020603050405020304" pitchFamily="18" charset="0"/>
                <a:cs typeface="Times New Roman" panose="02020603050405020304" pitchFamily="18" charset="0"/>
              </a:rPr>
              <a:t>Aile ve arkadaşlardan destek görme duygusu (</a:t>
            </a:r>
            <a:r>
              <a:rPr lang="tr-TR" sz="3600" dirty="0" err="1">
                <a:latin typeface="Times New Roman" panose="02020603050405020304" pitchFamily="18" charset="0"/>
                <a:cs typeface="Times New Roman" panose="02020603050405020304" pitchFamily="18" charset="0"/>
              </a:rPr>
              <a:t>öm</a:t>
            </a:r>
            <a:r>
              <a:rPr lang="tr-TR" sz="3600" dirty="0">
                <a:latin typeface="Times New Roman" panose="02020603050405020304" pitchFamily="18" charset="0"/>
                <a:cs typeface="Times New Roman" panose="02020603050405020304" pitchFamily="18" charset="0"/>
              </a:rPr>
              <a:t>; konuşacak arkadaşların olması, diğer insanlarla aktivitede bulunmak).</a:t>
            </a:r>
          </a:p>
          <a:p>
            <a:pPr marL="0" indent="0" algn="just">
              <a:buNone/>
            </a:pPr>
            <a:r>
              <a:rPr lang="tr-TR" sz="3600" dirty="0">
                <a:latin typeface="Times New Roman" panose="02020603050405020304" pitchFamily="18" charset="0"/>
                <a:cs typeface="Times New Roman" panose="02020603050405020304" pitchFamily="18" charset="0"/>
              </a:rPr>
              <a:t>5.	</a:t>
            </a:r>
            <a:r>
              <a:rPr lang="tr-TR" sz="3600" b="1" dirty="0">
                <a:latin typeface="Times New Roman" panose="02020603050405020304" pitchFamily="18" charset="0"/>
                <a:cs typeface="Times New Roman" panose="02020603050405020304" pitchFamily="18" charset="0"/>
              </a:rPr>
              <a:t>Ruhsal Sağlık</a:t>
            </a:r>
            <a:r>
              <a:rPr lang="tr-TR" sz="3600" dirty="0">
                <a:latin typeface="Times New Roman" panose="02020603050405020304" pitchFamily="18" charset="0"/>
                <a:cs typeface="Times New Roman" panose="02020603050405020304" pitchFamily="18" charset="0"/>
              </a:rPr>
              <a:t>: Ahlaki ve/veya dini prensipleri ya da inançları uygulamaya koyma ve kabul etme yetisi.</a:t>
            </a:r>
          </a:p>
          <a:p>
            <a:pPr marL="0" indent="0" algn="just">
              <a:buNone/>
            </a:pPr>
            <a:r>
              <a:rPr lang="tr-TR" sz="3600" dirty="0">
                <a:latin typeface="Times New Roman" panose="02020603050405020304" pitchFamily="18" charset="0"/>
                <a:cs typeface="Times New Roman" panose="02020603050405020304" pitchFamily="18" charset="0"/>
              </a:rPr>
              <a:t>6.	</a:t>
            </a:r>
            <a:r>
              <a:rPr lang="tr-TR" sz="3600" b="1" dirty="0">
                <a:latin typeface="Times New Roman" panose="02020603050405020304" pitchFamily="18" charset="0"/>
                <a:cs typeface="Times New Roman" panose="02020603050405020304" pitchFamily="18" charset="0"/>
              </a:rPr>
              <a:t>Cinsel Sağlık</a:t>
            </a:r>
            <a:r>
              <a:rPr lang="tr-TR" sz="3600" dirty="0">
                <a:latin typeface="Times New Roman" panose="02020603050405020304" pitchFamily="18" charset="0"/>
                <a:cs typeface="Times New Roman" panose="02020603050405020304" pitchFamily="18" charset="0"/>
              </a:rPr>
              <a:t>: Kişinin cinselliğini tatmin edici biçimde ifade etmeyi başarma yetisi ve bunu kabul etmesi.</a:t>
            </a:r>
          </a:p>
          <a:p>
            <a:pPr marL="0" indent="0" algn="just">
              <a:buNone/>
            </a:pPr>
            <a:endParaRPr lang="tr-TR" sz="3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a:bodyPr>
          <a:lstStyle/>
          <a:p>
            <a:pPr marL="800100" lvl="1" indent="-457200" algn="just">
              <a:lnSpc>
                <a:spcPct val="120000"/>
              </a:lnSpc>
              <a:buFont typeface="Arial" panose="020B0604020202020204" pitchFamily="34" charset="0"/>
              <a:buChar char="•"/>
            </a:pPr>
            <a:r>
              <a:rPr lang="tr-TR"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İnsanların kendi sağlıklarını nasıl algıladıkları ve tanımladıkları sosyolojik açıdan oldukça anlamlıdır. Sağlık ve hastalığa yüklenen anlam toplumdan topluma farklılık göstermektedir. </a:t>
            </a:r>
          </a:p>
          <a:p>
            <a:pPr marL="800100" lvl="1" indent="-457200" algn="just">
              <a:lnSpc>
                <a:spcPct val="120000"/>
              </a:lnSpc>
              <a:buFont typeface="Arial" panose="020B0604020202020204" pitchFamily="34" charset="0"/>
              <a:buChar char="•"/>
            </a:pPr>
            <a:r>
              <a:rPr lang="tr-TR"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Sağlık kavramının tanımlanması gibi hastalık kavramının tanımlanmasında da çeşitli zorluklar vardır. Bu nedenle hastalığı açıklamada </a:t>
            </a:r>
            <a:r>
              <a:rPr lang="tr-TR"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biyo</a:t>
            </a:r>
            <a:r>
              <a:rPr lang="tr-TR"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-medikal ve </a:t>
            </a:r>
            <a:r>
              <a:rPr lang="tr-TR"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biyo</a:t>
            </a:r>
            <a:r>
              <a:rPr lang="tr-TR"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-kültürel model olmak üzere iki farklı hastalık (</a:t>
            </a:r>
            <a:r>
              <a:rPr lang="tr-TR"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disease-illness</a:t>
            </a:r>
            <a:r>
              <a:rPr lang="tr-TR"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kavramına değinmek gerekmektedir.</a:t>
            </a:r>
          </a:p>
          <a:p>
            <a:pPr marL="800100" lvl="1" indent="-457200" algn="just">
              <a:lnSpc>
                <a:spcPct val="120000"/>
              </a:lnSpc>
              <a:buFont typeface="Wingdings" panose="05000000000000000000" pitchFamily="2" charset="2"/>
              <a:buChar char="ü"/>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564362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Autofit/>
          </a:bodyPr>
          <a:lstStyle/>
          <a:p>
            <a:pPr marL="300578" lvl="1" indent="0" algn="just">
              <a:buClr>
                <a:srgbClr val="B31166"/>
              </a:buClr>
              <a:buNone/>
            </a:pP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1) </a:t>
            </a:r>
            <a:r>
              <a:rPr lang="tr-TR" sz="2400" b="1" dirty="0" err="1">
                <a:latin typeface="Times New Roman" panose="02020603050405020304" pitchFamily="18" charset="0"/>
                <a:ea typeface="Times New Roman" panose="02020603050405020304" pitchFamily="18" charset="0"/>
                <a:cs typeface="Times New Roman" panose="02020603050405020304" pitchFamily="18" charset="0"/>
              </a:rPr>
              <a:t>Biyo</a:t>
            </a: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-medikal anlamda hastalık (</a:t>
            </a:r>
            <a:r>
              <a:rPr lang="tr-TR" sz="2400" b="1" dirty="0" err="1">
                <a:latin typeface="Times New Roman" panose="02020603050405020304" pitchFamily="18" charset="0"/>
                <a:ea typeface="Times New Roman" panose="02020603050405020304" pitchFamily="18" charset="0"/>
                <a:cs typeface="Times New Roman" panose="02020603050405020304" pitchFamily="18" charset="0"/>
              </a:rPr>
              <a:t>disease</a:t>
            </a: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Doktorun bakış açısından veya nesnel anlamda hastalık. Bu anlamıyla hastalık, belirli işaret ve semptomlarla kendisini gösteren patolojik bir anormalliği ifade eder.</a:t>
            </a:r>
          </a:p>
          <a:p>
            <a:pPr marL="300578" lvl="1" indent="0" algn="just">
              <a:buClr>
                <a:srgbClr val="B31166"/>
              </a:buClr>
              <a:buNone/>
            </a:pP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2) </a:t>
            </a:r>
            <a:r>
              <a:rPr lang="tr-TR" sz="2400" b="1" dirty="0" err="1">
                <a:latin typeface="Times New Roman" panose="02020603050405020304" pitchFamily="18" charset="0"/>
                <a:ea typeface="Times New Roman" panose="02020603050405020304" pitchFamily="18" charset="0"/>
                <a:cs typeface="Times New Roman" panose="02020603050405020304" pitchFamily="18" charset="0"/>
              </a:rPr>
              <a:t>Biyo</a:t>
            </a: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-kültürel içerikli bir kavram olarak birey açısından hastalık (</a:t>
            </a:r>
            <a:r>
              <a:rPr lang="tr-TR" sz="2400" b="1" dirty="0" err="1">
                <a:latin typeface="Times New Roman" panose="02020603050405020304" pitchFamily="18" charset="0"/>
                <a:ea typeface="Times New Roman" panose="02020603050405020304" pitchFamily="18" charset="0"/>
                <a:cs typeface="Times New Roman" panose="02020603050405020304" pitchFamily="18" charset="0"/>
              </a:rPr>
              <a:t>iliness</a:t>
            </a: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Sağlıksızlığın veya patolojik sürecin sonuçlarının öznel deneyim içinde bireyce algılanması, bireyin acı rahatsızlık vb. duyma. </a:t>
            </a:r>
            <a:endParaRPr lang="tr-TR"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750"/>
              </a:spcAft>
              <a:buFont typeface="Wingdings" panose="05000000000000000000" pitchFamily="2" charset="2"/>
              <a:buChar char="v"/>
            </a:pPr>
            <a:r>
              <a:rPr lang="tr-TR"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Bir organın normal dışı çalışması hastalık, bu normal dışılığın nasıl algılandığı ise rahatsızlıktır. Rahatsızlıkta bireyin üzerinde toplumsal etkiler vardır. </a:t>
            </a: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72687976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1460</TotalTime>
  <Words>1136</Words>
  <Application>Microsoft Office PowerPoint</Application>
  <PresentationFormat>Geniş ekran</PresentationFormat>
  <Paragraphs>85</Paragraphs>
  <Slides>16</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16</vt:i4>
      </vt:variant>
    </vt:vector>
  </HeadingPairs>
  <TitlesOfParts>
    <vt:vector size="23" baseType="lpstr">
      <vt:lpstr>Arial</vt:lpstr>
      <vt:lpstr>Calibri</vt:lpstr>
      <vt:lpstr>Century Gothic</vt:lpstr>
      <vt:lpstr>Times New Roman</vt:lpstr>
      <vt:lpstr>Wingdings</vt:lpstr>
      <vt:lpstr>Wingdings 3</vt:lpstr>
      <vt:lpstr>Duman</vt:lpstr>
      <vt:lpstr> ANKARA ÜNİVERSİTESİ SAĞLIK BİLİMLERİ FAKÜLTESİ SOSYAL HİZMET ANABİLİM DALI  </vt:lpstr>
      <vt:lpstr>SAĞLIK –HASTALIK TEMEL KAVRAMLAR</vt:lpstr>
      <vt:lpstr>PowerPoint Sunusu</vt:lpstr>
      <vt:lpstr>PowerPoint Sunusu</vt:lpstr>
      <vt:lpstr>PowerPoint Sunusu</vt:lpstr>
      <vt:lpstr>PowerPoint Sunusu</vt:lpstr>
      <vt:lpstr>PowerPoint Sunusu</vt:lpstr>
      <vt:lpstr> </vt:lpstr>
      <vt:lpstr>PowerPoint Sunusu</vt:lpstr>
      <vt:lpstr>PowerPoint Sunusu</vt:lpstr>
      <vt:lpstr>PowerPoint Sunusu</vt:lpstr>
      <vt:lpstr>PowerPoint Sunusu</vt:lpstr>
      <vt:lpstr>PowerPoint Sunusu</vt:lpstr>
      <vt:lpstr>PowerPoint Sunusu</vt:lpstr>
      <vt:lpstr>2. SAĞLIKLA İLGİLİ PROBLEMLERE SOSYOLOJİK YAKLAŞIMLAR</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116</cp:revision>
  <dcterms:created xsi:type="dcterms:W3CDTF">2019-12-10T17:31:29Z</dcterms:created>
  <dcterms:modified xsi:type="dcterms:W3CDTF">2022-12-26T10:52:13Z</dcterms:modified>
</cp:coreProperties>
</file>