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6" r:id="rId1"/>
  </p:sldMasterIdLst>
  <p:notesMasterIdLst>
    <p:notesMasterId r:id="rId10"/>
  </p:notesMasterIdLst>
  <p:sldIdLst>
    <p:sldId id="260" r:id="rId2"/>
    <p:sldId id="273" r:id="rId3"/>
    <p:sldId id="276" r:id="rId4"/>
    <p:sldId id="279" r:id="rId5"/>
    <p:sldId id="284" r:id="rId6"/>
    <p:sldId id="275" r:id="rId7"/>
    <p:sldId id="278" r:id="rId8"/>
    <p:sldId id="277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/>
    <p:restoredTop sz="81955"/>
  </p:normalViewPr>
  <p:slideViewPr>
    <p:cSldViewPr snapToGrid="0" snapToObjects="1">
      <p:cViewPr varScale="1">
        <p:scale>
          <a:sx n="73" d="100"/>
          <a:sy n="73" d="100"/>
        </p:scale>
        <p:origin x="155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64D76B-A847-2D45-A57B-A14C1BA8BCC0}" type="datetimeFigureOut">
              <a:rPr lang="en-TR" smtClean="0"/>
              <a:t>20.04.2022</a:t>
            </a:fld>
            <a:endParaRPr lang="en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9B9063-4770-C947-AA5F-34C17355E0EC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585033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9B9063-4770-C947-AA5F-34C17355E0EC}" type="slidenum">
              <a:rPr lang="en-TR" smtClean="0"/>
              <a:t>4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42936176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918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4/20/22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052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5909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575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866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156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4/20/22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301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4/20/22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456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4/20/22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846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4/20/22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928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4/20/22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233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4/20/22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538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4/20/22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7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14" r:id="rId5"/>
    <p:sldLayoutId id="2147483715" r:id="rId6"/>
    <p:sldLayoutId id="2147483721" r:id="rId7"/>
    <p:sldLayoutId id="2147483716" r:id="rId8"/>
    <p:sldLayoutId id="2147483717" r:id="rId9"/>
    <p:sldLayoutId id="2147483718" r:id="rId10"/>
    <p:sldLayoutId id="2147483719" r:id="rId11"/>
    <p:sldLayoutId id="214748372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raphic 1">
            <a:extLst>
              <a:ext uri="{FF2B5EF4-FFF2-40B4-BE49-F238E27FC236}">
                <a16:creationId xmlns:a16="http://schemas.microsoft.com/office/drawing/2014/main" id="{0D57E7FA-E8FC-45AC-868F-CDC814493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2599854" y="527562"/>
            <a:ext cx="6992292" cy="5102484"/>
          </a:xfrm>
          <a:custGeom>
            <a:avLst/>
            <a:gdLst/>
            <a:ahLst/>
            <a:cxnLst/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8F187B58-3857-4454-9C70-EFB475976F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Close-up of stacked books">
            <a:extLst>
              <a:ext uri="{FF2B5EF4-FFF2-40B4-BE49-F238E27FC236}">
                <a16:creationId xmlns:a16="http://schemas.microsoft.com/office/drawing/2014/main" id="{015D348E-7F2C-49C6-97A3-C53A6C714B5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4C5418A4-3935-49EA-B51C-5DDCBFAA39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28056" y="2813365"/>
            <a:ext cx="7450687" cy="3406460"/>
          </a:xfrm>
          <a:custGeom>
            <a:avLst/>
            <a:gdLst>
              <a:gd name="connsiteX0" fmla="*/ 6457914 w 7450687"/>
              <a:gd name="connsiteY0" fmla="*/ 0 h 3406460"/>
              <a:gd name="connsiteX1" fmla="*/ 6844288 w 7450687"/>
              <a:gd name="connsiteY1" fmla="*/ 233492 h 3406460"/>
              <a:gd name="connsiteX2" fmla="*/ 7386323 w 7450687"/>
              <a:gd name="connsiteY2" fmla="*/ 717155 h 3406460"/>
              <a:gd name="connsiteX3" fmla="*/ 7430798 w 7450687"/>
              <a:gd name="connsiteY3" fmla="*/ 1809564 h 3406460"/>
              <a:gd name="connsiteX4" fmla="*/ 7013848 w 7450687"/>
              <a:gd name="connsiteY4" fmla="*/ 3104890 h 3406460"/>
              <a:gd name="connsiteX5" fmla="*/ 6569101 w 7450687"/>
              <a:gd name="connsiteY5" fmla="*/ 3402314 h 3406460"/>
              <a:gd name="connsiteX6" fmla="*/ 3683807 w 7450687"/>
              <a:gd name="connsiteY6" fmla="*/ 3341162 h 3406460"/>
              <a:gd name="connsiteX7" fmla="*/ 1704683 w 7450687"/>
              <a:gd name="connsiteY7" fmla="*/ 2860279 h 3406460"/>
              <a:gd name="connsiteX8" fmla="*/ 2010446 w 7450687"/>
              <a:gd name="connsiteY8" fmla="*/ 2801907 h 3406460"/>
              <a:gd name="connsiteX9" fmla="*/ 1273834 w 7450687"/>
              <a:gd name="connsiteY9" fmla="*/ 2674041 h 3406460"/>
              <a:gd name="connsiteX10" fmla="*/ 1315530 w 7450687"/>
              <a:gd name="connsiteY10" fmla="*/ 2657363 h 3406460"/>
              <a:gd name="connsiteX11" fmla="*/ 1234919 w 7450687"/>
              <a:gd name="connsiteY11" fmla="*/ 2590651 h 3406460"/>
              <a:gd name="connsiteX12" fmla="*/ 904138 w 7450687"/>
              <a:gd name="connsiteY12" fmla="*/ 2485024 h 3406460"/>
              <a:gd name="connsiteX13" fmla="*/ 1315530 w 7450687"/>
              <a:gd name="connsiteY13" fmla="*/ 2307126 h 3406460"/>
              <a:gd name="connsiteX14" fmla="*/ 851326 w 7450687"/>
              <a:gd name="connsiteY14" fmla="*/ 2065294 h 3406460"/>
              <a:gd name="connsiteX15" fmla="*/ 615053 w 7450687"/>
              <a:gd name="connsiteY15" fmla="*/ 2006921 h 3406460"/>
              <a:gd name="connsiteX16" fmla="*/ 1393361 w 7450687"/>
              <a:gd name="connsiteY16" fmla="*/ 1703937 h 3406460"/>
              <a:gd name="connsiteX17" fmla="*/ 131391 w 7450687"/>
              <a:gd name="connsiteY17" fmla="*/ 1553835 h 3406460"/>
              <a:gd name="connsiteX18" fmla="*/ 234239 w 7450687"/>
              <a:gd name="connsiteY18" fmla="*/ 1492682 h 3406460"/>
              <a:gd name="connsiteX19" fmla="*/ 1018105 w 7450687"/>
              <a:gd name="connsiteY19" fmla="*/ 1509360 h 3406460"/>
              <a:gd name="connsiteX20" fmla="*/ 1148750 w 7450687"/>
              <a:gd name="connsiteY20" fmla="*/ 1462106 h 3406460"/>
              <a:gd name="connsiteX21" fmla="*/ 1018105 w 7450687"/>
              <a:gd name="connsiteY21" fmla="*/ 1387055 h 3406460"/>
              <a:gd name="connsiteX22" fmla="*/ 509426 w 7450687"/>
              <a:gd name="connsiteY22" fmla="*/ 1331461 h 3406460"/>
              <a:gd name="connsiteX23" fmla="*/ 376002 w 7450687"/>
              <a:gd name="connsiteY23" fmla="*/ 1206376 h 3406460"/>
              <a:gd name="connsiteX24" fmla="*/ 150849 w 7450687"/>
              <a:gd name="connsiteY24" fmla="*/ 1061833 h 3406460"/>
              <a:gd name="connsiteX25" fmla="*/ 306510 w 7450687"/>
              <a:gd name="connsiteY25" fmla="*/ 942308 h 3406460"/>
              <a:gd name="connsiteX26" fmla="*/ 53560 w 7450687"/>
              <a:gd name="connsiteY26" fmla="*/ 764409 h 3406460"/>
              <a:gd name="connsiteX27" fmla="*/ 125832 w 7450687"/>
              <a:gd name="connsiteY27" fmla="*/ 530917 h 3406460"/>
              <a:gd name="connsiteX28" fmla="*/ 551121 w 7450687"/>
              <a:gd name="connsiteY28" fmla="*/ 475324 h 3406460"/>
              <a:gd name="connsiteX29" fmla="*/ 1120952 w 7450687"/>
              <a:gd name="connsiteY29" fmla="*/ 394713 h 3406460"/>
              <a:gd name="connsiteX30" fmla="*/ 1693564 w 7450687"/>
              <a:gd name="connsiteY30" fmla="*/ 325221 h 3406460"/>
              <a:gd name="connsiteX31" fmla="*/ 2266175 w 7450687"/>
              <a:gd name="connsiteY31" fmla="*/ 325221 h 3406460"/>
              <a:gd name="connsiteX32" fmla="*/ 2430177 w 7450687"/>
              <a:gd name="connsiteY32" fmla="*/ 330781 h 3406460"/>
              <a:gd name="connsiteX33" fmla="*/ 2432956 w 7450687"/>
              <a:gd name="connsiteY33" fmla="*/ 330781 h 3406460"/>
              <a:gd name="connsiteX34" fmla="*/ 3144551 w 7450687"/>
              <a:gd name="connsiteY34" fmla="*/ 355798 h 3406460"/>
              <a:gd name="connsiteX35" fmla="*/ 3408619 w 7450687"/>
              <a:gd name="connsiteY35" fmla="*/ 358577 h 3406460"/>
              <a:gd name="connsiteX36" fmla="*/ 3981231 w 7450687"/>
              <a:gd name="connsiteY36" fmla="*/ 361357 h 3406460"/>
              <a:gd name="connsiteX37" fmla="*/ 4551063 w 7450687"/>
              <a:gd name="connsiteY37" fmla="*/ 350238 h 3406460"/>
              <a:gd name="connsiteX38" fmla="*/ 5129233 w 7450687"/>
              <a:gd name="connsiteY38" fmla="*/ 316882 h 3406460"/>
              <a:gd name="connsiteX39" fmla="*/ 5699065 w 7450687"/>
              <a:gd name="connsiteY39" fmla="*/ 272407 h 3406460"/>
              <a:gd name="connsiteX40" fmla="*/ 6063202 w 7450687"/>
              <a:gd name="connsiteY40" fmla="*/ 172339 h 3406460"/>
              <a:gd name="connsiteX41" fmla="*/ 6457914 w 7450687"/>
              <a:gd name="connsiteY41" fmla="*/ 0 h 3406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7450687" h="3406460">
                <a:moveTo>
                  <a:pt x="6457914" y="0"/>
                </a:moveTo>
                <a:cubicBezTo>
                  <a:pt x="6560763" y="125085"/>
                  <a:pt x="6713644" y="161221"/>
                  <a:pt x="6844288" y="233492"/>
                </a:cubicBezTo>
                <a:cubicBezTo>
                  <a:pt x="6972153" y="289086"/>
                  <a:pt x="7336289" y="611527"/>
                  <a:pt x="7386323" y="717155"/>
                </a:cubicBezTo>
                <a:cubicBezTo>
                  <a:pt x="7475273" y="900613"/>
                  <a:pt x="7453035" y="1573293"/>
                  <a:pt x="7430798" y="1809564"/>
                </a:cubicBezTo>
                <a:cubicBezTo>
                  <a:pt x="7347408" y="2398855"/>
                  <a:pt x="7041645" y="3077093"/>
                  <a:pt x="7013848" y="3104890"/>
                </a:cubicBezTo>
                <a:cubicBezTo>
                  <a:pt x="6924899" y="3085432"/>
                  <a:pt x="6721983" y="3391196"/>
                  <a:pt x="6569101" y="3402314"/>
                </a:cubicBezTo>
                <a:cubicBezTo>
                  <a:pt x="6407881" y="3413434"/>
                  <a:pt x="4039604" y="3405095"/>
                  <a:pt x="3683807" y="3341162"/>
                </a:cubicBezTo>
                <a:cubicBezTo>
                  <a:pt x="1749158" y="2988144"/>
                  <a:pt x="1704683" y="2860279"/>
                  <a:pt x="1704683" y="2860279"/>
                </a:cubicBezTo>
                <a:cubicBezTo>
                  <a:pt x="1704683" y="2860279"/>
                  <a:pt x="1910378" y="2835262"/>
                  <a:pt x="2010446" y="2801907"/>
                </a:cubicBezTo>
                <a:cubicBezTo>
                  <a:pt x="1865904" y="2799126"/>
                  <a:pt x="1296072" y="2693500"/>
                  <a:pt x="1273834" y="2674041"/>
                </a:cubicBezTo>
                <a:cubicBezTo>
                  <a:pt x="1284954" y="2668482"/>
                  <a:pt x="1301632" y="2662923"/>
                  <a:pt x="1315530" y="2657363"/>
                </a:cubicBezTo>
                <a:cubicBezTo>
                  <a:pt x="1284954" y="2640686"/>
                  <a:pt x="1259936" y="2621228"/>
                  <a:pt x="1234919" y="2590651"/>
                </a:cubicBezTo>
                <a:cubicBezTo>
                  <a:pt x="1154309" y="2487804"/>
                  <a:pt x="1018105" y="2523940"/>
                  <a:pt x="904138" y="2485024"/>
                </a:cubicBezTo>
                <a:cubicBezTo>
                  <a:pt x="976410" y="2268210"/>
                  <a:pt x="1168208" y="2348820"/>
                  <a:pt x="1315530" y="2307126"/>
                </a:cubicBezTo>
                <a:cubicBezTo>
                  <a:pt x="929156" y="2179260"/>
                  <a:pt x="1004207" y="2112548"/>
                  <a:pt x="851326" y="2065294"/>
                </a:cubicBezTo>
                <a:cubicBezTo>
                  <a:pt x="659528" y="2006921"/>
                  <a:pt x="615053" y="2006921"/>
                  <a:pt x="615053" y="2006921"/>
                </a:cubicBezTo>
                <a:cubicBezTo>
                  <a:pt x="840206" y="1829023"/>
                  <a:pt x="1109834" y="2020820"/>
                  <a:pt x="1393361" y="1703937"/>
                </a:cubicBezTo>
                <a:cubicBezTo>
                  <a:pt x="1120952" y="1659463"/>
                  <a:pt x="306510" y="1637225"/>
                  <a:pt x="131391" y="1553835"/>
                </a:cubicBezTo>
                <a:cubicBezTo>
                  <a:pt x="198103" y="1584411"/>
                  <a:pt x="203663" y="1492682"/>
                  <a:pt x="234239" y="1492682"/>
                </a:cubicBezTo>
                <a:cubicBezTo>
                  <a:pt x="492748" y="1489903"/>
                  <a:pt x="756816" y="1542717"/>
                  <a:pt x="1018105" y="1509360"/>
                </a:cubicBezTo>
                <a:cubicBezTo>
                  <a:pt x="1065359" y="1506581"/>
                  <a:pt x="1140411" y="1531597"/>
                  <a:pt x="1148750" y="1462106"/>
                </a:cubicBezTo>
                <a:cubicBezTo>
                  <a:pt x="1157088" y="1375936"/>
                  <a:pt x="1059800" y="1395394"/>
                  <a:pt x="1018105" y="1387055"/>
                </a:cubicBezTo>
                <a:cubicBezTo>
                  <a:pt x="848545" y="1359258"/>
                  <a:pt x="681766" y="1348140"/>
                  <a:pt x="509426" y="1331461"/>
                </a:cubicBezTo>
                <a:cubicBezTo>
                  <a:pt x="437155" y="1323122"/>
                  <a:pt x="348206" y="1339800"/>
                  <a:pt x="376002" y="1206376"/>
                </a:cubicBezTo>
                <a:cubicBezTo>
                  <a:pt x="353764" y="1078512"/>
                  <a:pt x="220341" y="1122986"/>
                  <a:pt x="150849" y="1061833"/>
                </a:cubicBezTo>
                <a:cubicBezTo>
                  <a:pt x="184205" y="989562"/>
                  <a:pt x="278714" y="1039597"/>
                  <a:pt x="306510" y="942308"/>
                </a:cubicBezTo>
                <a:cubicBezTo>
                  <a:pt x="173086" y="972884"/>
                  <a:pt x="186985" y="761630"/>
                  <a:pt x="53560" y="764409"/>
                </a:cubicBezTo>
                <a:cubicBezTo>
                  <a:pt x="-57626" y="639324"/>
                  <a:pt x="22984" y="578171"/>
                  <a:pt x="125832" y="530917"/>
                </a:cubicBezTo>
                <a:cubicBezTo>
                  <a:pt x="259256" y="472544"/>
                  <a:pt x="406578" y="486442"/>
                  <a:pt x="551121" y="475324"/>
                </a:cubicBezTo>
                <a:cubicBezTo>
                  <a:pt x="742919" y="450306"/>
                  <a:pt x="926376" y="391934"/>
                  <a:pt x="1120952" y="394713"/>
                </a:cubicBezTo>
                <a:cubicBezTo>
                  <a:pt x="1304411" y="336340"/>
                  <a:pt x="1507326" y="400272"/>
                  <a:pt x="1693564" y="325221"/>
                </a:cubicBezTo>
                <a:cubicBezTo>
                  <a:pt x="1882582" y="325221"/>
                  <a:pt x="2074379" y="325221"/>
                  <a:pt x="2266175" y="325221"/>
                </a:cubicBezTo>
                <a:cubicBezTo>
                  <a:pt x="2321770" y="328001"/>
                  <a:pt x="2374582" y="328001"/>
                  <a:pt x="2430177" y="330781"/>
                </a:cubicBezTo>
                <a:cubicBezTo>
                  <a:pt x="2430177" y="330781"/>
                  <a:pt x="2432956" y="330781"/>
                  <a:pt x="2432956" y="330781"/>
                </a:cubicBezTo>
                <a:cubicBezTo>
                  <a:pt x="2672008" y="339120"/>
                  <a:pt x="2908279" y="344679"/>
                  <a:pt x="3144551" y="355798"/>
                </a:cubicBezTo>
                <a:cubicBezTo>
                  <a:pt x="3233500" y="355798"/>
                  <a:pt x="3319670" y="358577"/>
                  <a:pt x="3408619" y="358577"/>
                </a:cubicBezTo>
                <a:cubicBezTo>
                  <a:pt x="3597637" y="372475"/>
                  <a:pt x="3789434" y="380814"/>
                  <a:pt x="3981231" y="361357"/>
                </a:cubicBezTo>
                <a:cubicBezTo>
                  <a:pt x="4173028" y="378035"/>
                  <a:pt x="4359266" y="366917"/>
                  <a:pt x="4551063" y="350238"/>
                </a:cubicBezTo>
                <a:cubicBezTo>
                  <a:pt x="4745639" y="369696"/>
                  <a:pt x="4937437" y="341899"/>
                  <a:pt x="5129233" y="316882"/>
                </a:cubicBezTo>
                <a:cubicBezTo>
                  <a:pt x="5321031" y="328001"/>
                  <a:pt x="5512828" y="328001"/>
                  <a:pt x="5699065" y="272407"/>
                </a:cubicBezTo>
                <a:cubicBezTo>
                  <a:pt x="5840829" y="333560"/>
                  <a:pt x="5910321" y="133424"/>
                  <a:pt x="6063202" y="172339"/>
                </a:cubicBezTo>
                <a:cubicBezTo>
                  <a:pt x="6216084" y="214035"/>
                  <a:pt x="6324491" y="55593"/>
                  <a:pt x="6457914" y="0"/>
                </a:cubicBezTo>
                <a:close/>
              </a:path>
            </a:pathLst>
          </a:custGeom>
          <a:solidFill>
            <a:schemeClr val="bg1"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9CBFFAF-AFD6-EF4E-9ECA-1561A25E4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8986" y="3547277"/>
            <a:ext cx="4452181" cy="134162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Popular Literature</a:t>
            </a:r>
          </a:p>
        </p:txBody>
      </p:sp>
    </p:spTree>
    <p:extLst>
      <p:ext uri="{BB962C8B-B14F-4D97-AF65-F5344CB8AC3E}">
        <p14:creationId xmlns:p14="http://schemas.microsoft.com/office/powerpoint/2010/main" val="221111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17CEC-0905-3845-AEB3-D20167132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dirty="0"/>
              <a:t>Different Genres Of Popular Fiction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9757D6-4F7E-124D-BC45-D502682809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TR" dirty="0"/>
              <a:t>crime fiction: spy/detective stories</a:t>
            </a:r>
          </a:p>
          <a:p>
            <a:r>
              <a:rPr lang="en-TR" dirty="0"/>
              <a:t>science-fiction </a:t>
            </a:r>
          </a:p>
          <a:p>
            <a:r>
              <a:rPr lang="en-TR" dirty="0"/>
              <a:t>fantasy</a:t>
            </a:r>
          </a:p>
          <a:p>
            <a:r>
              <a:rPr lang="en-TR" dirty="0"/>
              <a:t>horror</a:t>
            </a:r>
          </a:p>
          <a:p>
            <a:r>
              <a:rPr lang="en-TR" dirty="0"/>
              <a:t>thriller</a:t>
            </a:r>
          </a:p>
          <a:p>
            <a:r>
              <a:rPr lang="en-TR" dirty="0"/>
              <a:t>romance</a:t>
            </a:r>
          </a:p>
          <a:p>
            <a:r>
              <a:rPr lang="en-TR" dirty="0"/>
              <a:t>best-sellers </a:t>
            </a:r>
            <a:r>
              <a:rPr lang="en-TR" sz="1600" dirty="0"/>
              <a:t>(</a:t>
            </a:r>
            <a:r>
              <a:rPr lang="en-TR" sz="1400" dirty="0"/>
              <a:t>remember the question about sales numbers when defining what is “popular”)</a:t>
            </a:r>
          </a:p>
        </p:txBody>
      </p:sp>
    </p:spTree>
    <p:extLst>
      <p:ext uri="{BB962C8B-B14F-4D97-AF65-F5344CB8AC3E}">
        <p14:creationId xmlns:p14="http://schemas.microsoft.com/office/powerpoint/2010/main" val="37958513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0404A7-FC73-ED48-8142-0CC95B151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dirty="0"/>
              <a:t>Popular Fiction is defined by “what it is </a:t>
            </a:r>
            <a:r>
              <a:rPr lang="en-TR" b="1" u="sng" dirty="0"/>
              <a:t>not</a:t>
            </a:r>
            <a:r>
              <a:rPr lang="en-TR" dirty="0"/>
              <a:t>.”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FA3D0B-2D4A-344B-A9FF-83D923E880A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TR" dirty="0"/>
              <a:t>What it is not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81E89D-B5B0-314D-B482-321DD65C252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TR" dirty="0"/>
              <a:t>not high literature</a:t>
            </a:r>
          </a:p>
          <a:p>
            <a:r>
              <a:rPr lang="en-TR" dirty="0"/>
              <a:t>not serious literature</a:t>
            </a:r>
          </a:p>
          <a:p>
            <a:r>
              <a:rPr lang="en-TR" dirty="0"/>
              <a:t>not ”real” literature</a:t>
            </a:r>
          </a:p>
          <a:p>
            <a:pPr marL="0" indent="0">
              <a:buNone/>
            </a:pPr>
            <a:endParaRPr lang="en-TR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98655D-FB09-6945-BB69-1A410E773E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TR" dirty="0"/>
              <a:t>What it is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F4C4D7-F176-0441-8E8F-2FAC7962730F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TR" dirty="0"/>
              <a:t>simple and formulaic because commercial</a:t>
            </a:r>
          </a:p>
          <a:p>
            <a:r>
              <a:rPr lang="en-TR" dirty="0"/>
              <a:t>low culture=low literature</a:t>
            </a:r>
          </a:p>
          <a:p>
            <a:r>
              <a:rPr lang="en-TR" dirty="0"/>
              <a:t>inferior</a:t>
            </a:r>
          </a:p>
          <a:p>
            <a:r>
              <a:rPr lang="en-TR" dirty="0"/>
              <a:t>subculture</a:t>
            </a:r>
          </a:p>
          <a:p>
            <a:r>
              <a:rPr lang="en-TR" dirty="0"/>
              <a:t>popular culture=working class culture/mass culture/folk culture</a:t>
            </a:r>
          </a:p>
          <a:p>
            <a:endParaRPr lang="en-TR" dirty="0"/>
          </a:p>
        </p:txBody>
      </p:sp>
    </p:spTree>
    <p:extLst>
      <p:ext uri="{BB962C8B-B14F-4D97-AF65-F5344CB8AC3E}">
        <p14:creationId xmlns:p14="http://schemas.microsoft.com/office/powerpoint/2010/main" val="8818978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EE39D-F680-C84F-BFEE-469EDBFDB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dirty="0"/>
              <a:t>Literary Canon (The Classics)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C5FBC4-1645-7343-B2B0-26C82DA015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5629835" cy="4160520"/>
          </a:xfrm>
        </p:spPr>
        <p:txBody>
          <a:bodyPr/>
          <a:lstStyle/>
          <a:p>
            <a:pPr marL="0" indent="0">
              <a:buNone/>
            </a:pPr>
            <a:r>
              <a:rPr lang="en-TR" dirty="0"/>
              <a:t>Literature that is assumed to be</a:t>
            </a:r>
          </a:p>
          <a:p>
            <a:r>
              <a:rPr lang="en-TR" dirty="0"/>
              <a:t>good literature</a:t>
            </a:r>
          </a:p>
          <a:p>
            <a:r>
              <a:rPr lang="en-TR" dirty="0"/>
              <a:t>high literature</a:t>
            </a:r>
          </a:p>
          <a:p>
            <a:r>
              <a:rPr lang="en-TR" dirty="0"/>
              <a:t>authentic </a:t>
            </a:r>
          </a:p>
          <a:p>
            <a:r>
              <a:rPr lang="en-TR" dirty="0"/>
              <a:t>worth preserving</a:t>
            </a:r>
          </a:p>
          <a:p>
            <a:r>
              <a:rPr lang="en-TR" dirty="0"/>
              <a:t>worth teaching</a:t>
            </a:r>
          </a:p>
          <a:p>
            <a:r>
              <a:rPr lang="en-TR" dirty="0"/>
              <a:t>worth criticizing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F582B9-8982-5241-A313-625FE2581172}"/>
              </a:ext>
            </a:extLst>
          </p:cNvPr>
          <p:cNvSpPr txBox="1"/>
          <p:nvPr/>
        </p:nvSpPr>
        <p:spPr>
          <a:xfrm>
            <a:off x="7261411" y="316739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TR" sz="2800" b="1" dirty="0"/>
              <a:t>Who decides?</a:t>
            </a:r>
          </a:p>
        </p:txBody>
      </p:sp>
    </p:spTree>
    <p:extLst>
      <p:ext uri="{BB962C8B-B14F-4D97-AF65-F5344CB8AC3E}">
        <p14:creationId xmlns:p14="http://schemas.microsoft.com/office/powerpoint/2010/main" val="2069134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B441BA-7325-DD47-B6CF-9D8CE450F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dirty="0"/>
              <a:t>Scholars and Critics</a:t>
            </a:r>
          </a:p>
        </p:txBody>
      </p:sp>
      <p:pic>
        <p:nvPicPr>
          <p:cNvPr id="5" name="Content Placeholder 4" descr="Text&#10;&#10;Description automatically generated">
            <a:extLst>
              <a:ext uri="{FF2B5EF4-FFF2-40B4-BE49-F238E27FC236}">
                <a16:creationId xmlns:a16="http://schemas.microsoft.com/office/drawing/2014/main" id="{8A386490-4882-134E-82C9-D421BA89051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25550" y="2885281"/>
            <a:ext cx="9740900" cy="2413000"/>
          </a:xfrm>
        </p:spPr>
      </p:pic>
    </p:spTree>
    <p:extLst>
      <p:ext uri="{BB962C8B-B14F-4D97-AF65-F5344CB8AC3E}">
        <p14:creationId xmlns:p14="http://schemas.microsoft.com/office/powerpoint/2010/main" val="4246229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1134D0-0FEC-DB4B-ACC5-F84DB9B88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dirty="0"/>
              <a:t>The New Debate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A525C6-3659-CF49-AD93-31A2B6885D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TR" dirty="0"/>
              <a:t>Popular fiction deserves its own field as a unique medium, just like film and television.</a:t>
            </a:r>
          </a:p>
          <a:p>
            <a:pPr marL="0" indent="0">
              <a:buNone/>
            </a:pPr>
            <a:endParaRPr lang="en-TR" dirty="0"/>
          </a:p>
          <a:p>
            <a:pPr marL="0" indent="0">
              <a:buNone/>
            </a:pPr>
            <a:r>
              <a:rPr lang="en-TR" dirty="0"/>
              <a:t>It is worthy of attention from scholars and critics studying in different fields such as philology, cultural studies, communication.</a:t>
            </a:r>
          </a:p>
          <a:p>
            <a:pPr marL="0" indent="0">
              <a:buNone/>
            </a:pPr>
            <a:endParaRPr lang="en-TR" dirty="0"/>
          </a:p>
          <a:p>
            <a:pPr marL="0" indent="0">
              <a:buNone/>
            </a:pPr>
            <a:r>
              <a:rPr lang="en-TR" dirty="0"/>
              <a:t>They reflect the current social context. </a:t>
            </a:r>
          </a:p>
        </p:txBody>
      </p:sp>
    </p:spTree>
    <p:extLst>
      <p:ext uri="{BB962C8B-B14F-4D97-AF65-F5344CB8AC3E}">
        <p14:creationId xmlns:p14="http://schemas.microsoft.com/office/powerpoint/2010/main" val="36343737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A5BFE2-9E71-1241-955C-6229F0A780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dirty="0"/>
              <a:t>First Academic Approaches to Popular Literature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2BD4E1-498A-014A-8569-00C9374759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TR" dirty="0"/>
              <a:t>Feminist criticism of romance novels:</a:t>
            </a:r>
          </a:p>
          <a:p>
            <a:pPr lvl="1"/>
            <a:r>
              <a:rPr lang="en-TR" dirty="0"/>
              <a:t>pacified</a:t>
            </a:r>
          </a:p>
          <a:p>
            <a:pPr lvl="1"/>
            <a:r>
              <a:rPr lang="en-TR" dirty="0"/>
              <a:t>deceived</a:t>
            </a:r>
          </a:p>
          <a:p>
            <a:pPr lvl="1"/>
            <a:r>
              <a:rPr lang="en-TR" dirty="0"/>
              <a:t>manipulated female readers.</a:t>
            </a:r>
          </a:p>
          <a:p>
            <a:pPr lvl="1"/>
            <a:r>
              <a:rPr lang="en-TR" dirty="0"/>
              <a:t>mass-produced fantasies</a:t>
            </a:r>
          </a:p>
          <a:p>
            <a:pPr lvl="1"/>
            <a:endParaRPr lang="en-TR" dirty="0"/>
          </a:p>
          <a:p>
            <a:pPr lvl="1"/>
            <a:r>
              <a:rPr lang="en-TR" dirty="0"/>
              <a:t>Other scholars disagreed, supported popular fiction and explored its politics. Thus, they have approached popular fiction as a distinct field for the first time. They included crime and detective fiction in their studies as well. </a:t>
            </a:r>
          </a:p>
          <a:p>
            <a:pPr lvl="1"/>
            <a:r>
              <a:rPr lang="en-TR" dirty="0"/>
              <a:t>The literary canon was patriarchal. </a:t>
            </a:r>
          </a:p>
        </p:txBody>
      </p:sp>
    </p:spTree>
    <p:extLst>
      <p:ext uri="{BB962C8B-B14F-4D97-AF65-F5344CB8AC3E}">
        <p14:creationId xmlns:p14="http://schemas.microsoft.com/office/powerpoint/2010/main" val="2724989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89C966-1553-3546-B8ED-3F7026CCE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dirty="0"/>
              <a:t>Intertextuality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0CF4F4-744B-644C-9770-CBD4D54AF1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TR" dirty="0"/>
              <a:t>Based on works of “high literature”: Mary Shelley, H. G. 				Wells, Orwell, Huxley, Chesterton, Swift…</a:t>
            </a:r>
          </a:p>
          <a:p>
            <a:r>
              <a:rPr lang="en-TR" dirty="0"/>
              <a:t>Based on mythology: Homer’s epics, King Arthur legends, 					Norse mythology</a:t>
            </a:r>
          </a:p>
          <a:p>
            <a:r>
              <a:rPr lang="en-TR" dirty="0"/>
              <a:t>Direct references to those works</a:t>
            </a:r>
          </a:p>
          <a:p>
            <a:r>
              <a:rPr lang="en-TR" dirty="0"/>
              <a:t>References to one another</a:t>
            </a:r>
          </a:p>
        </p:txBody>
      </p:sp>
    </p:spTree>
    <p:extLst>
      <p:ext uri="{BB962C8B-B14F-4D97-AF65-F5344CB8AC3E}">
        <p14:creationId xmlns:p14="http://schemas.microsoft.com/office/powerpoint/2010/main" val="1969231063"/>
      </p:ext>
    </p:extLst>
  </p:cSld>
  <p:clrMapOvr>
    <a:masterClrMapping/>
  </p:clrMapOvr>
</p:sld>
</file>

<file path=ppt/theme/theme1.xml><?xml version="1.0" encoding="utf-8"?>
<a:theme xmlns:a="http://schemas.openxmlformats.org/drawingml/2006/main" name="BrushVTI">
  <a:themeElements>
    <a:clrScheme name="AnalogousFromRegularSeedLeftStep">
      <a:dk1>
        <a:srgbClr val="000000"/>
      </a:dk1>
      <a:lt1>
        <a:srgbClr val="FFFFFF"/>
      </a:lt1>
      <a:dk2>
        <a:srgbClr val="1D2E33"/>
      </a:dk2>
      <a:lt2>
        <a:srgbClr val="E2E8E2"/>
      </a:lt2>
      <a:accent1>
        <a:srgbClr val="C34DBC"/>
      </a:accent1>
      <a:accent2>
        <a:srgbClr val="873BB1"/>
      </a:accent2>
      <a:accent3>
        <a:srgbClr val="684DC3"/>
      </a:accent3>
      <a:accent4>
        <a:srgbClr val="3B51B1"/>
      </a:accent4>
      <a:accent5>
        <a:srgbClr val="4D94C3"/>
      </a:accent5>
      <a:accent6>
        <a:srgbClr val="3BB1AF"/>
      </a:accent6>
      <a:hlink>
        <a:srgbClr val="329638"/>
      </a:hlink>
      <a:folHlink>
        <a:srgbClr val="7F7F7F"/>
      </a:folHlink>
    </a:clrScheme>
    <a:fontScheme name="Custom 3">
      <a:majorFont>
        <a:latin typeface="Elephant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863</TotalTime>
  <Words>289</Words>
  <Application>Microsoft Macintosh PowerPoint</Application>
  <PresentationFormat>Widescreen</PresentationFormat>
  <Paragraphs>51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Century Gothic</vt:lpstr>
      <vt:lpstr>Elephant</vt:lpstr>
      <vt:lpstr>BrushVTI</vt:lpstr>
      <vt:lpstr>Popular Literature</vt:lpstr>
      <vt:lpstr>Different Genres Of Popular Fiction</vt:lpstr>
      <vt:lpstr>Popular Fiction is defined by “what it is not.”</vt:lpstr>
      <vt:lpstr>Literary Canon (The Classics)</vt:lpstr>
      <vt:lpstr>Scholars and Critics</vt:lpstr>
      <vt:lpstr>The New Debate</vt:lpstr>
      <vt:lpstr>First Academic Approaches to Popular Literature</vt:lpstr>
      <vt:lpstr>Intertextuality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Popular Culture &amp; Literature</dc:title>
  <dc:creator>Seda.Peksen</dc:creator>
  <cp:lastModifiedBy>Seda.Peksen</cp:lastModifiedBy>
  <cp:revision>76</cp:revision>
  <dcterms:created xsi:type="dcterms:W3CDTF">2021-02-15T21:23:11Z</dcterms:created>
  <dcterms:modified xsi:type="dcterms:W3CDTF">2022-04-20T17:26:24Z</dcterms:modified>
</cp:coreProperties>
</file>