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notesMasterIdLst>
    <p:notesMasterId r:id="rId10"/>
  </p:notesMasterIdLst>
  <p:sldIdLst>
    <p:sldId id="260" r:id="rId2"/>
    <p:sldId id="273" r:id="rId3"/>
    <p:sldId id="276" r:id="rId4"/>
    <p:sldId id="279" r:id="rId5"/>
    <p:sldId id="284" r:id="rId6"/>
    <p:sldId id="275" r:id="rId7"/>
    <p:sldId id="278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/>
    <p:restoredTop sz="81955"/>
  </p:normalViewPr>
  <p:slideViewPr>
    <p:cSldViewPr snapToGrid="0" snapToObjects="1">
      <p:cViewPr varScale="1">
        <p:scale>
          <a:sx n="73" d="100"/>
          <a:sy n="73" d="100"/>
        </p:scale>
        <p:origin x="1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4D76B-A847-2D45-A57B-A14C1BA8BCC0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B9063-4770-C947-AA5F-34C17355E0EC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503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9B9063-4770-C947-AA5F-34C17355E0EC}" type="slidenum">
              <a:rPr lang="en-TR" smtClean="0"/>
              <a:t>4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9361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5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7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5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0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2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4" r:id="rId5"/>
    <p:sldLayoutId id="2147483715" r:id="rId6"/>
    <p:sldLayoutId id="2147483721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of stacked books">
            <a:extLst>
              <a:ext uri="{FF2B5EF4-FFF2-40B4-BE49-F238E27FC236}">
                <a16:creationId xmlns:a16="http://schemas.microsoft.com/office/drawing/2014/main" id="{015D348E-7F2C-49C6-97A3-C53A6C714B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CBFFAF-AFD6-EF4E-9ECA-1561A25E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986" y="3547277"/>
            <a:ext cx="4452181" cy="13416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Popular Literature</a:t>
            </a:r>
          </a:p>
        </p:txBody>
      </p:sp>
    </p:spTree>
    <p:extLst>
      <p:ext uri="{BB962C8B-B14F-4D97-AF65-F5344CB8AC3E}">
        <p14:creationId xmlns:p14="http://schemas.microsoft.com/office/powerpoint/2010/main" val="22111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7CEC-0905-3845-AEB3-D2016713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Different Genres Of Popular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757D6-4F7E-124D-BC45-D50268280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crime fiction: spy/detective stories</a:t>
            </a:r>
          </a:p>
          <a:p>
            <a:r>
              <a:rPr lang="en-TR" dirty="0"/>
              <a:t>science-fiction </a:t>
            </a:r>
          </a:p>
          <a:p>
            <a:r>
              <a:rPr lang="en-TR" dirty="0"/>
              <a:t>fantasy</a:t>
            </a:r>
          </a:p>
          <a:p>
            <a:r>
              <a:rPr lang="en-TR" dirty="0"/>
              <a:t>horror</a:t>
            </a:r>
          </a:p>
          <a:p>
            <a:r>
              <a:rPr lang="en-TR" dirty="0"/>
              <a:t>thriller</a:t>
            </a:r>
          </a:p>
          <a:p>
            <a:r>
              <a:rPr lang="en-TR" dirty="0"/>
              <a:t>romance</a:t>
            </a:r>
          </a:p>
          <a:p>
            <a:r>
              <a:rPr lang="en-TR" dirty="0"/>
              <a:t>best-sellers </a:t>
            </a:r>
            <a:r>
              <a:rPr lang="en-TR" sz="1600" dirty="0"/>
              <a:t>(</a:t>
            </a:r>
            <a:r>
              <a:rPr lang="en-TR" sz="1400" dirty="0"/>
              <a:t>remember the question about sales numbers when defining what is “popular”)</a:t>
            </a:r>
          </a:p>
        </p:txBody>
      </p:sp>
    </p:spTree>
    <p:extLst>
      <p:ext uri="{BB962C8B-B14F-4D97-AF65-F5344CB8AC3E}">
        <p14:creationId xmlns:p14="http://schemas.microsoft.com/office/powerpoint/2010/main" val="379585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404A7-FC73-ED48-8142-0CC95B15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Popular Fiction is defined by “what it is </a:t>
            </a:r>
            <a:r>
              <a:rPr lang="en-TR" b="1" u="sng" dirty="0"/>
              <a:t>not</a:t>
            </a:r>
            <a:r>
              <a:rPr lang="en-TR" dirty="0"/>
              <a:t>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A3D0B-2D4A-344B-A9FF-83D923E880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What it is not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1E89D-B5B0-314D-B482-321DD65C25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TR" dirty="0"/>
              <a:t>not high literature</a:t>
            </a:r>
          </a:p>
          <a:p>
            <a:r>
              <a:rPr lang="en-TR" dirty="0"/>
              <a:t>not serious literature</a:t>
            </a:r>
          </a:p>
          <a:p>
            <a:r>
              <a:rPr lang="en-TR" dirty="0"/>
              <a:t>not ”real” literature</a:t>
            </a:r>
          </a:p>
          <a:p>
            <a:pPr marL="0" indent="0">
              <a:buNone/>
            </a:pPr>
            <a:endParaRPr lang="en-T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8655D-FB09-6945-BB69-1A410E773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dirty="0"/>
              <a:t>What it 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4C4D7-F176-0441-8E8F-2FAC7962730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TR" dirty="0"/>
              <a:t>simple and formulaic because commercial</a:t>
            </a:r>
          </a:p>
          <a:p>
            <a:r>
              <a:rPr lang="en-TR" dirty="0"/>
              <a:t>low culture=low literature</a:t>
            </a:r>
          </a:p>
          <a:p>
            <a:r>
              <a:rPr lang="en-TR" dirty="0"/>
              <a:t>inferior</a:t>
            </a:r>
          </a:p>
          <a:p>
            <a:r>
              <a:rPr lang="en-TR" dirty="0"/>
              <a:t>subculture</a:t>
            </a:r>
          </a:p>
          <a:p>
            <a:r>
              <a:rPr lang="en-TR" dirty="0"/>
              <a:t>popular culture=working class culture/mass culture/folk culture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88189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E39D-F680-C84F-BFEE-469EDBFD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Literary Canon (The Classics)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5FBC4-1645-7343-B2B0-26C82DA0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5629835" cy="4160520"/>
          </a:xfrm>
        </p:spPr>
        <p:txBody>
          <a:bodyPr/>
          <a:lstStyle/>
          <a:p>
            <a:pPr marL="0" indent="0">
              <a:buNone/>
            </a:pPr>
            <a:r>
              <a:rPr lang="en-TR" dirty="0"/>
              <a:t>Literature that is assumed to be</a:t>
            </a:r>
          </a:p>
          <a:p>
            <a:r>
              <a:rPr lang="en-TR" dirty="0"/>
              <a:t>good literature</a:t>
            </a:r>
          </a:p>
          <a:p>
            <a:r>
              <a:rPr lang="en-TR" dirty="0"/>
              <a:t>high literature</a:t>
            </a:r>
          </a:p>
          <a:p>
            <a:r>
              <a:rPr lang="en-TR" dirty="0"/>
              <a:t>authentic </a:t>
            </a:r>
          </a:p>
          <a:p>
            <a:r>
              <a:rPr lang="en-TR" dirty="0"/>
              <a:t>worth preserving</a:t>
            </a:r>
          </a:p>
          <a:p>
            <a:r>
              <a:rPr lang="en-TR" dirty="0"/>
              <a:t>worth teaching</a:t>
            </a:r>
          </a:p>
          <a:p>
            <a:r>
              <a:rPr lang="en-TR" dirty="0"/>
              <a:t>worth criticizing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582B9-8982-5241-A313-625FE2581172}"/>
              </a:ext>
            </a:extLst>
          </p:cNvPr>
          <p:cNvSpPr txBox="1"/>
          <p:nvPr/>
        </p:nvSpPr>
        <p:spPr>
          <a:xfrm>
            <a:off x="7261411" y="316739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800" b="1" dirty="0"/>
              <a:t>Who decides?</a:t>
            </a:r>
          </a:p>
        </p:txBody>
      </p:sp>
    </p:spTree>
    <p:extLst>
      <p:ext uri="{BB962C8B-B14F-4D97-AF65-F5344CB8AC3E}">
        <p14:creationId xmlns:p14="http://schemas.microsoft.com/office/powerpoint/2010/main" val="206913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41BA-7325-DD47-B6CF-9D8CE450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Scholars and Critics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8A386490-4882-134E-82C9-D421BA890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550" y="2885281"/>
            <a:ext cx="9740900" cy="2413000"/>
          </a:xfrm>
        </p:spPr>
      </p:pic>
    </p:spTree>
    <p:extLst>
      <p:ext uri="{BB962C8B-B14F-4D97-AF65-F5344CB8AC3E}">
        <p14:creationId xmlns:p14="http://schemas.microsoft.com/office/powerpoint/2010/main" val="424622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34D0-0FEC-DB4B-ACC5-F84DB9B8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The New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25C6-3659-CF49-AD93-31A2B6885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Popular fiction deserves its own field as a unique medium, just like film and television.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It is worthy of attention from scholars and critics studying in different fields such as philology, cultural studies, communication.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They reflect the current social context. </a:t>
            </a:r>
          </a:p>
        </p:txBody>
      </p:sp>
    </p:spTree>
    <p:extLst>
      <p:ext uri="{BB962C8B-B14F-4D97-AF65-F5344CB8AC3E}">
        <p14:creationId xmlns:p14="http://schemas.microsoft.com/office/powerpoint/2010/main" val="363437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5BFE2-9E71-1241-955C-6229F0A7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First Academic Approaches to Popular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BD4E1-498A-014A-8569-00C937475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TR" dirty="0"/>
              <a:t>Feminist criticism of romance novels:</a:t>
            </a:r>
          </a:p>
          <a:p>
            <a:pPr lvl="1"/>
            <a:r>
              <a:rPr lang="en-TR" dirty="0"/>
              <a:t>pacified</a:t>
            </a:r>
          </a:p>
          <a:p>
            <a:pPr lvl="1"/>
            <a:r>
              <a:rPr lang="en-TR" dirty="0"/>
              <a:t>deceived</a:t>
            </a:r>
          </a:p>
          <a:p>
            <a:pPr lvl="1"/>
            <a:r>
              <a:rPr lang="en-TR" dirty="0"/>
              <a:t>manipulated female readers.</a:t>
            </a:r>
          </a:p>
          <a:p>
            <a:pPr lvl="1"/>
            <a:r>
              <a:rPr lang="en-TR" dirty="0"/>
              <a:t>mass-produced fantasies</a:t>
            </a:r>
          </a:p>
          <a:p>
            <a:pPr lvl="1"/>
            <a:endParaRPr lang="en-TR" dirty="0"/>
          </a:p>
          <a:p>
            <a:pPr lvl="1"/>
            <a:r>
              <a:rPr lang="en-TR" dirty="0"/>
              <a:t>Other scholars disagreed, supported popular fiction and explored its politics. Thus, they have approached popular fiction as a distinct field for the first time. They included crime and detective fiction in their studies as well. </a:t>
            </a:r>
          </a:p>
          <a:p>
            <a:pPr lvl="1"/>
            <a:r>
              <a:rPr lang="en-TR" dirty="0"/>
              <a:t>The literary canon was patriarchal. </a:t>
            </a:r>
          </a:p>
        </p:txBody>
      </p:sp>
    </p:spTree>
    <p:extLst>
      <p:ext uri="{BB962C8B-B14F-4D97-AF65-F5344CB8AC3E}">
        <p14:creationId xmlns:p14="http://schemas.microsoft.com/office/powerpoint/2010/main" val="272498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C966-1553-3546-B8ED-3F7026CCE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Intertextuality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CF4F4-744B-644C-9770-CBD4D54AF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Based on works of “high literature”: Mary Shelley, H. G. 				Wells, Orwell, Huxley, Chesterton, Swift…</a:t>
            </a:r>
          </a:p>
          <a:p>
            <a:r>
              <a:rPr lang="en-TR" dirty="0"/>
              <a:t>Based on mythology: Homer’s epics, King Arthur legends, 					Norse mythology</a:t>
            </a:r>
          </a:p>
          <a:p>
            <a:r>
              <a:rPr lang="en-TR" dirty="0"/>
              <a:t>Direct references to those works</a:t>
            </a:r>
          </a:p>
          <a:p>
            <a:r>
              <a:rPr lang="en-TR" dirty="0"/>
              <a:t>References to one another</a:t>
            </a:r>
          </a:p>
        </p:txBody>
      </p:sp>
    </p:spTree>
    <p:extLst>
      <p:ext uri="{BB962C8B-B14F-4D97-AF65-F5344CB8AC3E}">
        <p14:creationId xmlns:p14="http://schemas.microsoft.com/office/powerpoint/2010/main" val="196923106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D2E33"/>
      </a:dk2>
      <a:lt2>
        <a:srgbClr val="E2E8E2"/>
      </a:lt2>
      <a:accent1>
        <a:srgbClr val="C34DBC"/>
      </a:accent1>
      <a:accent2>
        <a:srgbClr val="873BB1"/>
      </a:accent2>
      <a:accent3>
        <a:srgbClr val="684DC3"/>
      </a:accent3>
      <a:accent4>
        <a:srgbClr val="3B51B1"/>
      </a:accent4>
      <a:accent5>
        <a:srgbClr val="4D94C3"/>
      </a:accent5>
      <a:accent6>
        <a:srgbClr val="3BB1AF"/>
      </a:accent6>
      <a:hlink>
        <a:srgbClr val="32963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289</Words>
  <Application>Microsoft Macintosh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Elephant</vt:lpstr>
      <vt:lpstr>BrushVTI</vt:lpstr>
      <vt:lpstr>Popular Literature</vt:lpstr>
      <vt:lpstr>Different Genres Of Popular Fiction</vt:lpstr>
      <vt:lpstr>Popular Fiction is defined by “what it is not.”</vt:lpstr>
      <vt:lpstr>Literary Canon (The Classics)</vt:lpstr>
      <vt:lpstr>Scholars and Critics</vt:lpstr>
      <vt:lpstr>The New Debate</vt:lpstr>
      <vt:lpstr>First Academic Approaches to Popular Literature</vt:lpstr>
      <vt:lpstr>Intertextuality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Culture &amp; Literature</dc:title>
  <dc:creator>Seda.Peksen</dc:creator>
  <cp:lastModifiedBy>Seda.Peksen</cp:lastModifiedBy>
  <cp:revision>76</cp:revision>
  <dcterms:created xsi:type="dcterms:W3CDTF">2021-02-15T21:23:11Z</dcterms:created>
  <dcterms:modified xsi:type="dcterms:W3CDTF">2022-04-20T17:26:24Z</dcterms:modified>
</cp:coreProperties>
</file>