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2400" dirty="0" smtClean="0">
                <a:solidFill>
                  <a:schemeClr val="tx1"/>
                </a:solidFill>
              </a:rPr>
              <a:t>Süpervizörlükte ve Süpervizör Olmada Sorunlar ve Stres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229600" cy="4572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Sosyal Hizmet Uzmanlığından Süpervizörlüğe </a:t>
            </a:r>
            <a:r>
              <a:rPr lang="tr-TR" b="1" dirty="0" smtClean="0"/>
              <a:t>Geçiş</a:t>
            </a:r>
          </a:p>
          <a:p>
            <a:r>
              <a:rPr lang="tr-TR" dirty="0" smtClean="0"/>
              <a:t>statü, prestij ve mesleki ilerlemenin </a:t>
            </a:r>
            <a:r>
              <a:rPr lang="tr-TR" dirty="0" smtClean="0"/>
              <a:t>devamı,klinik </a:t>
            </a:r>
            <a:r>
              <a:rPr lang="tr-TR" dirty="0" smtClean="0"/>
              <a:t>düzeyde maaş ve statü, yöneticiliğe terfi </a:t>
            </a:r>
            <a:endParaRPr lang="tr-TR" dirty="0" smtClean="0"/>
          </a:p>
          <a:p>
            <a:pPr>
              <a:buNone/>
            </a:pPr>
            <a:r>
              <a:rPr lang="tr-TR" b="1" i="1" dirty="0" smtClean="0"/>
              <a:t>Değişim için Hazırlık    </a:t>
            </a:r>
            <a:endParaRPr lang="tr-TR" dirty="0" smtClean="0"/>
          </a:p>
          <a:p>
            <a:pPr>
              <a:buNone/>
            </a:pPr>
            <a:r>
              <a:rPr lang="tr-TR" b="1" i="1" dirty="0" smtClean="0"/>
              <a:t>Kendini Algılama ve Kimlik ile İlgili </a:t>
            </a:r>
            <a:r>
              <a:rPr lang="tr-TR" b="1" i="1" dirty="0" smtClean="0"/>
              <a:t>Değişimler</a:t>
            </a:r>
            <a:endParaRPr lang="tr-TR" b="1" i="1" dirty="0" smtClean="0"/>
          </a:p>
          <a:p>
            <a:pPr>
              <a:buNone/>
            </a:pPr>
            <a:r>
              <a:rPr lang="tr-TR" b="1" i="1" dirty="0" err="1" smtClean="0"/>
              <a:t>Klinisyenlikten</a:t>
            </a:r>
            <a:r>
              <a:rPr lang="tr-TR" b="1" i="1" dirty="0" smtClean="0"/>
              <a:t> </a:t>
            </a:r>
            <a:r>
              <a:rPr lang="tr-TR" b="1" i="1" dirty="0" smtClean="0"/>
              <a:t>Yöneticiliğe</a:t>
            </a:r>
            <a:endParaRPr lang="tr-TR" dirty="0" smtClean="0"/>
          </a:p>
          <a:p>
            <a:pPr>
              <a:buNone/>
            </a:pPr>
            <a:r>
              <a:rPr lang="tr-TR" b="1" i="1" dirty="0" smtClean="0"/>
              <a:t>Akran İlişkilerinde Değişim </a:t>
            </a:r>
            <a:endParaRPr lang="tr-TR" b="1" i="1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b="1" i="1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8229600" cy="550072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b="1" dirty="0" smtClean="0"/>
              <a:t>Süpervizör </a:t>
            </a:r>
            <a:r>
              <a:rPr lang="tr-TR" b="1" dirty="0" smtClean="0"/>
              <a:t>Olma İle İlişkili Stres </a:t>
            </a:r>
            <a:endParaRPr lang="tr-TR" b="1" dirty="0" smtClean="0"/>
          </a:p>
          <a:p>
            <a:pPr algn="just">
              <a:buNone/>
            </a:pPr>
            <a:r>
              <a:rPr lang="tr-TR" dirty="0" smtClean="0"/>
              <a:t>  Süpervizörler </a:t>
            </a:r>
            <a:r>
              <a:rPr lang="tr-TR" dirty="0" smtClean="0"/>
              <a:t>tutumsal ve davranışsal olarak yeni konumun getirdiği karmaşık süreç ile yüzleşmektedir.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 </a:t>
            </a:r>
            <a:r>
              <a:rPr lang="tr-TR" dirty="0" smtClean="0"/>
              <a:t> </a:t>
            </a:r>
            <a:r>
              <a:rPr lang="tr-TR" b="1" dirty="0" smtClean="0"/>
              <a:t>Devam </a:t>
            </a:r>
            <a:r>
              <a:rPr lang="tr-TR" b="1" dirty="0" smtClean="0"/>
              <a:t>Eden Süpervizör Stresi: Süpervizör </a:t>
            </a:r>
            <a:r>
              <a:rPr lang="tr-TR" b="1" dirty="0" smtClean="0"/>
              <a:t>     Olmada </a:t>
            </a:r>
            <a:r>
              <a:rPr lang="tr-TR" b="1" dirty="0" smtClean="0"/>
              <a:t>Sorunlar </a:t>
            </a:r>
            <a:endParaRPr lang="tr-TR" b="1" dirty="0" smtClean="0"/>
          </a:p>
          <a:p>
            <a:pPr algn="just">
              <a:buNone/>
            </a:pPr>
            <a:r>
              <a:rPr lang="tr-TR" b="1" dirty="0" smtClean="0"/>
              <a:t> </a:t>
            </a:r>
            <a:r>
              <a:rPr lang="tr-TR" b="1" dirty="0" smtClean="0"/>
              <a:t>  </a:t>
            </a:r>
            <a:r>
              <a:rPr lang="tr-TR" dirty="0" smtClean="0"/>
              <a:t>Süpervizörler </a:t>
            </a:r>
            <a:r>
              <a:rPr lang="tr-TR" dirty="0" err="1" smtClean="0"/>
              <a:t>süpervizyon</a:t>
            </a:r>
            <a:r>
              <a:rPr lang="tr-TR" dirty="0" smtClean="0"/>
              <a:t> alanlara verebilecekleri </a:t>
            </a:r>
            <a:r>
              <a:rPr lang="tr-TR" dirty="0" smtClean="0"/>
              <a:t>yardımın </a:t>
            </a:r>
            <a:r>
              <a:rPr lang="tr-TR" dirty="0" smtClean="0"/>
              <a:t>sınırlarının </a:t>
            </a:r>
            <a:r>
              <a:rPr lang="tr-TR" dirty="0" smtClean="0"/>
              <a:t>farkındadırlar.</a:t>
            </a:r>
          </a:p>
          <a:p>
            <a:pPr algn="just">
              <a:buNone/>
            </a:pPr>
            <a:r>
              <a:rPr lang="tr-TR" dirty="0" smtClean="0"/>
              <a:t>   </a:t>
            </a:r>
            <a:r>
              <a:rPr lang="tr-TR" dirty="0" smtClean="0"/>
              <a:t>Süpervizörün </a:t>
            </a:r>
            <a:r>
              <a:rPr lang="tr-TR" dirty="0" smtClean="0"/>
              <a:t>izleme ve anlamada doğrudan sosyal hizmet uzmanlarından daha karmaşık yapısı vardır.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 </a:t>
            </a:r>
            <a:r>
              <a:rPr lang="tr-TR" dirty="0" smtClean="0"/>
              <a:t>   </a:t>
            </a:r>
            <a:r>
              <a:rPr lang="tr-TR" dirty="0" smtClean="0"/>
              <a:t>Süpervizörler bazı yeni programlar hakkında yeni bilgi ve teknikleri bilmeyebilir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dirty="0" smtClean="0"/>
              <a:t>    Süpervizör</a:t>
            </a:r>
            <a:r>
              <a:rPr lang="tr-TR" dirty="0" smtClean="0"/>
              <a:t>, </a:t>
            </a:r>
            <a:r>
              <a:rPr lang="tr-TR" dirty="0" err="1" smtClean="0"/>
              <a:t>süpervizyon</a:t>
            </a:r>
            <a:r>
              <a:rPr lang="tr-TR" dirty="0" smtClean="0"/>
              <a:t> alanların çalışma, soru ve sorunlarına eleştirel bir analizle tabi </a:t>
            </a:r>
            <a:r>
              <a:rPr lang="tr-TR" dirty="0" smtClean="0"/>
              <a:t>olmaktadır.</a:t>
            </a:r>
          </a:p>
          <a:p>
            <a:pPr algn="just">
              <a:buNone/>
            </a:pPr>
            <a:r>
              <a:rPr lang="tr-TR" dirty="0" smtClean="0"/>
              <a:t>    Sosyal </a:t>
            </a:r>
            <a:r>
              <a:rPr lang="tr-TR" dirty="0" smtClean="0"/>
              <a:t>hizmetin insan farklılığı vurgusu, süpervizörler için devam eden stres kaynağıdır </a:t>
            </a:r>
            <a:r>
              <a:rPr lang="tr-TR" dirty="0" smtClean="0"/>
              <a:t>.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 </a:t>
            </a:r>
            <a:r>
              <a:rPr lang="tr-TR" dirty="0" smtClean="0"/>
              <a:t>  </a:t>
            </a:r>
          </a:p>
          <a:p>
            <a:pPr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err="1" smtClean="0"/>
              <a:t>Süpervizyonda</a:t>
            </a:r>
            <a:r>
              <a:rPr lang="tr-TR" sz="3200" dirty="0" smtClean="0"/>
              <a:t> Bir Faktör Olarak Irk ve Etnik </a:t>
            </a:r>
            <a:r>
              <a:rPr lang="tr-TR" sz="3200" dirty="0" smtClean="0"/>
              <a:t>Köken</a:t>
            </a:r>
          </a:p>
          <a:p>
            <a:pPr algn="just"/>
            <a:r>
              <a:rPr lang="tr-TR" sz="3200" dirty="0" err="1" smtClean="0"/>
              <a:t>Süpervizyona</a:t>
            </a:r>
            <a:r>
              <a:rPr lang="tr-TR" sz="3200" dirty="0" smtClean="0"/>
              <a:t> Geçişte Bir Faktör Olarak Cinsiyet</a:t>
            </a:r>
          </a:p>
          <a:p>
            <a:pPr algn="just"/>
            <a:r>
              <a:rPr lang="tr-TR" sz="3200" dirty="0" smtClean="0"/>
              <a:t>Devam Eden </a:t>
            </a:r>
            <a:r>
              <a:rPr lang="tr-TR" sz="3200" dirty="0" err="1" smtClean="0"/>
              <a:t>Süpervizyonda</a:t>
            </a:r>
            <a:r>
              <a:rPr lang="tr-TR" sz="3200" dirty="0" smtClean="0"/>
              <a:t> Bir Faktör Olarak Cinsiyet  </a:t>
            </a:r>
          </a:p>
          <a:p>
            <a:r>
              <a:rPr lang="tr-TR" sz="3200" dirty="0" err="1" smtClean="0"/>
              <a:t>Süpervizyonda</a:t>
            </a:r>
            <a:r>
              <a:rPr lang="tr-TR" sz="3200" dirty="0" smtClean="0"/>
              <a:t> Bir Faktör Olarak Cinsel Yönelim</a:t>
            </a:r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Hiyerarşik Pozisyonla İlişkili Sorunlar</a:t>
            </a:r>
            <a:endParaRPr lang="tr-TR" sz="3200" dirty="0" smtClean="0"/>
          </a:p>
          <a:p>
            <a:pPr algn="just"/>
            <a:r>
              <a:rPr lang="tr-TR" sz="3200" dirty="0" smtClean="0"/>
              <a:t>Süpervizör örgüt içinde iki grup (doğrudan hizmet sunan uzmanlar ve yöneticiler) ve ikili ortak üyeler arasında (süpervizör alan-süpervizör, süpervizör-yönetici) bağlantı kuran bir üst denetim mekanizması olarak </a:t>
            </a:r>
            <a:r>
              <a:rPr lang="tr-TR" sz="3200" dirty="0" smtClean="0"/>
              <a:t>görülmektedir.</a:t>
            </a:r>
          </a:p>
          <a:p>
            <a:pPr algn="just"/>
            <a:r>
              <a:rPr lang="tr-TR" sz="3200" b="1" i="1" dirty="0" smtClean="0"/>
              <a:t>Yöneticilerle </a:t>
            </a:r>
            <a:r>
              <a:rPr lang="tr-TR" sz="3200" b="1" i="1" dirty="0" smtClean="0"/>
              <a:t>Çalışma</a:t>
            </a:r>
            <a:r>
              <a:rPr lang="tr-TR" sz="3200" dirty="0" smtClean="0"/>
              <a:t> </a:t>
            </a:r>
          </a:p>
          <a:p>
            <a:r>
              <a:rPr lang="tr-TR" sz="3200" b="1" i="1" dirty="0" smtClean="0"/>
              <a:t>Yöneticileri </a:t>
            </a:r>
            <a:r>
              <a:rPr lang="tr-TR" sz="3200" b="1" i="1" dirty="0" smtClean="0"/>
              <a:t>Anlama</a:t>
            </a:r>
          </a:p>
          <a:p>
            <a:endParaRPr lang="tr-TR" sz="3200" i="1" dirty="0" smtClean="0"/>
          </a:p>
          <a:p>
            <a:endParaRPr lang="tr-TR" sz="3200" b="1" i="1" dirty="0" smtClean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İyi</a:t>
            </a:r>
            <a:r>
              <a:rPr lang="tr-TR" b="1" dirty="0" smtClean="0"/>
              <a:t>” </a:t>
            </a:r>
            <a:r>
              <a:rPr lang="tr-TR" b="1" dirty="0" smtClean="0"/>
              <a:t>Süpervizör</a:t>
            </a:r>
          </a:p>
          <a:p>
            <a:pPr>
              <a:buNone/>
            </a:pPr>
            <a:r>
              <a:rPr lang="tr-TR" dirty="0" smtClean="0"/>
              <a:t>  </a:t>
            </a:r>
            <a:r>
              <a:rPr lang="tr-TR" dirty="0" err="1" smtClean="0"/>
              <a:t>Süpervizyon</a:t>
            </a:r>
            <a:r>
              <a:rPr lang="tr-TR" dirty="0" smtClean="0"/>
              <a:t> alanın memnuniyeti</a:t>
            </a:r>
          </a:p>
          <a:p>
            <a:pPr>
              <a:buNone/>
            </a:pPr>
            <a:r>
              <a:rPr lang="tr-TR" dirty="0" smtClean="0"/>
              <a:t>  Otoriter olmayan tutum</a:t>
            </a:r>
          </a:p>
          <a:p>
            <a:pPr>
              <a:buNone/>
            </a:pPr>
            <a:r>
              <a:rPr lang="tr-TR" dirty="0" smtClean="0"/>
              <a:t>   Yapılandırılmış prosedür ve yapıcı geribildirim</a:t>
            </a:r>
          </a:p>
          <a:p>
            <a:pPr>
              <a:buNone/>
            </a:pPr>
            <a:r>
              <a:rPr lang="tr-TR" dirty="0" smtClean="0"/>
              <a:t>   </a:t>
            </a:r>
            <a:r>
              <a:rPr lang="tr-TR" dirty="0" err="1" smtClean="0"/>
              <a:t>Süpervizyon</a:t>
            </a:r>
            <a:r>
              <a:rPr lang="tr-TR" dirty="0" smtClean="0"/>
              <a:t> alanın sosyo </a:t>
            </a:r>
            <a:r>
              <a:rPr lang="tr-TR" dirty="0" smtClean="0"/>
              <a:t>duygusal ihtiyaçlarıyla birlikte kurumun üretim ihtiyacını birleştirmek </a:t>
            </a:r>
            <a:endParaRPr lang="tr-TR" dirty="0" smtClean="0"/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b="1" dirty="0" smtClean="0"/>
              <a:t>  </a:t>
            </a:r>
            <a:r>
              <a:rPr lang="tr-TR" dirty="0" smtClean="0"/>
              <a:t>Erişilebilir olmak</a:t>
            </a:r>
          </a:p>
          <a:p>
            <a:pPr>
              <a:buNone/>
            </a:pPr>
            <a:r>
              <a:rPr lang="tr-TR" dirty="0" smtClean="0"/>
              <a:t>   Çalışan grupları arasında iyi ilişkiler geliştirebilmek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72</TotalTime>
  <Words>251</Words>
  <Application>Microsoft Office PowerPoint</Application>
  <PresentationFormat>Ekran Gösterisi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14</cp:revision>
  <dcterms:created xsi:type="dcterms:W3CDTF">2017-04-26T08:36:58Z</dcterms:created>
  <dcterms:modified xsi:type="dcterms:W3CDTF">2017-12-11T13:29:50Z</dcterms:modified>
</cp:coreProperties>
</file>