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59" r:id="rId4"/>
    <p:sldId id="260" r:id="rId5"/>
    <p:sldId id="261" r:id="rId6"/>
    <p:sldId id="262" r:id="rId7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56" d="100"/>
          <a:sy n="56" d="100"/>
        </p:scale>
        <p:origin x="-132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Başlık"/>
          <p:cNvSpPr>
            <a:spLocks noGrp="1"/>
          </p:cNvSpPr>
          <p:nvPr>
            <p:ph type="ctrTitle"/>
          </p:nvPr>
        </p:nvSpPr>
        <p:spPr>
          <a:xfrm>
            <a:off x="1219200" y="3886200"/>
            <a:ext cx="6858000" cy="990600"/>
          </a:xfrm>
        </p:spPr>
        <p:txBody>
          <a:bodyPr anchor="t" anchorCtr="0"/>
          <a:lstStyle>
            <a:lvl1pPr algn="r">
              <a:defRPr sz="3200">
                <a:solidFill>
                  <a:schemeClr val="tx1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Alt Başlık"/>
          <p:cNvSpPr>
            <a:spLocks noGrp="1"/>
          </p:cNvSpPr>
          <p:nvPr>
            <p:ph type="subTitle" idx="1"/>
          </p:nvPr>
        </p:nvSpPr>
        <p:spPr>
          <a:xfrm>
            <a:off x="1219200" y="5124450"/>
            <a:ext cx="6858000" cy="53340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28" name="27 Veri Yer Tutucusu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>
            <a:lvl1pPr>
              <a:defRPr sz="1400"/>
            </a:lvl1pPr>
          </a:lstStyle>
          <a:p>
            <a:fld id="{D9F75050-0E15-4C5B-92B0-66D068882F1F}" type="datetimeFigureOut">
              <a:rPr lang="tr-TR" smtClean="0"/>
              <a:pPr/>
              <a:t>11.12.2017</a:t>
            </a:fld>
            <a:endParaRPr lang="tr-TR"/>
          </a:p>
        </p:txBody>
      </p:sp>
      <p:sp>
        <p:nvSpPr>
          <p:cNvPr id="17" name="16 Altbilgi Yer Tutucusu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tr-TR"/>
          </a:p>
        </p:txBody>
      </p:sp>
      <p:sp>
        <p:nvSpPr>
          <p:cNvPr id="29" name="28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216152" y="6355080"/>
            <a:ext cx="1219200" cy="365760"/>
          </a:xfrm>
        </p:spPr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1" name="20 Dikdörtgen"/>
          <p:cNvSpPr/>
          <p:nvPr/>
        </p:nvSpPr>
        <p:spPr>
          <a:xfrm>
            <a:off x="904875" y="3648075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3" name="32 Dikdörtgen"/>
          <p:cNvSpPr/>
          <p:nvPr/>
        </p:nvSpPr>
        <p:spPr>
          <a:xfrm>
            <a:off x="914400" y="5048250"/>
            <a:ext cx="7315200" cy="685800"/>
          </a:xfrm>
          <a:prstGeom prst="rect">
            <a:avLst/>
          </a:prstGeom>
          <a:noFill/>
          <a:ln w="6350" cap="rnd" cmpd="sng" algn="ctr">
            <a:solidFill>
              <a:schemeClr val="accent2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21 Dikdörtgen"/>
          <p:cNvSpPr/>
          <p:nvPr/>
        </p:nvSpPr>
        <p:spPr>
          <a:xfrm>
            <a:off x="904875" y="3648075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31 Dikdörtgen"/>
          <p:cNvSpPr/>
          <p:nvPr/>
        </p:nvSpPr>
        <p:spPr>
          <a:xfrm>
            <a:off x="914400" y="5048250"/>
            <a:ext cx="228600" cy="685800"/>
          </a:xfrm>
          <a:prstGeom prst="rect">
            <a:avLst/>
          </a:prstGeom>
          <a:solidFill>
            <a:schemeClr val="accent2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11.12.2017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11.12.2017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6 Düz Bağlayıcı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7 İkizkenar Üçgen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Düz Bağlayıcı"/>
          <p:cNvSpPr>
            <a:spLocks noChangeShapeType="1"/>
          </p:cNvSpPr>
          <p:nvPr/>
        </p:nvSpPr>
        <p:spPr bwMode="auto">
          <a:xfrm rot="5400000">
            <a:off x="3629607" y="3201952"/>
            <a:ext cx="585216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11.12.2017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7 İçerik Yer Tutucusu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76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219200" y="2971800"/>
            <a:ext cx="6858000" cy="1066800"/>
          </a:xfrm>
        </p:spPr>
        <p:txBody>
          <a:bodyPr anchor="t" anchorCtr="0"/>
          <a:lstStyle>
            <a:lvl1pPr algn="r">
              <a:buNone/>
              <a:defRPr sz="3200" b="0" cap="none" baseline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1295400" y="4267200"/>
            <a:ext cx="6781800" cy="1143000"/>
          </a:xfrm>
        </p:spPr>
        <p:txBody>
          <a:bodyPr anchor="t" anchorCtr="0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/>
          <a:p>
            <a:fld id="{D9F75050-0E15-4C5B-92B0-66D068882F1F}" type="datetimeFigureOut">
              <a:rPr lang="tr-TR" smtClean="0"/>
              <a:pPr/>
              <a:t>11.12.2017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69848" y="6355080"/>
            <a:ext cx="1520952" cy="365760"/>
          </a:xfrm>
        </p:spPr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6 Dikdörtgen"/>
          <p:cNvSpPr/>
          <p:nvPr/>
        </p:nvSpPr>
        <p:spPr>
          <a:xfrm>
            <a:off x="914400" y="2819400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Dikdörtgen"/>
          <p:cNvSpPr/>
          <p:nvPr/>
        </p:nvSpPr>
        <p:spPr>
          <a:xfrm>
            <a:off x="914400" y="2819400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11.12.2017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9" name="8 İçerik Yer Tutucusu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1" name="10 İçerik Yer Tutucusu"/>
          <p:cNvSpPr>
            <a:spLocks noGrp="1"/>
          </p:cNvSpPr>
          <p:nvPr>
            <p:ph sz="quarter" idx="2"/>
          </p:nvPr>
        </p:nvSpPr>
        <p:spPr>
          <a:xfrm>
            <a:off x="4632198" y="1216152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285875"/>
            <a:ext cx="4040188" cy="685800"/>
          </a:xfrm>
          <a:noFill/>
          <a:ln>
            <a:noFill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4648200" y="1295400"/>
            <a:ext cx="4041775" cy="685800"/>
          </a:xfrm>
          <a:noFill/>
          <a:ln>
            <a:noFill/>
          </a:ln>
        </p:spPr>
        <p:txBody>
          <a:bodyPr lIns="91440" anchor="b" anchorCtr="0"/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11.12.2017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1" name="10 İçerik Yer Tutucusu"/>
          <p:cNvSpPr>
            <a:spLocks noGrp="1"/>
          </p:cNvSpPr>
          <p:nvPr>
            <p:ph sz="quarter" idx="2"/>
          </p:nvPr>
        </p:nvSpPr>
        <p:spPr>
          <a:xfrm>
            <a:off x="457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3" name="12 İçerik Yer Tutucusu"/>
          <p:cNvSpPr>
            <a:spLocks noGrp="1"/>
          </p:cNvSpPr>
          <p:nvPr>
            <p:ph sz="quarter" idx="4"/>
          </p:nvPr>
        </p:nvSpPr>
        <p:spPr>
          <a:xfrm>
            <a:off x="4648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11.12.2017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6" name="5 İkizkenar Üçgen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11.12.2017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5" name="4 Düz Bağlayıcı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5 İkizkenar Üçgen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324600" y="304800"/>
            <a:ext cx="2514600" cy="838200"/>
          </a:xfrm>
        </p:spPr>
        <p:txBody>
          <a:bodyPr anchor="b" anchorCtr="0">
            <a:noAutofit/>
          </a:bodyPr>
          <a:lstStyle>
            <a:lvl1pPr algn="l">
              <a:buNone/>
              <a:defRPr sz="2000" b="1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6324600" y="1219200"/>
            <a:ext cx="2514600" cy="4843463"/>
          </a:xfrm>
        </p:spPr>
        <p:txBody>
          <a:bodyPr/>
          <a:lstStyle>
            <a:lvl1pPr marL="0" indent="0">
              <a:lnSpc>
                <a:spcPts val="22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11.12.2017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7 Düz Bağlayıcı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9 Düz Bağlayıcı"/>
          <p:cNvSpPr>
            <a:spLocks noChangeShapeType="1"/>
          </p:cNvSpPr>
          <p:nvPr/>
        </p:nvSpPr>
        <p:spPr bwMode="auto">
          <a:xfrm rot="5400000">
            <a:off x="3160645" y="3324225"/>
            <a:ext cx="603504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8 İkizkenar Üçgen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İçerik Yer Tutucusu"/>
          <p:cNvSpPr>
            <a:spLocks noGrp="1"/>
          </p:cNvSpPr>
          <p:nvPr>
            <p:ph sz="quarter" idx="1"/>
          </p:nvPr>
        </p:nvSpPr>
        <p:spPr>
          <a:xfrm>
            <a:off x="304800" y="304800"/>
            <a:ext cx="5715000" cy="57150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500856"/>
            <a:ext cx="8229600" cy="674688"/>
          </a:xfrm>
          <a:ln>
            <a:solidFill>
              <a:schemeClr val="accent1"/>
            </a:solidFill>
          </a:ln>
        </p:spPr>
        <p:txBody>
          <a:bodyPr lIns="274320" anchor="ctr"/>
          <a:lstStyle>
            <a:lvl1pPr algn="r">
              <a:buNone/>
              <a:defRPr sz="2000" b="0">
                <a:solidFill>
                  <a:schemeClr val="tx1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457200" y="1905000"/>
            <a:ext cx="8229600" cy="4270248"/>
          </a:xfrm>
          <a:solidFill>
            <a:schemeClr val="tx1">
              <a:shade val="50000"/>
            </a:schemeClr>
          </a:solidFill>
          <a:ln>
            <a:noFill/>
          </a:ln>
          <a:effectLst/>
        </p:spPr>
        <p:txBody>
          <a:bodyPr/>
          <a:lstStyle>
            <a:lvl1pPr marL="0" indent="0">
              <a:spcBef>
                <a:spcPts val="600"/>
              </a:spcBef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219200"/>
            <a:ext cx="8229600" cy="533400"/>
          </a:xfrm>
        </p:spPr>
        <p:txBody>
          <a:bodyPr anchor="ctr" anchorCtr="0"/>
          <a:lstStyle>
            <a:lvl1pPr marL="0" indent="0" algn="l">
              <a:buFontTx/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11.12.2017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7 Düz Bağlayıcı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8 İkizkenar Üçgen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9 Dikdörtgen"/>
          <p:cNvSpPr/>
          <p:nvPr/>
        </p:nvSpPr>
        <p:spPr>
          <a:xfrm>
            <a:off x="457200" y="500856"/>
            <a:ext cx="182880" cy="68580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21 Başlık Yer Tutucusu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90600"/>
          </a:xfrm>
          <a:prstGeom prst="rect">
            <a:avLst/>
          </a:prstGeom>
        </p:spPr>
        <p:txBody>
          <a:bodyPr vert="horz" anchor="b" anchorCtr="0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3" name="12 Metin Yer Tutucusu"/>
          <p:cNvSpPr>
            <a:spLocks noGrp="1"/>
          </p:cNvSpPr>
          <p:nvPr>
            <p:ph type="body" idx="1"/>
          </p:nvPr>
        </p:nvSpPr>
        <p:spPr>
          <a:xfrm>
            <a:off x="457200" y="1219200"/>
            <a:ext cx="8229600" cy="4910328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4" name="13 Veri Yer Tutucusu"/>
          <p:cNvSpPr>
            <a:spLocks noGrp="1"/>
          </p:cNvSpPr>
          <p:nvPr>
            <p:ph type="dt" sz="half" idx="2"/>
          </p:nvPr>
        </p:nvSpPr>
        <p:spPr>
          <a:xfrm>
            <a:off x="6400800" y="6356350"/>
            <a:ext cx="2289048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11.12.2017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3"/>
          </p:nvPr>
        </p:nvSpPr>
        <p:spPr>
          <a:xfrm>
            <a:off x="2898648" y="6356350"/>
            <a:ext cx="3505200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23" name="22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12648" y="6356350"/>
            <a:ext cx="19812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8" name="27 Düz Bağlayıcı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28 Düz Bağlayıcı"/>
          <p:cNvSpPr>
            <a:spLocks noChangeShapeType="1"/>
          </p:cNvSpPr>
          <p:nvPr/>
        </p:nvSpPr>
        <p:spPr bwMode="auto">
          <a:xfrm>
            <a:off x="457200" y="1143000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9 İkizkenar Üçgen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2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6000"/>
        <a:buFont typeface="Wingdings 3"/>
        <a:buChar char="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ts val="500"/>
        </a:spcBef>
        <a:buClr>
          <a:schemeClr val="accent2"/>
        </a:buClr>
        <a:buSzPct val="76000"/>
        <a:buFont typeface="Wingdings 3"/>
        <a:buChar char=""/>
        <a:defRPr kumimoji="0" sz="23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500"/>
        </a:spcBef>
        <a:buClr>
          <a:schemeClr val="bg1">
            <a:shade val="50000"/>
          </a:schemeClr>
        </a:buClr>
        <a:buSzPct val="76000"/>
        <a:buFont typeface="Wingdings 3"/>
        <a:buChar char="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400"/>
        </a:spcBef>
        <a:buClr>
          <a:schemeClr val="accent2">
            <a:shade val="75000"/>
          </a:schemeClr>
        </a:buClr>
        <a:buSzPct val="70000"/>
        <a:buFont typeface="Wingdings"/>
        <a:buChar char="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00"/>
        </a:spcBef>
        <a:buClr>
          <a:schemeClr val="accent2"/>
        </a:buClr>
        <a:buSzPct val="70000"/>
        <a:buFont typeface="Wingdings"/>
        <a:buChar char="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ts val="300"/>
        </a:spcBef>
        <a:buClr>
          <a:srgbClr val="9FB8CD">
            <a:shade val="75000"/>
          </a:srgbClr>
        </a:buClr>
        <a:buSzPct val="75000"/>
        <a:buFont typeface="Wingdings 3"/>
        <a:buChar char=""/>
        <a:defRPr kumimoji="0" lang="en-US" sz="16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rgbClr val="727CA3">
            <a:shade val="75000"/>
          </a:srgb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2011680" indent="-182880" algn="l" rtl="0" eaLnBrk="1" latinLnBrk="0" hangingPunct="1">
        <a:spcBef>
          <a:spcPts val="300"/>
        </a:spcBef>
        <a:buClr>
          <a:prstClr val="white">
            <a:shade val="50000"/>
          </a:prst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2194560" indent="-182880" algn="l" rtl="0" eaLnBrk="1" latinLnBrk="0" hangingPunct="1">
        <a:spcBef>
          <a:spcPts val="300"/>
        </a:spcBef>
        <a:buClr>
          <a:srgbClr val="9FB8CD"/>
        </a:buClr>
        <a:buSzPct val="75000"/>
        <a:buFont typeface="Wingdings 3"/>
        <a:buChar char=""/>
        <a:defRPr kumimoji="0"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908721"/>
            <a:ext cx="7772400" cy="2691730"/>
          </a:xfrm>
        </p:spPr>
        <p:txBody>
          <a:bodyPr>
            <a:normAutofit/>
          </a:bodyPr>
          <a:lstStyle/>
          <a:p>
            <a:pPr algn="ctr"/>
            <a:r>
              <a:rPr lang="tr-TR" sz="4000" dirty="0" smtClean="0"/>
              <a:t>Ankara Üniversitesi </a:t>
            </a:r>
            <a:br>
              <a:rPr lang="tr-TR" sz="4000" dirty="0" smtClean="0"/>
            </a:br>
            <a:r>
              <a:rPr lang="tr-TR" sz="4000" dirty="0" smtClean="0"/>
              <a:t>Sağlık Bilimleri Fakültesi</a:t>
            </a:r>
            <a:br>
              <a:rPr lang="tr-TR" sz="4000" dirty="0" smtClean="0"/>
            </a:br>
            <a:r>
              <a:rPr lang="tr-TR" sz="4000" dirty="0" smtClean="0"/>
              <a:t>Sosyal Hizmet Bölümü</a:t>
            </a:r>
            <a:endParaRPr lang="tr-TR" sz="4000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043608" y="3645024"/>
            <a:ext cx="8100392" cy="2088232"/>
          </a:xfrm>
        </p:spPr>
        <p:txBody>
          <a:bodyPr>
            <a:noAutofit/>
          </a:bodyPr>
          <a:lstStyle/>
          <a:p>
            <a:pPr algn="just"/>
            <a:r>
              <a:rPr lang="tr-TR" sz="300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Dersin Adı: Sosyal </a:t>
            </a:r>
            <a:r>
              <a:rPr lang="tr-TR" sz="300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Hizmette </a:t>
            </a:r>
            <a:r>
              <a:rPr lang="tr-TR" sz="3000" dirty="0" err="1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Süpervizyon</a:t>
            </a:r>
            <a:endParaRPr lang="tr-TR" sz="3000" dirty="0" smtClean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  <a:p>
            <a:pPr algn="just"/>
            <a:r>
              <a:rPr lang="tr-TR" sz="300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Sorumlu Öğretim Üyesi: Prof. Dr. Veli DUYAN</a:t>
            </a:r>
          </a:p>
          <a:p>
            <a:pPr algn="just"/>
            <a:endParaRPr lang="tr-TR" sz="3000" dirty="0" smtClean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  <a:p>
            <a:pPr algn="just"/>
            <a:r>
              <a:rPr lang="tr-TR" sz="300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Konu:</a:t>
            </a:r>
            <a:r>
              <a:rPr lang="tr-TR" sz="2400" dirty="0" smtClean="0">
                <a:solidFill>
                  <a:schemeClr val="tx1"/>
                </a:solidFill>
              </a:rPr>
              <a:t>Süpervizörlükte ve Süpervizör Olmada Sorunlar ve Stres</a:t>
            </a:r>
            <a:endParaRPr lang="tr-TR" sz="2400" dirty="0" smtClean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500034" y="1500174"/>
            <a:ext cx="8229600" cy="4572032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tr-TR" b="1" dirty="0" smtClean="0"/>
              <a:t>Sosyal Hizmet Uzmanlığından Süpervizörlüğe </a:t>
            </a:r>
            <a:r>
              <a:rPr lang="tr-TR" b="1" dirty="0" smtClean="0"/>
              <a:t>Geçiş</a:t>
            </a:r>
          </a:p>
          <a:p>
            <a:r>
              <a:rPr lang="tr-TR" dirty="0" smtClean="0"/>
              <a:t>statü, prestij ve mesleki ilerlemenin </a:t>
            </a:r>
            <a:r>
              <a:rPr lang="tr-TR" dirty="0" smtClean="0"/>
              <a:t>devamı,klinik </a:t>
            </a:r>
            <a:r>
              <a:rPr lang="tr-TR" dirty="0" smtClean="0"/>
              <a:t>düzeyde maaş ve statü, yöneticiliğe terfi </a:t>
            </a:r>
            <a:endParaRPr lang="tr-TR" dirty="0" smtClean="0"/>
          </a:p>
          <a:p>
            <a:pPr>
              <a:buNone/>
            </a:pPr>
            <a:r>
              <a:rPr lang="tr-TR" b="1" i="1" dirty="0" smtClean="0"/>
              <a:t>Değişim için Hazırlık    </a:t>
            </a:r>
            <a:endParaRPr lang="tr-TR" dirty="0" smtClean="0"/>
          </a:p>
          <a:p>
            <a:pPr>
              <a:buNone/>
            </a:pPr>
            <a:r>
              <a:rPr lang="tr-TR" b="1" i="1" dirty="0" smtClean="0"/>
              <a:t>Kendini Algılama ve Kimlik ile İlgili </a:t>
            </a:r>
            <a:r>
              <a:rPr lang="tr-TR" b="1" i="1" dirty="0" smtClean="0"/>
              <a:t>Değişimler</a:t>
            </a:r>
            <a:endParaRPr lang="tr-TR" b="1" i="1" dirty="0" smtClean="0"/>
          </a:p>
          <a:p>
            <a:pPr>
              <a:buNone/>
            </a:pPr>
            <a:r>
              <a:rPr lang="tr-TR" b="1" i="1" dirty="0" err="1" smtClean="0"/>
              <a:t>Klinisyenlikten</a:t>
            </a:r>
            <a:r>
              <a:rPr lang="tr-TR" b="1" i="1" dirty="0" smtClean="0"/>
              <a:t> </a:t>
            </a:r>
            <a:r>
              <a:rPr lang="tr-TR" b="1" i="1" dirty="0" smtClean="0"/>
              <a:t>Yöneticiliğe</a:t>
            </a:r>
            <a:endParaRPr lang="tr-TR" dirty="0" smtClean="0"/>
          </a:p>
          <a:p>
            <a:pPr>
              <a:buNone/>
            </a:pPr>
            <a:r>
              <a:rPr lang="tr-TR" b="1" i="1" dirty="0" smtClean="0"/>
              <a:t>Akran İlişkilerinde Değişim </a:t>
            </a:r>
            <a:endParaRPr lang="tr-TR" b="1" i="1" dirty="0" smtClean="0"/>
          </a:p>
          <a:p>
            <a:pPr>
              <a:buNone/>
            </a:pPr>
            <a:endParaRPr lang="tr-TR" dirty="0" smtClean="0"/>
          </a:p>
          <a:p>
            <a:pPr>
              <a:buNone/>
            </a:pPr>
            <a:endParaRPr lang="tr-TR" b="1" i="1" dirty="0" smtClean="0"/>
          </a:p>
          <a:p>
            <a:pPr>
              <a:buNone/>
            </a:pPr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18723321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428596" y="1071546"/>
            <a:ext cx="8229600" cy="5500726"/>
          </a:xfrm>
        </p:spPr>
        <p:txBody>
          <a:bodyPr>
            <a:normAutofit fontScale="85000" lnSpcReduction="20000"/>
          </a:bodyPr>
          <a:lstStyle/>
          <a:p>
            <a:pPr algn="just"/>
            <a:r>
              <a:rPr lang="tr-TR" b="1" dirty="0" smtClean="0"/>
              <a:t>Süpervizör </a:t>
            </a:r>
            <a:r>
              <a:rPr lang="tr-TR" b="1" dirty="0" smtClean="0"/>
              <a:t>Olma İle İlişkili Stres </a:t>
            </a:r>
            <a:endParaRPr lang="tr-TR" b="1" dirty="0" smtClean="0"/>
          </a:p>
          <a:p>
            <a:pPr algn="just">
              <a:buNone/>
            </a:pPr>
            <a:r>
              <a:rPr lang="tr-TR" dirty="0" smtClean="0"/>
              <a:t>  Süpervizörler </a:t>
            </a:r>
            <a:r>
              <a:rPr lang="tr-TR" dirty="0" smtClean="0"/>
              <a:t>tutumsal ve davranışsal olarak yeni konumun getirdiği karmaşık süreç ile yüzleşmektedir. </a:t>
            </a:r>
            <a:endParaRPr lang="tr-TR" dirty="0" smtClean="0"/>
          </a:p>
          <a:p>
            <a:pPr algn="just">
              <a:buNone/>
            </a:pPr>
            <a:r>
              <a:rPr lang="tr-TR" dirty="0" smtClean="0"/>
              <a:t> </a:t>
            </a:r>
            <a:r>
              <a:rPr lang="tr-TR" dirty="0" smtClean="0"/>
              <a:t> </a:t>
            </a:r>
            <a:r>
              <a:rPr lang="tr-TR" b="1" dirty="0" smtClean="0"/>
              <a:t>Devam </a:t>
            </a:r>
            <a:r>
              <a:rPr lang="tr-TR" b="1" dirty="0" smtClean="0"/>
              <a:t>Eden Süpervizör Stresi: Süpervizör </a:t>
            </a:r>
            <a:r>
              <a:rPr lang="tr-TR" b="1" dirty="0" smtClean="0"/>
              <a:t>     Olmada </a:t>
            </a:r>
            <a:r>
              <a:rPr lang="tr-TR" b="1" dirty="0" smtClean="0"/>
              <a:t>Sorunlar </a:t>
            </a:r>
            <a:endParaRPr lang="tr-TR" b="1" dirty="0" smtClean="0"/>
          </a:p>
          <a:p>
            <a:pPr algn="just">
              <a:buNone/>
            </a:pPr>
            <a:r>
              <a:rPr lang="tr-TR" b="1" dirty="0" smtClean="0"/>
              <a:t> </a:t>
            </a:r>
            <a:r>
              <a:rPr lang="tr-TR" b="1" dirty="0" smtClean="0"/>
              <a:t>  </a:t>
            </a:r>
            <a:r>
              <a:rPr lang="tr-TR" dirty="0" smtClean="0"/>
              <a:t>Süpervizörler </a:t>
            </a:r>
            <a:r>
              <a:rPr lang="tr-TR" dirty="0" err="1" smtClean="0"/>
              <a:t>süpervizyon</a:t>
            </a:r>
            <a:r>
              <a:rPr lang="tr-TR" dirty="0" smtClean="0"/>
              <a:t> alanlara verebilecekleri </a:t>
            </a:r>
            <a:r>
              <a:rPr lang="tr-TR" dirty="0" smtClean="0"/>
              <a:t>yardımın </a:t>
            </a:r>
            <a:r>
              <a:rPr lang="tr-TR" dirty="0" smtClean="0"/>
              <a:t>sınırlarının </a:t>
            </a:r>
            <a:r>
              <a:rPr lang="tr-TR" dirty="0" smtClean="0"/>
              <a:t>farkındadırlar.</a:t>
            </a:r>
          </a:p>
          <a:p>
            <a:pPr algn="just">
              <a:buNone/>
            </a:pPr>
            <a:r>
              <a:rPr lang="tr-TR" dirty="0" smtClean="0"/>
              <a:t>   </a:t>
            </a:r>
            <a:r>
              <a:rPr lang="tr-TR" dirty="0" smtClean="0"/>
              <a:t>Süpervizörün </a:t>
            </a:r>
            <a:r>
              <a:rPr lang="tr-TR" dirty="0" smtClean="0"/>
              <a:t>izleme ve anlamada doğrudan sosyal hizmet uzmanlarından daha karmaşık yapısı vardır. </a:t>
            </a:r>
            <a:endParaRPr lang="tr-TR" dirty="0" smtClean="0"/>
          </a:p>
          <a:p>
            <a:pPr algn="just">
              <a:buNone/>
            </a:pPr>
            <a:r>
              <a:rPr lang="tr-TR" dirty="0" smtClean="0"/>
              <a:t> </a:t>
            </a:r>
            <a:r>
              <a:rPr lang="tr-TR" dirty="0" smtClean="0"/>
              <a:t>   </a:t>
            </a:r>
            <a:r>
              <a:rPr lang="tr-TR" dirty="0" smtClean="0"/>
              <a:t>Süpervizörler bazı yeni programlar hakkında yeni bilgi ve teknikleri bilmeyebilir</a:t>
            </a:r>
            <a:r>
              <a:rPr lang="tr-TR" dirty="0" smtClean="0"/>
              <a:t>.</a:t>
            </a:r>
          </a:p>
          <a:p>
            <a:pPr algn="just">
              <a:buNone/>
            </a:pPr>
            <a:r>
              <a:rPr lang="tr-TR" dirty="0" smtClean="0"/>
              <a:t>    Süpervizör</a:t>
            </a:r>
            <a:r>
              <a:rPr lang="tr-TR" dirty="0" smtClean="0"/>
              <a:t>, </a:t>
            </a:r>
            <a:r>
              <a:rPr lang="tr-TR" dirty="0" err="1" smtClean="0"/>
              <a:t>süpervizyon</a:t>
            </a:r>
            <a:r>
              <a:rPr lang="tr-TR" dirty="0" smtClean="0"/>
              <a:t> alanların çalışma, soru ve sorunlarına eleştirel bir analizle tabi </a:t>
            </a:r>
            <a:r>
              <a:rPr lang="tr-TR" dirty="0" smtClean="0"/>
              <a:t>olmaktadır.</a:t>
            </a:r>
          </a:p>
          <a:p>
            <a:pPr algn="just">
              <a:buNone/>
            </a:pPr>
            <a:r>
              <a:rPr lang="tr-TR" dirty="0" smtClean="0"/>
              <a:t>    Sosyal </a:t>
            </a:r>
            <a:r>
              <a:rPr lang="tr-TR" dirty="0" smtClean="0"/>
              <a:t>hizmetin insan farklılığı vurgusu, süpervizörler için devam eden stres kaynağıdır </a:t>
            </a:r>
            <a:r>
              <a:rPr lang="tr-TR" dirty="0" smtClean="0"/>
              <a:t>.</a:t>
            </a:r>
          </a:p>
          <a:p>
            <a:pPr algn="just">
              <a:buNone/>
            </a:pPr>
            <a:endParaRPr lang="tr-TR" dirty="0" smtClean="0"/>
          </a:p>
          <a:p>
            <a:pPr algn="just">
              <a:buNone/>
            </a:pPr>
            <a:r>
              <a:rPr lang="tr-TR" dirty="0" smtClean="0"/>
              <a:t> </a:t>
            </a:r>
            <a:r>
              <a:rPr lang="tr-TR" dirty="0" smtClean="0"/>
              <a:t>  </a:t>
            </a:r>
          </a:p>
          <a:p>
            <a:pPr algn="just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3795733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3200" dirty="0" err="1" smtClean="0"/>
              <a:t>Süpervizyonda</a:t>
            </a:r>
            <a:r>
              <a:rPr lang="tr-TR" sz="3200" dirty="0" smtClean="0"/>
              <a:t> Bir Faktör Olarak Irk ve Etnik </a:t>
            </a:r>
            <a:r>
              <a:rPr lang="tr-TR" sz="3200" dirty="0" smtClean="0"/>
              <a:t>Köken</a:t>
            </a:r>
          </a:p>
          <a:p>
            <a:pPr algn="just"/>
            <a:r>
              <a:rPr lang="tr-TR" sz="3200" dirty="0" err="1" smtClean="0"/>
              <a:t>Süpervizyona</a:t>
            </a:r>
            <a:r>
              <a:rPr lang="tr-TR" sz="3200" dirty="0" smtClean="0"/>
              <a:t> Geçişte Bir Faktör Olarak Cinsiyet</a:t>
            </a:r>
          </a:p>
          <a:p>
            <a:pPr algn="just"/>
            <a:r>
              <a:rPr lang="tr-TR" sz="3200" dirty="0" smtClean="0"/>
              <a:t>Devam Eden </a:t>
            </a:r>
            <a:r>
              <a:rPr lang="tr-TR" sz="3200" dirty="0" err="1" smtClean="0"/>
              <a:t>Süpervizyonda</a:t>
            </a:r>
            <a:r>
              <a:rPr lang="tr-TR" sz="3200" dirty="0" smtClean="0"/>
              <a:t> Bir Faktör Olarak Cinsiyet  </a:t>
            </a:r>
          </a:p>
          <a:p>
            <a:r>
              <a:rPr lang="tr-TR" sz="3200" dirty="0" err="1" smtClean="0"/>
              <a:t>Süpervizyonda</a:t>
            </a:r>
            <a:r>
              <a:rPr lang="tr-TR" sz="3200" dirty="0" smtClean="0"/>
              <a:t> Bir Faktör Olarak Cinsel Yönelim</a:t>
            </a:r>
          </a:p>
          <a:p>
            <a:pPr algn="just"/>
            <a:endParaRPr lang="tr-TR" sz="3200" dirty="0" smtClean="0"/>
          </a:p>
          <a:p>
            <a:pPr algn="just"/>
            <a:endParaRPr lang="tr-TR" sz="3200" dirty="0" smtClean="0"/>
          </a:p>
        </p:txBody>
      </p:sp>
    </p:spTree>
    <p:extLst>
      <p:ext uri="{BB962C8B-B14F-4D97-AF65-F5344CB8AC3E}">
        <p14:creationId xmlns:p14="http://schemas.microsoft.com/office/powerpoint/2010/main" xmlns="" val="368420549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3200" b="1" dirty="0" smtClean="0"/>
              <a:t>Hiyerarşik Pozisyonla İlişkili Sorunlar</a:t>
            </a:r>
            <a:endParaRPr lang="tr-TR" sz="3200" dirty="0" smtClean="0"/>
          </a:p>
          <a:p>
            <a:pPr algn="just"/>
            <a:r>
              <a:rPr lang="tr-TR" sz="3200" dirty="0" smtClean="0"/>
              <a:t>Süpervizör örgüt içinde iki grup (doğrudan hizmet sunan uzmanlar ve yöneticiler) ve ikili ortak üyeler arasında (süpervizör alan-süpervizör, süpervizör-yönetici) bağlantı kuran bir üst denetim mekanizması olarak </a:t>
            </a:r>
            <a:r>
              <a:rPr lang="tr-TR" sz="3200" dirty="0" smtClean="0"/>
              <a:t>görülmektedir.</a:t>
            </a:r>
          </a:p>
          <a:p>
            <a:pPr algn="just"/>
            <a:r>
              <a:rPr lang="tr-TR" sz="3200" b="1" i="1" dirty="0" smtClean="0"/>
              <a:t>Yöneticilerle </a:t>
            </a:r>
            <a:r>
              <a:rPr lang="tr-TR" sz="3200" b="1" i="1" dirty="0" smtClean="0"/>
              <a:t>Çalışma</a:t>
            </a:r>
            <a:r>
              <a:rPr lang="tr-TR" sz="3200" dirty="0" smtClean="0"/>
              <a:t> </a:t>
            </a:r>
          </a:p>
          <a:p>
            <a:r>
              <a:rPr lang="tr-TR" sz="3200" b="1" i="1" dirty="0" smtClean="0"/>
              <a:t>Yöneticileri </a:t>
            </a:r>
            <a:r>
              <a:rPr lang="tr-TR" sz="3200" b="1" i="1" dirty="0" smtClean="0"/>
              <a:t>Anlama</a:t>
            </a:r>
          </a:p>
          <a:p>
            <a:endParaRPr lang="tr-TR" sz="3200" i="1" dirty="0" smtClean="0"/>
          </a:p>
          <a:p>
            <a:endParaRPr lang="tr-TR" sz="3200" b="1" i="1" dirty="0" smtClean="0"/>
          </a:p>
          <a:p>
            <a:pPr algn="just"/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xmlns="" val="10218048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tr-TR" b="1" dirty="0" smtClean="0"/>
              <a:t>İyi</a:t>
            </a:r>
            <a:r>
              <a:rPr lang="tr-TR" b="1" dirty="0" smtClean="0"/>
              <a:t>” </a:t>
            </a:r>
            <a:r>
              <a:rPr lang="tr-TR" b="1" dirty="0" smtClean="0"/>
              <a:t>Süpervizör</a:t>
            </a:r>
          </a:p>
          <a:p>
            <a:pPr>
              <a:buNone/>
            </a:pPr>
            <a:r>
              <a:rPr lang="tr-TR" dirty="0" smtClean="0"/>
              <a:t>  </a:t>
            </a:r>
            <a:r>
              <a:rPr lang="tr-TR" dirty="0" err="1" smtClean="0"/>
              <a:t>Süpervizyon</a:t>
            </a:r>
            <a:r>
              <a:rPr lang="tr-TR" dirty="0" smtClean="0"/>
              <a:t> alanın memnuniyeti</a:t>
            </a:r>
          </a:p>
          <a:p>
            <a:pPr>
              <a:buNone/>
            </a:pPr>
            <a:r>
              <a:rPr lang="tr-TR" dirty="0" smtClean="0"/>
              <a:t>  Otoriter olmayan tutum</a:t>
            </a:r>
          </a:p>
          <a:p>
            <a:pPr>
              <a:buNone/>
            </a:pPr>
            <a:r>
              <a:rPr lang="tr-TR" dirty="0" smtClean="0"/>
              <a:t>   Yapılandırılmış prosedür ve yapıcı geribildirim</a:t>
            </a:r>
          </a:p>
          <a:p>
            <a:pPr>
              <a:buNone/>
            </a:pPr>
            <a:r>
              <a:rPr lang="tr-TR" dirty="0" smtClean="0"/>
              <a:t>   </a:t>
            </a:r>
            <a:r>
              <a:rPr lang="tr-TR" dirty="0" err="1" smtClean="0"/>
              <a:t>Süpervizyon</a:t>
            </a:r>
            <a:r>
              <a:rPr lang="tr-TR" dirty="0" smtClean="0"/>
              <a:t> alanın sosyo </a:t>
            </a:r>
            <a:r>
              <a:rPr lang="tr-TR" dirty="0" smtClean="0"/>
              <a:t>duygusal ihtiyaçlarıyla birlikte kurumun üretim ihtiyacını birleştirmek </a:t>
            </a:r>
            <a:endParaRPr lang="tr-TR" dirty="0" smtClean="0"/>
          </a:p>
          <a:p>
            <a:pPr>
              <a:buNone/>
            </a:pPr>
            <a:r>
              <a:rPr lang="tr-TR" b="1" dirty="0" smtClean="0"/>
              <a:t> </a:t>
            </a:r>
            <a:r>
              <a:rPr lang="tr-TR" b="1" dirty="0" smtClean="0"/>
              <a:t>  </a:t>
            </a:r>
            <a:r>
              <a:rPr lang="tr-TR" dirty="0" smtClean="0"/>
              <a:t>Erişilebilir olmak</a:t>
            </a:r>
          </a:p>
          <a:p>
            <a:pPr>
              <a:buNone/>
            </a:pPr>
            <a:r>
              <a:rPr lang="tr-TR" dirty="0" smtClean="0"/>
              <a:t>   Çalışan grupları arasında iyi ilişkiler geliştirebilmek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Kaynak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ynak">
      <a:majorFont>
        <a:latin typeface="Bookman Old Style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Gill Sans MT"/>
        <a:ea typeface=""/>
        <a:cs typeface=""/>
        <a:font script="Grek" typeface="Calibri"/>
        <a:font script="Cyrl" typeface="Calibri"/>
        <a:font script="Jpan" typeface="ＭＳ Ｐゴシック"/>
        <a:font script="Hang" typeface="맑은 고딕"/>
        <a:font script="Hans" typeface="华文新魏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ynak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Origin</Template>
  <TotalTime>72</TotalTime>
  <Words>251</Words>
  <Application>Microsoft Office PowerPoint</Application>
  <PresentationFormat>Ekran Gösterisi (4:3)</PresentationFormat>
  <Paragraphs>39</Paragraphs>
  <Slides>6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6</vt:i4>
      </vt:variant>
    </vt:vector>
  </HeadingPairs>
  <TitlesOfParts>
    <vt:vector size="7" baseType="lpstr">
      <vt:lpstr>Kaynak</vt:lpstr>
      <vt:lpstr>Ankara Üniversitesi  Sağlık Bilimleri Fakültesi Sosyal Hizmet Bölümü</vt:lpstr>
      <vt:lpstr>Slayt 2</vt:lpstr>
      <vt:lpstr>Slayt 3</vt:lpstr>
      <vt:lpstr>Slayt 4</vt:lpstr>
      <vt:lpstr>Slayt 5</vt:lpstr>
      <vt:lpstr>Slayt 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Ankara Üniversitesi  Sağlık Bilimleri Fakültesi Sosyal Hizmet Bölümü</dc:title>
  <dc:creator>DURU</dc:creator>
  <cp:lastModifiedBy>Münevver ERYALÇIN</cp:lastModifiedBy>
  <cp:revision>14</cp:revision>
  <dcterms:created xsi:type="dcterms:W3CDTF">2017-04-26T08:36:58Z</dcterms:created>
  <dcterms:modified xsi:type="dcterms:W3CDTF">2017-12-11T13:29:50Z</dcterms:modified>
</cp:coreProperties>
</file>