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57" r:id="rId4"/>
    <p:sldId id="258" r:id="rId5"/>
    <p:sldId id="260" r:id="rId6"/>
    <p:sldId id="262" r:id="rId7"/>
    <p:sldId id="263"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21" autoAdjust="0"/>
    <p:restoredTop sz="94660"/>
  </p:normalViewPr>
  <p:slideViewPr>
    <p:cSldViewPr>
      <p:cViewPr varScale="1">
        <p:scale>
          <a:sx n="68" d="100"/>
          <a:sy n="68" d="100"/>
        </p:scale>
        <p:origin x="1458"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6.04.2022</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854742C-2600-41ED-9F6F-8412488C8723}"/>
              </a:ext>
            </a:extLst>
          </p:cNvPr>
          <p:cNvSpPr>
            <a:spLocks noGrp="1"/>
          </p:cNvSpPr>
          <p:nvPr>
            <p:ph type="ctrTitle"/>
          </p:nvPr>
        </p:nvSpPr>
        <p:spPr>
          <a:xfrm>
            <a:off x="685800" y="836712"/>
            <a:ext cx="7772400" cy="1470025"/>
          </a:xfrm>
        </p:spPr>
        <p:txBody>
          <a:bodyPr/>
          <a:lstStyle/>
          <a:p>
            <a:r>
              <a:rPr lang="tr-TR" dirty="0">
                <a:solidFill>
                  <a:srgbClr val="00B050"/>
                </a:solidFill>
              </a:rPr>
              <a:t>Örgütsel Çatışma </a:t>
            </a:r>
            <a:endParaRPr lang="tr-TR" dirty="0"/>
          </a:p>
        </p:txBody>
      </p:sp>
      <p:sp>
        <p:nvSpPr>
          <p:cNvPr id="3" name="Alt Başlık 2">
            <a:extLst>
              <a:ext uri="{FF2B5EF4-FFF2-40B4-BE49-F238E27FC236}">
                <a16:creationId xmlns:a16="http://schemas.microsoft.com/office/drawing/2014/main" id="{C819DDE5-FD9D-40A6-8427-CE66F5FBADA4}"/>
              </a:ext>
            </a:extLst>
          </p:cNvPr>
          <p:cNvSpPr>
            <a:spLocks noGrp="1"/>
          </p:cNvSpPr>
          <p:nvPr>
            <p:ph type="subTitle" idx="1"/>
          </p:nvPr>
        </p:nvSpPr>
        <p:spPr>
          <a:xfrm>
            <a:off x="611560" y="2341372"/>
            <a:ext cx="7846640" cy="1879715"/>
          </a:xfrm>
        </p:spPr>
        <p:txBody>
          <a:bodyPr>
            <a:normAutofit lnSpcReduction="10000"/>
          </a:bodyPr>
          <a:lstStyle/>
          <a:p>
            <a:pPr algn="just"/>
            <a:r>
              <a:rPr lang="tr-TR" dirty="0">
                <a:latin typeface="Times New Roman" panose="02020603050405020304" pitchFamily="18" charset="0"/>
                <a:cs typeface="Times New Roman" panose="02020603050405020304" pitchFamily="18" charset="0"/>
              </a:rPr>
              <a:t> </a:t>
            </a:r>
            <a:r>
              <a:rPr lang="tr-TR" dirty="0">
                <a:solidFill>
                  <a:schemeClr val="tx1"/>
                </a:solidFill>
                <a:latin typeface="Times New Roman" panose="02020603050405020304" pitchFamily="18" charset="0"/>
                <a:cs typeface="Times New Roman" panose="02020603050405020304" pitchFamily="18" charset="0"/>
              </a:rPr>
              <a:t>Bireysel farklılıklar, farklı ihtiyaçlar,  kişilik özellikleri ve kültürel farklılıklar kişiler arasında çatışmaya yol açar (Özdemir, s.3, 2013).</a:t>
            </a:r>
            <a:endParaRPr lang="tr-TR" dirty="0">
              <a:solidFill>
                <a:schemeClr val="tx1"/>
              </a:solidFill>
            </a:endParaRPr>
          </a:p>
        </p:txBody>
      </p:sp>
    </p:spTree>
    <p:extLst>
      <p:ext uri="{BB962C8B-B14F-4D97-AF65-F5344CB8AC3E}">
        <p14:creationId xmlns:p14="http://schemas.microsoft.com/office/powerpoint/2010/main" val="3249047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46EBF2-1592-44BE-8BB3-5BA8B45876CE}"/>
              </a:ext>
            </a:extLst>
          </p:cNvPr>
          <p:cNvSpPr>
            <a:spLocks noGrp="1"/>
          </p:cNvSpPr>
          <p:nvPr>
            <p:ph type="title"/>
          </p:nvPr>
        </p:nvSpPr>
        <p:spPr/>
        <p:txBody>
          <a:bodyPr/>
          <a:lstStyle/>
          <a:p>
            <a:endParaRPr lang="tr-TR" dirty="0">
              <a:solidFill>
                <a:srgbClr val="00B050"/>
              </a:solidFill>
            </a:endParaRPr>
          </a:p>
        </p:txBody>
      </p:sp>
      <p:sp>
        <p:nvSpPr>
          <p:cNvPr id="3" name="İçerik Yer Tutucusu 2">
            <a:extLst>
              <a:ext uri="{FF2B5EF4-FFF2-40B4-BE49-F238E27FC236}">
                <a16:creationId xmlns:a16="http://schemas.microsoft.com/office/drawing/2014/main" id="{CDEC7B0C-009B-4E08-A51A-85F309EA8D23}"/>
              </a:ext>
            </a:extLst>
          </p:cNvPr>
          <p:cNvSpPr>
            <a:spLocks noGrp="1"/>
          </p:cNvSpPr>
          <p:nvPr>
            <p:ph idx="1"/>
          </p:nvPr>
        </p:nvSpPr>
        <p:spPr/>
        <p:txBody>
          <a:bodyPr/>
          <a:lstStyle/>
          <a:p>
            <a:pPr algn="just"/>
            <a:r>
              <a:rPr lang="tr-TR" dirty="0">
                <a:latin typeface="Times New Roman" panose="02020603050405020304" pitchFamily="18" charset="0"/>
                <a:cs typeface="Times New Roman" panose="02020603050405020304" pitchFamily="18" charset="0"/>
              </a:rPr>
              <a:t> Çatışma denilince engelleme, zıtlaşma anlaşmazlık, uyumsuzluk, sıkıntı, stres, düşmanlık ve kaygı gibi ortak olumsuz tanımlar kavramlar akla gelmektedir (Özdemir, s.3, 2013; </a:t>
            </a:r>
            <a:r>
              <a:rPr lang="tr-TR" dirty="0" err="1">
                <a:latin typeface="Times New Roman" panose="02020603050405020304" pitchFamily="18" charset="0"/>
                <a:cs typeface="Times New Roman" panose="02020603050405020304" pitchFamily="18" charset="0"/>
              </a:rPr>
              <a:t>Akkirman</a:t>
            </a:r>
            <a:r>
              <a:rPr lang="tr-TR" dirty="0">
                <a:latin typeface="Times New Roman" panose="02020603050405020304" pitchFamily="18" charset="0"/>
                <a:cs typeface="Times New Roman" panose="02020603050405020304" pitchFamily="18" charset="0"/>
              </a:rPr>
              <a:t>, 1998).</a:t>
            </a:r>
            <a:endParaRPr lang="tr-TR" dirty="0"/>
          </a:p>
        </p:txBody>
      </p:sp>
    </p:spTree>
    <p:extLst>
      <p:ext uri="{BB962C8B-B14F-4D97-AF65-F5344CB8AC3E}">
        <p14:creationId xmlns:p14="http://schemas.microsoft.com/office/powerpoint/2010/main" val="4127638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7BE3FE-D919-40CB-B9C9-0AD8DC8147BD}"/>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0908C645-36BA-457B-A7F1-0B5597967FA8}"/>
              </a:ext>
            </a:extLst>
          </p:cNvPr>
          <p:cNvSpPr>
            <a:spLocks noGrp="1"/>
          </p:cNvSpPr>
          <p:nvPr>
            <p:ph idx="1"/>
          </p:nvPr>
        </p:nvSpPr>
        <p:spPr/>
        <p:txBody>
          <a:bodyPr>
            <a:normAutofit/>
          </a:bodyPr>
          <a:lstStyle/>
          <a:p>
            <a:r>
              <a:rPr lang="en-US" dirty="0" err="1"/>
              <a:t>Kişiler</a:t>
            </a:r>
            <a:r>
              <a:rPr lang="tr-TR" dirty="0"/>
              <a:t> </a:t>
            </a:r>
            <a:r>
              <a:rPr lang="en-US" dirty="0" err="1"/>
              <a:t>arası</a:t>
            </a:r>
            <a:r>
              <a:rPr lang="en-US" dirty="0"/>
              <a:t> </a:t>
            </a:r>
            <a:r>
              <a:rPr lang="en-US" dirty="0" err="1"/>
              <a:t>çatışma</a:t>
            </a:r>
            <a:r>
              <a:rPr lang="en-US" dirty="0"/>
              <a:t>, </a:t>
            </a:r>
            <a:r>
              <a:rPr lang="tr-TR" dirty="0"/>
              <a:t>iki kişi arasında </a:t>
            </a:r>
            <a:r>
              <a:rPr lang="en-US" dirty="0" err="1"/>
              <a:t>karar</a:t>
            </a:r>
            <a:r>
              <a:rPr lang="en-US" dirty="0"/>
              <a:t> </a:t>
            </a:r>
            <a:r>
              <a:rPr lang="en-US" dirty="0" err="1"/>
              <a:t>verme</a:t>
            </a:r>
            <a:r>
              <a:rPr lang="en-US" dirty="0"/>
              <a:t> </a:t>
            </a:r>
            <a:r>
              <a:rPr lang="en-US" dirty="0" err="1"/>
              <a:t>sürecin</a:t>
            </a:r>
            <a:r>
              <a:rPr lang="tr-TR" dirty="0"/>
              <a:t>d</a:t>
            </a:r>
            <a:r>
              <a:rPr lang="en-US" dirty="0"/>
              <a:t>e </a:t>
            </a:r>
            <a:r>
              <a:rPr lang="tr-TR" dirty="0"/>
              <a:t>a</a:t>
            </a:r>
            <a:r>
              <a:rPr lang="en-US" dirty="0" err="1"/>
              <a:t>maçların</a:t>
            </a:r>
            <a:r>
              <a:rPr lang="en-US" dirty="0"/>
              <a:t>, </a:t>
            </a:r>
            <a:r>
              <a:rPr lang="en-US" dirty="0" err="1"/>
              <a:t>yöntemlerin</a:t>
            </a:r>
            <a:r>
              <a:rPr lang="en-US" dirty="0"/>
              <a:t>, </a:t>
            </a:r>
            <a:r>
              <a:rPr lang="en-US" dirty="0" err="1"/>
              <a:t>deneyimlerin</a:t>
            </a:r>
            <a:r>
              <a:rPr lang="en-US" dirty="0"/>
              <a:t> </a:t>
            </a:r>
            <a:r>
              <a:rPr lang="en-US" dirty="0" err="1"/>
              <a:t>ve</a:t>
            </a:r>
            <a:r>
              <a:rPr lang="en-US" dirty="0"/>
              <a:t> </a:t>
            </a:r>
            <a:r>
              <a:rPr lang="en-US" dirty="0" err="1"/>
              <a:t>değer</a:t>
            </a:r>
            <a:r>
              <a:rPr lang="en-US" dirty="0"/>
              <a:t> </a:t>
            </a:r>
            <a:r>
              <a:rPr lang="en-US" dirty="0" err="1"/>
              <a:t>yargılarının</a:t>
            </a:r>
            <a:r>
              <a:rPr lang="en-US" dirty="0"/>
              <a:t> </a:t>
            </a:r>
            <a:r>
              <a:rPr lang="en-US" dirty="0" err="1"/>
              <a:t>farklılı</a:t>
            </a:r>
            <a:r>
              <a:rPr lang="tr-TR" dirty="0" err="1"/>
              <a:t>ğı</a:t>
            </a:r>
            <a:r>
              <a:rPr lang="tr-TR" dirty="0"/>
              <a:t> nedeniyle ortaya çıkan çatışmalardır</a:t>
            </a:r>
            <a:r>
              <a:rPr lang="en-US" dirty="0"/>
              <a:t> </a:t>
            </a:r>
            <a:r>
              <a:rPr lang="tr-TR" dirty="0"/>
              <a:t>(Can, Azizoğlu, Aydın, s. 421, 2011).</a:t>
            </a:r>
          </a:p>
        </p:txBody>
      </p:sp>
    </p:spTree>
    <p:extLst>
      <p:ext uri="{BB962C8B-B14F-4D97-AF65-F5344CB8AC3E}">
        <p14:creationId xmlns:p14="http://schemas.microsoft.com/office/powerpoint/2010/main" val="2128461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BC20BE-8C0A-4904-AD4E-EB5537D5A62D}"/>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B92A843D-8A4C-4B54-AB65-155EF61415FC}"/>
              </a:ext>
            </a:extLst>
          </p:cNvPr>
          <p:cNvSpPr>
            <a:spLocks noGrp="1"/>
          </p:cNvSpPr>
          <p:nvPr>
            <p:ph idx="1"/>
          </p:nvPr>
        </p:nvSpPr>
        <p:spPr/>
        <p:txBody>
          <a:bodyPr/>
          <a:lstStyle/>
          <a:p>
            <a:pPr marL="0" indent="0" algn="just">
              <a:buNone/>
            </a:pPr>
            <a:r>
              <a:rPr lang="tr-TR" dirty="0"/>
              <a:t>Örgütte kişiler ve gruplar arasında hemen uzlaşma sağlanıyorsa, düşünsel yenilikler gündeme getirilmiyorsa yönetici tarafından çatışma  teşvik edilmelidir (Özdemir, s. 48,  2013).</a:t>
            </a:r>
          </a:p>
          <a:p>
            <a:pPr marL="0" indent="0">
              <a:buNone/>
            </a:pPr>
            <a:endParaRPr lang="tr-TR" dirty="0"/>
          </a:p>
        </p:txBody>
      </p:sp>
    </p:spTree>
    <p:extLst>
      <p:ext uri="{BB962C8B-B14F-4D97-AF65-F5344CB8AC3E}">
        <p14:creationId xmlns:p14="http://schemas.microsoft.com/office/powerpoint/2010/main" val="4214837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C76370-2B03-4B2C-B1DB-6042FB3E7584}"/>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9C9A41C1-B67D-47A8-A619-C191EE45BDD0}"/>
              </a:ext>
            </a:extLst>
          </p:cNvPr>
          <p:cNvSpPr>
            <a:spLocks noGrp="1"/>
          </p:cNvSpPr>
          <p:nvPr>
            <p:ph idx="1"/>
          </p:nvPr>
        </p:nvSpPr>
        <p:spPr/>
        <p:txBody>
          <a:bodyPr/>
          <a:lstStyle/>
          <a:p>
            <a:pPr algn="just"/>
            <a:r>
              <a:rPr lang="tr-TR" dirty="0"/>
              <a:t>Çatışma insan ilişkilerinde yaşanan doğal bir süreçtir. Örgütlerde çatışma yönetiminde çatışmayı arabulucu ya da hakem gibi üçüncü kişiden yardım alarak çözmek mümkündür. İnsanlar günlük yaşamda da bir sorun ya da çatışma çözümünde üçüncü bir kişinin ya da arabulucunun yardımına başvurabilirler (Terzi, s. 91, 2013).</a:t>
            </a:r>
          </a:p>
          <a:p>
            <a:endParaRPr lang="tr-TR" dirty="0"/>
          </a:p>
        </p:txBody>
      </p:sp>
    </p:spTree>
    <p:extLst>
      <p:ext uri="{BB962C8B-B14F-4D97-AF65-F5344CB8AC3E}">
        <p14:creationId xmlns:p14="http://schemas.microsoft.com/office/powerpoint/2010/main" val="3580729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F8A80DC-1EE5-43BB-8D2C-3A4C26EF652C}"/>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BEC93101-0932-40D4-9BE1-13B9472AE98F}"/>
              </a:ext>
            </a:extLst>
          </p:cNvPr>
          <p:cNvSpPr>
            <a:spLocks noGrp="1"/>
          </p:cNvSpPr>
          <p:nvPr>
            <p:ph idx="1"/>
          </p:nvPr>
        </p:nvSpPr>
        <p:spPr/>
        <p:txBody>
          <a:bodyPr>
            <a:normAutofit fontScale="92500" lnSpcReduction="20000"/>
          </a:bodyPr>
          <a:lstStyle/>
          <a:p>
            <a:pPr algn="just"/>
            <a:r>
              <a:rPr lang="tr-TR" dirty="0"/>
              <a:t>İletişimin yatay, aşağıdan yukarıya ve yukardan aşağıya üç yönlü olması durumunda mesajların etkili iletilmesini, </a:t>
            </a:r>
            <a:r>
              <a:rPr lang="tr-TR" dirty="0" err="1"/>
              <a:t>işgörenlerin</a:t>
            </a:r>
            <a:r>
              <a:rPr lang="tr-TR" dirty="0"/>
              <a:t> birbirleri ile iletişim içinde olmasını sağlar (Aydın, 150, 1994). Örgüt çatışmalarda çatışmayı yaratan nedenler arasında iletişim sorunları olduğu gibi, çatışma çözme yolları arasında  iletişim becerilerini kullanmak önemlidir.  Örgütlerde eşgüdümün sağlanabilmesi için etkin iletişim olması, </a:t>
            </a:r>
            <a:r>
              <a:rPr lang="tr-TR" dirty="0" err="1"/>
              <a:t>işgörenler</a:t>
            </a:r>
            <a:r>
              <a:rPr lang="tr-TR" dirty="0"/>
              <a:t> açısından </a:t>
            </a:r>
            <a:r>
              <a:rPr lang="tr-TR" dirty="0" err="1"/>
              <a:t>işdoyumunu</a:t>
            </a:r>
            <a:r>
              <a:rPr lang="tr-TR" dirty="0"/>
              <a:t> artıran bir etkendir (Demir, s. 135, 2000). </a:t>
            </a:r>
          </a:p>
          <a:p>
            <a:endParaRPr lang="tr-TR" dirty="0"/>
          </a:p>
        </p:txBody>
      </p:sp>
    </p:spTree>
    <p:extLst>
      <p:ext uri="{BB962C8B-B14F-4D97-AF65-F5344CB8AC3E}">
        <p14:creationId xmlns:p14="http://schemas.microsoft.com/office/powerpoint/2010/main" val="968978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FFD363-87B9-49C7-8446-D08176FB50DF}"/>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FF5DE6CF-9C56-488E-89C5-B3D7DE6D910A}"/>
              </a:ext>
            </a:extLst>
          </p:cNvPr>
          <p:cNvSpPr>
            <a:spLocks noGrp="1"/>
          </p:cNvSpPr>
          <p:nvPr>
            <p:ph idx="1"/>
          </p:nvPr>
        </p:nvSpPr>
        <p:spPr/>
        <p:txBody>
          <a:bodyPr/>
          <a:lstStyle/>
          <a:p>
            <a:pPr algn="just"/>
            <a:r>
              <a:rPr lang="tr-TR"/>
              <a:t>Yönetici örgütte iletişimi </a:t>
            </a:r>
            <a:r>
              <a:rPr lang="tr-TR" dirty="0"/>
              <a:t>başlatır, güçlendirir, sonuçlandır ve iletileri ayıklar. Dolayısıyla yönetici örgüt içi çatışma çözümünde iletişim kullanarak sonuca ulaşmada önemli bir aracı kullanma şansına sahiptir (Başaran, s. 287, 1989).</a:t>
            </a:r>
          </a:p>
          <a:p>
            <a:endParaRPr lang="tr-TR" dirty="0"/>
          </a:p>
        </p:txBody>
      </p:sp>
    </p:spTree>
    <p:extLst>
      <p:ext uri="{BB962C8B-B14F-4D97-AF65-F5344CB8AC3E}">
        <p14:creationId xmlns:p14="http://schemas.microsoft.com/office/powerpoint/2010/main" val="26040461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18C002-4F31-4570-8701-D94AA804F2F5}"/>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B3448A4F-17C1-4CA8-A4FD-5107D2F4E88C}"/>
              </a:ext>
            </a:extLst>
          </p:cNvPr>
          <p:cNvSpPr>
            <a:spLocks noGrp="1"/>
          </p:cNvSpPr>
          <p:nvPr>
            <p:ph idx="1"/>
          </p:nvPr>
        </p:nvSpPr>
        <p:spPr/>
        <p:txBody>
          <a:bodyPr>
            <a:normAutofit fontScale="85000" lnSpcReduction="20000"/>
          </a:bodyPr>
          <a:lstStyle/>
          <a:p>
            <a:pPr marL="0" indent="0">
              <a:buNone/>
            </a:pPr>
            <a:r>
              <a:rPr lang="tr-TR" sz="1600" dirty="0">
                <a:latin typeface="Times New Roman" panose="02020603050405020304" pitchFamily="18" charset="0"/>
                <a:cs typeface="Times New Roman" panose="02020603050405020304" pitchFamily="18" charset="0"/>
              </a:rPr>
              <a:t>Özdemir, A., A. (2013). Çatışma ve Stres Yönetimi I. «Çatışmanın Doğası: Tanımı, Türleri, ve Süreci». Anadolu Üniversitesi Yayınları: Eskişehir.</a:t>
            </a:r>
          </a:p>
          <a:p>
            <a:pPr marL="0" indent="0">
              <a:buNone/>
            </a:pPr>
            <a:endParaRPr lang="tr-TR" sz="1600" dirty="0">
              <a:latin typeface="Times New Roman" panose="02020603050405020304" pitchFamily="18" charset="0"/>
              <a:cs typeface="Times New Roman" panose="02020603050405020304" pitchFamily="18" charset="0"/>
            </a:endParaRPr>
          </a:p>
          <a:p>
            <a:pPr marL="0" indent="0">
              <a:buNone/>
            </a:pPr>
            <a:r>
              <a:rPr lang="tr-TR" sz="1600" dirty="0">
                <a:latin typeface="Times New Roman" panose="02020603050405020304" pitchFamily="18" charset="0"/>
                <a:cs typeface="Times New Roman" panose="02020603050405020304" pitchFamily="18" charset="0"/>
              </a:rPr>
              <a:t>Aydın, M. (1994). Eğitim Yönetimi. Hatipoğlu yayınevi: Ankara</a:t>
            </a:r>
          </a:p>
          <a:p>
            <a:pPr marL="0" indent="0">
              <a:buNone/>
            </a:pPr>
            <a:endParaRPr lang="tr-TR" sz="1600" dirty="0">
              <a:latin typeface="Times New Roman" panose="02020603050405020304" pitchFamily="18" charset="0"/>
              <a:cs typeface="Times New Roman" panose="02020603050405020304" pitchFamily="18" charset="0"/>
            </a:endParaRPr>
          </a:p>
          <a:p>
            <a:pPr marL="0" indent="0">
              <a:buNone/>
            </a:pPr>
            <a:r>
              <a:rPr lang="tr-TR" sz="1600" dirty="0" err="1">
                <a:latin typeface="Times New Roman" panose="02020603050405020304" pitchFamily="18" charset="0"/>
                <a:cs typeface="Times New Roman" panose="02020603050405020304" pitchFamily="18" charset="0"/>
              </a:rPr>
              <a:t>Akkirman</a:t>
            </a:r>
            <a:r>
              <a:rPr lang="tr-TR" sz="1600" dirty="0">
                <a:latin typeface="Times New Roman" panose="02020603050405020304" pitchFamily="18" charset="0"/>
                <a:cs typeface="Times New Roman" panose="02020603050405020304" pitchFamily="18" charset="0"/>
              </a:rPr>
              <a:t>, A., D. (1998). D.E.Ü.İ.İ.B.F. 11 «Etkin Çatışma Yönetimi Ve Müdahale Stratejileri», Dergisi Cilt:13, Sayı: II, s:1—11.</a:t>
            </a:r>
          </a:p>
          <a:p>
            <a:pPr marL="0" indent="0">
              <a:buNone/>
            </a:pPr>
            <a:r>
              <a:rPr lang="tr-TR" sz="1600" dirty="0">
                <a:latin typeface="Times New Roman" panose="02020603050405020304" pitchFamily="18" charset="0"/>
                <a:cs typeface="Times New Roman" panose="02020603050405020304" pitchFamily="18" charset="0"/>
              </a:rPr>
              <a:t>Başaran, İ. E. (1989). Yönetim. Gül Yayınevi: Ankara.</a:t>
            </a:r>
          </a:p>
          <a:p>
            <a:pPr marL="0" indent="0">
              <a:buNone/>
            </a:pPr>
            <a:endParaRPr lang="tr-TR" sz="1600" dirty="0">
              <a:latin typeface="Times New Roman" panose="02020603050405020304" pitchFamily="18" charset="0"/>
              <a:cs typeface="Times New Roman" panose="02020603050405020304" pitchFamily="18" charset="0"/>
            </a:endParaRPr>
          </a:p>
          <a:p>
            <a:pPr marL="0" indent="0">
              <a:buNone/>
            </a:pPr>
            <a:r>
              <a:rPr lang="tr-TR" sz="1600" dirty="0">
                <a:latin typeface="Times New Roman" panose="02020603050405020304" pitchFamily="18" charset="0"/>
                <a:cs typeface="Times New Roman" panose="02020603050405020304" pitchFamily="18" charset="0"/>
              </a:rPr>
              <a:t>Can, H, Azizoğlu, A. Ö., Aydın, E. M. (2011) Organizasyon ve Yönetim. Siyasal Kitabevi: Ankara.</a:t>
            </a:r>
          </a:p>
          <a:p>
            <a:pPr marL="0" indent="0">
              <a:buNone/>
            </a:pPr>
            <a:endParaRPr lang="tr-TR" sz="1600" dirty="0">
              <a:latin typeface="Times New Roman" panose="02020603050405020304" pitchFamily="18" charset="0"/>
              <a:cs typeface="Times New Roman" panose="02020603050405020304" pitchFamily="18" charset="0"/>
            </a:endParaRPr>
          </a:p>
          <a:p>
            <a:pPr marL="0" indent="0">
              <a:buNone/>
            </a:pPr>
            <a:r>
              <a:rPr lang="tr-TR" sz="1600" dirty="0">
                <a:latin typeface="Times New Roman" panose="02020603050405020304" pitchFamily="18" charset="0"/>
                <a:cs typeface="Times New Roman" panose="02020603050405020304" pitchFamily="18" charset="0"/>
              </a:rPr>
              <a:t>Özdemir, A., A. (2013). Çatışma ve Stres Yönetimi I. «Çatışmanın Doğası: Tanımı, Türleri, ve Süreci». Anadolu Üniversitesi Yayınları: Eskişehir.</a:t>
            </a:r>
          </a:p>
          <a:p>
            <a:pPr marL="0" indent="0">
              <a:buNone/>
            </a:pPr>
            <a:endParaRPr lang="tr-TR" sz="1600" dirty="0"/>
          </a:p>
          <a:p>
            <a:pPr marL="0" indent="0">
              <a:buNone/>
            </a:pPr>
            <a:r>
              <a:rPr lang="tr-TR" sz="1600" dirty="0"/>
              <a:t>Bayrak, C. (2013).</a:t>
            </a:r>
            <a:r>
              <a:rPr lang="tr-TR" sz="1600" dirty="0">
                <a:cs typeface="Times New Roman" panose="02020603050405020304" pitchFamily="18" charset="0"/>
              </a:rPr>
              <a:t> (2013). Çatışma ve Stres Yönetimi I. «Çatışma Yönetiminde Öfke Kontrolü ». Anadolu Üniversitesi Yayınları: Eskişehir.</a:t>
            </a:r>
          </a:p>
          <a:p>
            <a:pPr marL="0" indent="0">
              <a:buNone/>
            </a:pPr>
            <a:r>
              <a:rPr lang="tr-TR" sz="1600" dirty="0">
                <a:latin typeface="Times New Roman" panose="02020603050405020304" pitchFamily="18" charset="0"/>
                <a:cs typeface="Times New Roman" panose="02020603050405020304" pitchFamily="18" charset="0"/>
              </a:rPr>
              <a:t>Terzi, Ç. (2013). Çatışma ve Stres Yönetimi I. «Çatışma Yönetiminde Arabuluculuk». Anadolu Üniversitesi Yayınları: Eskişehir.</a:t>
            </a:r>
          </a:p>
          <a:p>
            <a:pPr marL="0" indent="0">
              <a:buNone/>
            </a:pPr>
            <a:endParaRPr lang="tr-TR" sz="1600" dirty="0">
              <a:cs typeface="Times New Roman" panose="02020603050405020304" pitchFamily="18" charset="0"/>
            </a:endParaRPr>
          </a:p>
          <a:p>
            <a:pPr marL="0" indent="0">
              <a:buNone/>
            </a:pPr>
            <a:r>
              <a:rPr lang="tr-TR" sz="1600" dirty="0">
                <a:latin typeface="Times New Roman" panose="02020603050405020304" pitchFamily="18" charset="0"/>
                <a:cs typeface="Times New Roman" panose="02020603050405020304" pitchFamily="18" charset="0"/>
              </a:rPr>
              <a:t>Demir, K. (200). Yönetimde çağdaş yaklaşımlar. «Örgütsel İletişim Yönetimi». S. 135-161, (</a:t>
            </a:r>
            <a:r>
              <a:rPr lang="tr-TR" sz="1600" dirty="0" err="1">
                <a:latin typeface="Times New Roman" panose="02020603050405020304" pitchFamily="18" charset="0"/>
                <a:cs typeface="Times New Roman" panose="02020603050405020304" pitchFamily="18" charset="0"/>
              </a:rPr>
              <a:t>Ed</a:t>
            </a:r>
            <a:r>
              <a:rPr lang="tr-TR" sz="1600" dirty="0">
                <a:latin typeface="Times New Roman" panose="02020603050405020304" pitchFamily="18" charset="0"/>
                <a:cs typeface="Times New Roman" panose="02020603050405020304" pitchFamily="18" charset="0"/>
              </a:rPr>
              <a:t>: C. Elma, K. Demir). Anı Yayıncılık: Ankara.</a:t>
            </a:r>
          </a:p>
          <a:p>
            <a:pPr marL="0" indent="0">
              <a:buNone/>
            </a:pPr>
            <a:endParaRPr lang="tr-TR" sz="1600" dirty="0">
              <a:cs typeface="Times New Roman" panose="02020603050405020304" pitchFamily="18" charset="0"/>
            </a:endParaRPr>
          </a:p>
          <a:p>
            <a:pPr marL="0" indent="0">
              <a:buNone/>
            </a:pPr>
            <a:endParaRPr lang="tr-TR" sz="1600" dirty="0">
              <a:latin typeface="Times New Roman" panose="02020603050405020304" pitchFamily="18" charset="0"/>
              <a:cs typeface="Times New Roman" panose="02020603050405020304" pitchFamily="18" charset="0"/>
            </a:endParaRPr>
          </a:p>
          <a:p>
            <a:pPr marL="0" indent="0">
              <a:buNone/>
            </a:pPr>
            <a:endParaRPr lang="tr-TR" sz="1600" dirty="0">
              <a:latin typeface="Times New Roman" panose="02020603050405020304" pitchFamily="18" charset="0"/>
              <a:cs typeface="Times New Roman" panose="02020603050405020304" pitchFamily="18" charset="0"/>
            </a:endParaRPr>
          </a:p>
          <a:p>
            <a:pPr marL="0" indent="0">
              <a:buNone/>
            </a:pPr>
            <a:endParaRPr lang="tr-TR" sz="16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06539217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549</Words>
  <Application>Microsoft Office PowerPoint</Application>
  <PresentationFormat>Ekran Gösterisi (4:3)</PresentationFormat>
  <Paragraphs>27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Times New Roman</vt:lpstr>
      <vt:lpstr>Ofis Teması</vt:lpstr>
      <vt:lpstr>Örgütsel Çatışma </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16</cp:revision>
  <dcterms:created xsi:type="dcterms:W3CDTF">2020-04-29T13:09:03Z</dcterms:created>
  <dcterms:modified xsi:type="dcterms:W3CDTF">2022-04-06T07:38:04Z</dcterms:modified>
</cp:coreProperties>
</file>