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4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13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87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5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2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77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18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48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12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38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3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50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1AED2-7B47-4089-A536-D26D8C7D715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3C3D-990B-4C52-B584-5225A8E151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03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79712" y="1340768"/>
            <a:ext cx="6478488" cy="2664296"/>
          </a:xfrm>
          <a:solidFill>
            <a:schemeClr val="accent2"/>
          </a:solidFill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Etnografik</a:t>
            </a:r>
            <a:r>
              <a:rPr lang="tr-TR" dirty="0" smtClean="0">
                <a:solidFill>
                  <a:schemeClr val="tx1"/>
                </a:solidFill>
              </a:rPr>
              <a:t> Okumalar I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sz="1800" dirty="0" err="1" smtClean="0">
                <a:solidFill>
                  <a:schemeClr val="tx1"/>
                </a:solidFill>
              </a:rPr>
              <a:t>Doç.Dr.Melike</a:t>
            </a:r>
            <a:r>
              <a:rPr lang="tr-TR" sz="1800" dirty="0" smtClean="0">
                <a:solidFill>
                  <a:schemeClr val="tx1"/>
                </a:solidFill>
              </a:rPr>
              <a:t> KAPLAN </a:t>
            </a:r>
            <a:endParaRPr lang="tr-TR" sz="18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4581128"/>
            <a:ext cx="7854696" cy="1368152"/>
          </a:xfrm>
          <a:solidFill>
            <a:schemeClr val="accent2"/>
          </a:solidFill>
        </p:spPr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r>
              <a:rPr lang="tr-TR" dirty="0" err="1" smtClean="0">
                <a:solidFill>
                  <a:schemeClr val="tx1"/>
                </a:solidFill>
              </a:rPr>
              <a:t>Etnografi</a:t>
            </a:r>
            <a:r>
              <a:rPr lang="tr-TR" dirty="0" smtClean="0">
                <a:solidFill>
                  <a:schemeClr val="tx1"/>
                </a:solidFill>
              </a:rPr>
              <a:t>: Öncü Araştırmacılar 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L.Henry</a:t>
            </a:r>
            <a:r>
              <a:rPr lang="tr-TR" dirty="0" smtClean="0">
                <a:solidFill>
                  <a:schemeClr val="tx1"/>
                </a:solidFill>
              </a:rPr>
              <a:t> Morgan, Franz </a:t>
            </a:r>
            <a:r>
              <a:rPr lang="tr-TR" dirty="0" err="1" smtClean="0">
                <a:solidFill>
                  <a:schemeClr val="tx1"/>
                </a:solidFill>
              </a:rPr>
              <a:t>Boas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Mead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Benedict</a:t>
            </a:r>
            <a:r>
              <a:rPr lang="tr-TR" dirty="0" smtClean="0">
                <a:solidFill>
                  <a:schemeClr val="tx1"/>
                </a:solidFill>
              </a:rPr>
              <a:t> ve </a:t>
            </a:r>
            <a:r>
              <a:rPr lang="tr-TR" dirty="0" err="1" smtClean="0">
                <a:solidFill>
                  <a:schemeClr val="tx1"/>
                </a:solidFill>
              </a:rPr>
              <a:t>Malinowski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01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cs typeface="Arial" pitchFamily="34" charset="0"/>
              </a:rPr>
              <a:t>İlk toplumbilimci ve antropologlar, aile ve akrabalık kurumlarını </a:t>
            </a:r>
            <a:r>
              <a:rPr lang="tr-TR" u="sng" dirty="0" smtClean="0">
                <a:cs typeface="Arial" pitchFamily="34" charset="0"/>
              </a:rPr>
              <a:t>genel evrim kuramı </a:t>
            </a:r>
            <a:r>
              <a:rPr lang="tr-TR" dirty="0" smtClean="0">
                <a:cs typeface="Arial" pitchFamily="34" charset="0"/>
              </a:rPr>
              <a:t>doğrultusunda açıklamaya girişmişlerdir. </a:t>
            </a:r>
          </a:p>
          <a:p>
            <a:endParaRPr lang="tr-TR" dirty="0" smtClean="0">
              <a:cs typeface="Arial" pitchFamily="34" charset="0"/>
            </a:endParaRPr>
          </a:p>
          <a:p>
            <a:r>
              <a:rPr lang="tr-TR" dirty="0" smtClean="0">
                <a:cs typeface="Arial" pitchFamily="34" charset="0"/>
              </a:rPr>
              <a:t>Akrabalık ilişkileri sistemi </a:t>
            </a:r>
            <a:r>
              <a:rPr lang="tr-TR" dirty="0" err="1" smtClean="0">
                <a:cs typeface="Arial" pitchFamily="34" charset="0"/>
              </a:rPr>
              <a:t>anasoy</a:t>
            </a:r>
            <a:r>
              <a:rPr lang="tr-TR" dirty="0" smtClean="0">
                <a:cs typeface="Arial" pitchFamily="34" charset="0"/>
              </a:rPr>
              <a:t> zinciriyle başlayarak </a:t>
            </a:r>
            <a:r>
              <a:rPr lang="tr-TR" dirty="0" err="1" smtClean="0">
                <a:cs typeface="Arial" pitchFamily="34" charset="0"/>
              </a:rPr>
              <a:t>babasoy</a:t>
            </a:r>
            <a:r>
              <a:rPr lang="tr-TR" dirty="0" smtClean="0">
                <a:cs typeface="Arial" pitchFamily="34" charset="0"/>
              </a:rPr>
              <a:t> zincirine ve ataerkilliğe geçiş sürecini izlemiştir.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50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chemeClr val="tx1"/>
                </a:solidFill>
              </a:rPr>
              <a:t>   </a:t>
            </a:r>
            <a:r>
              <a:rPr lang="tr-TR" dirty="0" err="1" smtClean="0">
                <a:solidFill>
                  <a:schemeClr val="accent1"/>
                </a:solidFill>
              </a:rPr>
              <a:t>Lewis</a:t>
            </a:r>
            <a:r>
              <a:rPr lang="tr-TR" dirty="0" smtClean="0">
                <a:solidFill>
                  <a:schemeClr val="accent1"/>
                </a:solidFill>
              </a:rPr>
              <a:t> Henry Morgan (1818-1881) </a:t>
            </a:r>
            <a:br>
              <a:rPr lang="tr-TR" dirty="0" smtClean="0">
                <a:solidFill>
                  <a:schemeClr val="accent1"/>
                </a:solidFill>
              </a:rPr>
            </a:b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1850’lerden 1870’lere kadar, yaklaşık 30 yıl süren alan araştırmaları sonucu “Eski Toplum”u yazan L. H. Morgan, evrimin tüm insanlık için evrensel olduğunu savunur. </a:t>
            </a:r>
          </a:p>
          <a:p>
            <a:endParaRPr lang="tr-TR" dirty="0" smtClean="0"/>
          </a:p>
          <a:p>
            <a:r>
              <a:rPr lang="tr-TR" dirty="0" smtClean="0"/>
              <a:t>Her toplumun şu üç aşamadan geçtiğini söyler: </a:t>
            </a:r>
          </a:p>
          <a:p>
            <a:r>
              <a:rPr lang="tr-TR" u="sng" dirty="0" smtClean="0">
                <a:solidFill>
                  <a:schemeClr val="accent2"/>
                </a:solidFill>
              </a:rPr>
              <a:t>1. Yabanıllık 2. Barbarlık 3. Uygarlık.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588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tr-TR" sz="2800" dirty="0" smtClean="0">
                <a:latin typeface="Constantia" pitchFamily="18" charset="0"/>
                <a:cs typeface="Arial" pitchFamily="34" charset="0"/>
              </a:rPr>
              <a:t>Morgan’a göre, </a:t>
            </a:r>
            <a:r>
              <a:rPr lang="tr-TR" sz="2800" dirty="0" smtClean="0">
                <a:solidFill>
                  <a:schemeClr val="accent2"/>
                </a:solidFill>
                <a:latin typeface="Constantia" pitchFamily="18" charset="0"/>
                <a:cs typeface="Arial" pitchFamily="34" charset="0"/>
              </a:rPr>
              <a:t>soy örgütlenmesinin temelinde evlilik </a:t>
            </a:r>
            <a:r>
              <a:rPr lang="tr-TR" sz="2800" dirty="0" smtClean="0">
                <a:latin typeface="Constantia" pitchFamily="18" charset="0"/>
                <a:cs typeface="Arial" pitchFamily="34" charset="0"/>
              </a:rPr>
              <a:t>vardır. </a:t>
            </a:r>
          </a:p>
          <a:p>
            <a:pPr>
              <a:buNone/>
            </a:pPr>
            <a:endParaRPr lang="tr-TR" sz="2800" dirty="0" smtClean="0">
              <a:latin typeface="Constantia" pitchFamily="18" charset="0"/>
              <a:cs typeface="Arial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Constantia" pitchFamily="18" charset="0"/>
                <a:cs typeface="Arial" pitchFamily="34" charset="0"/>
              </a:rPr>
              <a:t>	Evlilik de “cinsiyete dayalı toplumsal örgütlenme” fikrini getirir. </a:t>
            </a:r>
          </a:p>
          <a:p>
            <a:pPr>
              <a:buNone/>
            </a:pPr>
            <a:endParaRPr lang="tr-TR" sz="2800" dirty="0" smtClean="0">
              <a:latin typeface="Constantia" pitchFamily="18" charset="0"/>
              <a:cs typeface="Arial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Constantia" pitchFamily="18" charset="0"/>
                <a:cs typeface="Arial" pitchFamily="34" charset="0"/>
              </a:rPr>
              <a:t>   Toplumların gelişmelerinde bu örgütlenme biçimi önemlidir. Yönetim ve devlet fikrinin gelişmesinde kan yakınlığını temel alan soy örgütlenmesi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47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Bilimsel sosyalizmin kurucusu olarak anılan </a:t>
            </a:r>
            <a:r>
              <a:rPr lang="tr-TR" dirty="0" err="1" smtClean="0"/>
              <a:t>Marx</a:t>
            </a:r>
            <a:r>
              <a:rPr lang="tr-TR" dirty="0" smtClean="0"/>
              <a:t> ve Engels gibi kuramcıların üzerinde durduğu devletin ve ailenin kökenleri soruları, Morgan’dan etkilenerek biçimlenmiştir.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1884 yılında </a:t>
            </a:r>
            <a:r>
              <a:rPr lang="tr-TR" dirty="0" smtClean="0">
                <a:solidFill>
                  <a:schemeClr val="accent2"/>
                </a:solidFill>
              </a:rPr>
              <a:t>“Ailenin, Özel Mülkiyetin ve Devletin Kökeni”</a:t>
            </a:r>
            <a:r>
              <a:rPr lang="tr-TR" dirty="0" smtClean="0"/>
              <a:t> adlı kitabında Engels (1992)  kan bağı üzerine kurulmuş eski toplumun, zamanla toplumsal sınıfların çatıştığı topluma dönüştüğünü vurgular.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24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Morgan, savlarını destekleyen bulguları Avustralya yerlilerinden örnekler vererek savunmuştur. </a:t>
            </a:r>
          </a:p>
          <a:p>
            <a:endParaRPr lang="tr-TR" dirty="0" smtClean="0"/>
          </a:p>
          <a:p>
            <a:r>
              <a:rPr lang="tr-TR" b="1" dirty="0" smtClean="0"/>
              <a:t>Eski Toplum </a:t>
            </a:r>
            <a:r>
              <a:rPr lang="tr-TR" i="1" dirty="0" smtClean="0"/>
              <a:t>(</a:t>
            </a:r>
            <a:r>
              <a:rPr lang="tr-TR" i="1" dirty="0" err="1" smtClean="0"/>
              <a:t>Ancient</a:t>
            </a:r>
            <a:r>
              <a:rPr lang="tr-TR" i="1" dirty="0" smtClean="0"/>
              <a:t> </a:t>
            </a:r>
            <a:r>
              <a:rPr lang="tr-TR" i="1" dirty="0" err="1" smtClean="0"/>
              <a:t>Society</a:t>
            </a:r>
            <a:r>
              <a:rPr lang="tr-TR" dirty="0" smtClean="0"/>
              <a:t>) adlı eseri kendisinden sonra gelen pek çok düşünürü etkilemiştir:</a:t>
            </a:r>
          </a:p>
          <a:p>
            <a:endParaRPr lang="tr-TR" dirty="0" smtClean="0"/>
          </a:p>
          <a:p>
            <a:r>
              <a:rPr lang="tr-TR" dirty="0" err="1" smtClean="0"/>
              <a:t>Friedrich</a:t>
            </a:r>
            <a:r>
              <a:rPr lang="tr-TR" dirty="0" smtClean="0"/>
              <a:t> Engels, Ailenin, Özel Mülkiyetin, Devletin Kökeni kitabına temel kaynak teşkil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33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Tarihsel Tikelcilik: </a:t>
            </a:r>
          </a:p>
          <a:p>
            <a:r>
              <a:rPr lang="tr-TR" dirty="0" smtClean="0"/>
              <a:t>Maddi çevre-kültürel çevre ikilemi </a:t>
            </a:r>
          </a:p>
          <a:p>
            <a:endParaRPr lang="tr-TR" dirty="0" smtClean="0"/>
          </a:p>
          <a:p>
            <a:r>
              <a:rPr lang="tr-TR" dirty="0" smtClean="0"/>
              <a:t>Doğal çevrenin kültürel biçimlenişini yerli toplumlarda gözlemlemiştir. </a:t>
            </a:r>
          </a:p>
          <a:p>
            <a:endParaRPr lang="tr-TR" dirty="0" smtClean="0"/>
          </a:p>
          <a:p>
            <a:r>
              <a:rPr lang="tr-TR" dirty="0" smtClean="0"/>
              <a:t>Franz </a:t>
            </a:r>
            <a:r>
              <a:rPr lang="tr-TR" dirty="0" err="1" smtClean="0"/>
              <a:t>Boas</a:t>
            </a:r>
            <a:r>
              <a:rPr lang="tr-TR" dirty="0" smtClean="0"/>
              <a:t>  ile birlikte 1930’larda kültür-kişilik ilişkileri üzerine çalışmalar başlamıştır. Bu çalışmalar içinde “politik” bir </a:t>
            </a:r>
            <a:r>
              <a:rPr lang="tr-TR" dirty="0" err="1" smtClean="0"/>
              <a:t>arkaplan</a:t>
            </a:r>
            <a:r>
              <a:rPr lang="tr-TR" dirty="0" smtClean="0"/>
              <a:t> gözden kaçmamaktadır. </a:t>
            </a:r>
          </a:p>
          <a:p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Franz </a:t>
            </a:r>
            <a:r>
              <a:rPr lang="tr-TR" dirty="0" err="1" smtClean="0"/>
              <a:t>Boas</a:t>
            </a:r>
            <a:r>
              <a:rPr lang="tr-TR" dirty="0" smtClean="0"/>
              <a:t> (1858-1942) 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57200" y="332656"/>
            <a:ext cx="8229600" cy="1296144"/>
          </a:xfrm>
          <a:prstGeom prst="rect">
            <a:avLst/>
          </a:prstGeom>
        </p:spPr>
        <p:txBody>
          <a:bodyPr vert="horz" lIns="0" rIns="0" bIns="0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</a:t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609600" y="485056"/>
            <a:ext cx="8229600" cy="1296144"/>
          </a:xfrm>
          <a:prstGeom prst="rect">
            <a:avLst/>
          </a:prstGeom>
        </p:spPr>
        <p:txBody>
          <a:bodyPr vert="horz" lIns="0" rIns="0" bIns="0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</a:t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83438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u="sng" dirty="0" smtClean="0"/>
              <a:t>Kültür:</a:t>
            </a:r>
            <a:r>
              <a:rPr lang="tr-TR" dirty="0" smtClean="0"/>
              <a:t> Doğal koşulların mekanik bir yansıması olarak değil; kendi bağımsız yasalarının denetimindeki özgül/tekil süreçlerin ürünüdür. </a:t>
            </a:r>
            <a:r>
              <a:rPr lang="tr-TR" i="1" dirty="0" smtClean="0"/>
              <a:t>(Tarihsel tikelci yaklaşım)  </a:t>
            </a:r>
          </a:p>
          <a:p>
            <a:endParaRPr lang="tr-TR" dirty="0" smtClean="0"/>
          </a:p>
          <a:p>
            <a:r>
              <a:rPr lang="tr-TR" dirty="0" smtClean="0"/>
              <a:t>II. Dünya Savaşı sırasında pek çok antropolog, uzak kültürler üzerine araştırma teknikleri geliştirmekte, ulusal karakter çalışmaları konusuna yoğunlaşmaktaydı. </a:t>
            </a:r>
            <a:r>
              <a:rPr lang="tr-TR" i="1" dirty="0" smtClean="0"/>
              <a:t>(örn. </a:t>
            </a:r>
            <a:r>
              <a:rPr lang="tr-TR" i="1" dirty="0" err="1" smtClean="0"/>
              <a:t>Benedict</a:t>
            </a:r>
            <a:r>
              <a:rPr lang="tr-TR" i="1" dirty="0" smtClean="0"/>
              <a:t>, Krizantem ve Kılıç) 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784764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Boas’ın</a:t>
            </a:r>
            <a:r>
              <a:rPr lang="tr-TR" dirty="0" smtClean="0"/>
              <a:t> Amerika’da yaşadığı yıllarda hakim eğilim </a:t>
            </a:r>
          </a:p>
          <a:p>
            <a:r>
              <a:rPr lang="tr-TR" b="1" u="sng" dirty="0" smtClean="0"/>
              <a:t>Evrim kuramıdır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r>
              <a:rPr lang="tr-TR" dirty="0" smtClean="0"/>
              <a:t>Morgan’ın tekil/tek hatlı evrim şeması yerine </a:t>
            </a:r>
            <a:r>
              <a:rPr lang="tr-TR" dirty="0" err="1" smtClean="0"/>
              <a:t>Boas</a:t>
            </a:r>
            <a:r>
              <a:rPr lang="tr-TR" dirty="0" smtClean="0"/>
              <a:t>, </a:t>
            </a:r>
            <a:r>
              <a:rPr lang="tr-TR" b="1" u="sng" dirty="0" smtClean="0"/>
              <a:t>bölgesel/kültürel bir odaklaşmayı </a:t>
            </a:r>
            <a:r>
              <a:rPr lang="tr-TR" dirty="0" smtClean="0"/>
              <a:t>savunur.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58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322</Words>
  <Application>Microsoft Office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Etnografik Okumalar I Doç.Dr.Melike KAPLAN </vt:lpstr>
      <vt:lpstr>PowerPoint Sunusu</vt:lpstr>
      <vt:lpstr>    Lewis Henry Morgan (1818-1881)  </vt:lpstr>
      <vt:lpstr>PowerPoint Sunusu</vt:lpstr>
      <vt:lpstr>PowerPoint Sunusu</vt:lpstr>
      <vt:lpstr>PowerPoint Sunusu</vt:lpstr>
      <vt:lpstr> Franz Boas (1858-1942) 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Etnografik Okumalar I Doç.Dr.Melike KAPLAN </dc:title>
  <dc:creator>Hp-Pc</dc:creator>
  <cp:lastModifiedBy>Hp-Pc</cp:lastModifiedBy>
  <cp:revision>1</cp:revision>
  <dcterms:created xsi:type="dcterms:W3CDTF">2020-09-24T19:07:11Z</dcterms:created>
  <dcterms:modified xsi:type="dcterms:W3CDTF">2020-09-24T19:09:36Z</dcterms:modified>
</cp:coreProperties>
</file>