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Garamond" panose="02020404030301010803" pitchFamily="18" charset="0"/>
              </a:rPr>
              <a:t>ULS0104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Ulus-Devlet </a:t>
            </a:r>
            <a:r>
              <a:rPr lang="tr-TR" sz="2000" dirty="0" err="1">
                <a:latin typeface="Garamond" panose="02020404030301010803" pitchFamily="18" charset="0"/>
              </a:rPr>
              <a:t>DüNYASI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err="1" smtClean="0">
                <a:latin typeface="Garamond" panose="02020404030301010803" pitchFamily="18" charset="0"/>
              </a:rPr>
              <a:t>Emperyal</a:t>
            </a:r>
            <a:r>
              <a:rPr lang="tr-TR" dirty="0" smtClean="0">
                <a:latin typeface="Garamond" panose="02020404030301010803" pitchFamily="18" charset="0"/>
              </a:rPr>
              <a:t> Dönem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Emperyalizme geçmek isteyen burjuvazi, anakaradaki sömürüyü azaltmak zorunda kalmış ve bu sayede küresel sömürüyü artırabilmiştir.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Anakarada sömürünün azaltılması, işçi sınıfının da ulusal aidiyetini güçlendirmiştir.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Emperyalizmin istenmeyen sonucu olan ırkçılık, ‘temiz’ olan batı Avrupa milliyetçiliğini </a:t>
            </a:r>
            <a:r>
              <a:rPr lang="tr-TR" sz="1600" smtClean="0">
                <a:latin typeface="Garamond" panose="02020404030301010803" pitchFamily="18" charset="0"/>
              </a:rPr>
              <a:t>‘kirletmiştir’.  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II</a:t>
            </a:r>
            <a:r>
              <a:rPr lang="tr-TR" sz="4000" dirty="0"/>
              <a:t>. 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3900" dirty="0" smtClean="0">
                <a:latin typeface="Garamond" panose="02020404030301010803" pitchFamily="18" charset="0"/>
              </a:rPr>
              <a:t>Ulus-Devlet Öncesi-II</a:t>
            </a:r>
            <a:endParaRPr lang="tr-TR" sz="3900" dirty="0" smtClean="0"/>
          </a:p>
          <a:p>
            <a:pPr indent="0" algn="ctr">
              <a:buNone/>
            </a:pPr>
            <a:endParaRPr lang="tr-TR" sz="1700" dirty="0" smtClean="0"/>
          </a:p>
          <a:p>
            <a:pPr indent="0" algn="ctr">
              <a:buNone/>
            </a:pPr>
            <a:endParaRPr lang="tr-TR" sz="17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700" dirty="0"/>
              <a:t>Zorunlu Okuma: </a:t>
            </a:r>
            <a:r>
              <a:rPr lang="tr-TR" sz="1700" dirty="0" smtClean="0"/>
              <a:t>Oral </a:t>
            </a:r>
            <a:r>
              <a:rPr lang="tr-TR" sz="1700" dirty="0" err="1" smtClean="0"/>
              <a:t>Sander</a:t>
            </a:r>
            <a:r>
              <a:rPr lang="tr-TR" sz="1700" dirty="0" smtClean="0"/>
              <a:t>, </a:t>
            </a:r>
            <a:r>
              <a:rPr lang="tr-TR" sz="1700" i="1" dirty="0" smtClean="0"/>
              <a:t>Siyasi Tarih, Cilt-I</a:t>
            </a:r>
            <a:r>
              <a:rPr lang="tr-TR" sz="1700" dirty="0" smtClean="0"/>
              <a:t>,  Ankara</a:t>
            </a:r>
            <a:r>
              <a:rPr lang="tr-TR" sz="1700" dirty="0"/>
              <a:t>, </a:t>
            </a:r>
            <a:r>
              <a:rPr lang="tr-TR" sz="1700" dirty="0" smtClean="0"/>
              <a:t>İmge, 2016.</a:t>
            </a:r>
            <a:endParaRPr lang="tr-TR" sz="17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/>
          </a:bodyPr>
          <a:lstStyle/>
          <a:p>
            <a:pPr indent="0"/>
            <a:r>
              <a:rPr lang="tr-TR" sz="2000" dirty="0" smtClean="0">
                <a:latin typeface="Garamond" panose="02020404030301010803" pitchFamily="18" charset="0"/>
              </a:rPr>
              <a:t>İlk </a:t>
            </a:r>
            <a:r>
              <a:rPr lang="tr-TR" sz="2000" dirty="0">
                <a:latin typeface="Garamond" panose="02020404030301010803" pitchFamily="18" charset="0"/>
              </a:rPr>
              <a:t>Devletlerden,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Ortaçağ </a:t>
            </a:r>
            <a:r>
              <a:rPr lang="tr-TR" sz="2000" dirty="0" err="1" smtClean="0">
                <a:latin typeface="Garamond" panose="02020404030301010803" pitchFamily="18" charset="0"/>
              </a:rPr>
              <a:t>AvrupasI’na</a:t>
            </a:r>
            <a:endParaRPr lang="tr-TR" sz="20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tr-TR" sz="2300" dirty="0">
                <a:latin typeface="Garamond" panose="02020404030301010803" pitchFamily="18" charset="0"/>
              </a:rPr>
              <a:t>Batı Avrupa’da feodalizmin kuruluşu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9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900" dirty="0">
                <a:latin typeface="Garamond" panose="02020404030301010803" pitchFamily="18" charset="0"/>
              </a:rPr>
              <a:t>- Yapının ‘‘toprak’’ üzerine inşa edilmesi, hukuken soylu-soysuz </a:t>
            </a:r>
            <a:r>
              <a:rPr lang="tr-TR" sz="1900" dirty="0" smtClean="0">
                <a:latin typeface="Garamond" panose="02020404030301010803" pitchFamily="18" charset="0"/>
              </a:rPr>
              <a:t>ayrımının </a:t>
            </a:r>
            <a:r>
              <a:rPr lang="tr-TR" sz="1900" dirty="0">
                <a:latin typeface="Garamond" panose="02020404030301010803" pitchFamily="18" charset="0"/>
              </a:rPr>
              <a:t>yapılması, devletlerarası ilişkinin hiyerarşik olması ve yapının </a:t>
            </a:r>
            <a:r>
              <a:rPr lang="tr-TR" sz="1900" dirty="0" smtClean="0">
                <a:latin typeface="Garamond" panose="02020404030301010803" pitchFamily="18" charset="0"/>
              </a:rPr>
              <a:t>statikliği </a:t>
            </a:r>
            <a:r>
              <a:rPr lang="tr-TR" sz="1900" dirty="0">
                <a:latin typeface="Garamond" panose="02020404030301010803" pitchFamily="18" charset="0"/>
              </a:rPr>
              <a:t>gibi nitelikleri nedeniyle Batı Avrupa feodalizminin Sümer kent </a:t>
            </a:r>
            <a:r>
              <a:rPr lang="tr-TR" sz="1900" dirty="0" smtClean="0">
                <a:latin typeface="Garamond" panose="02020404030301010803" pitchFamily="18" charset="0"/>
              </a:rPr>
              <a:t>devletlerinden </a:t>
            </a:r>
            <a:r>
              <a:rPr lang="tr-TR" sz="1900" dirty="0">
                <a:latin typeface="Garamond" panose="02020404030301010803" pitchFamily="18" charset="0"/>
              </a:rPr>
              <a:t>itibaren dünyada görülen siyasal yapılar ile ortak paydası, </a:t>
            </a:r>
            <a:r>
              <a:rPr lang="tr-TR" sz="1900" dirty="0" smtClean="0">
                <a:latin typeface="Garamond" panose="02020404030301010803" pitchFamily="18" charset="0"/>
              </a:rPr>
              <a:t>farklarından </a:t>
            </a:r>
            <a:r>
              <a:rPr lang="tr-TR" sz="1900" dirty="0">
                <a:latin typeface="Garamond" panose="02020404030301010803" pitchFamily="18" charset="0"/>
              </a:rPr>
              <a:t>daha fazladır. Bu bakış açısıyla, uygarlığın ortaya çıkışı ile Batı </a:t>
            </a:r>
            <a:r>
              <a:rPr lang="tr-TR" sz="1900" dirty="0" smtClean="0">
                <a:latin typeface="Garamond" panose="02020404030301010803" pitchFamily="18" charset="0"/>
              </a:rPr>
              <a:t>Avrupa’da </a:t>
            </a:r>
            <a:r>
              <a:rPr lang="tr-TR" sz="1900" dirty="0">
                <a:latin typeface="Garamond" panose="02020404030301010803" pitchFamily="18" charset="0"/>
              </a:rPr>
              <a:t>feodalizmin yıkılışı arasında geçen yaklaşık 5.000 yıldan fazla </a:t>
            </a:r>
            <a:r>
              <a:rPr lang="tr-TR" sz="1900" dirty="0" smtClean="0">
                <a:latin typeface="Garamond" panose="02020404030301010803" pitchFamily="18" charset="0"/>
              </a:rPr>
              <a:t>sürede </a:t>
            </a:r>
            <a:r>
              <a:rPr lang="tr-TR" sz="1900" dirty="0">
                <a:latin typeface="Garamond" panose="02020404030301010803" pitchFamily="18" charset="0"/>
              </a:rPr>
              <a:t>insanlık aynı siyasal ve sosyal örgütlenme modelindedir denilebilir.</a:t>
            </a: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200" dirty="0" smtClean="0">
                <a:latin typeface="Garamond" panose="02020404030301010803" pitchFamily="18" charset="0"/>
              </a:rPr>
              <a:t>Ulus-</a:t>
            </a:r>
            <a:r>
              <a:rPr lang="tr-TR" sz="2200" dirty="0" err="1" smtClean="0">
                <a:latin typeface="Garamond" panose="02020404030301010803" pitchFamily="18" charset="0"/>
              </a:rPr>
              <a:t>Devletİn</a:t>
            </a:r>
            <a:r>
              <a:rPr lang="tr-TR" sz="2200" dirty="0" smtClean="0">
                <a:latin typeface="Garamond" panose="02020404030301010803" pitchFamily="18" charset="0"/>
              </a:rPr>
              <a:t> </a:t>
            </a:r>
            <a:r>
              <a:rPr lang="tr-TR" sz="2200" dirty="0">
                <a:latin typeface="Garamond" panose="02020404030301010803" pitchFamily="18" charset="0"/>
              </a:rPr>
              <a:t>Doğuşu </a:t>
            </a:r>
            <a:br>
              <a:rPr lang="tr-TR" sz="2200" dirty="0">
                <a:latin typeface="Garamond" panose="02020404030301010803" pitchFamily="18" charset="0"/>
              </a:rPr>
            </a:br>
            <a:r>
              <a:rPr lang="tr-TR" sz="2200" dirty="0">
                <a:latin typeface="Garamond" panose="02020404030301010803" pitchFamily="18" charset="0"/>
              </a:rPr>
              <a:t>ve </a:t>
            </a:r>
            <a:r>
              <a:rPr lang="tr-TR" sz="2200" dirty="0" err="1" smtClean="0">
                <a:latin typeface="Garamond" panose="02020404030301010803" pitchFamily="18" charset="0"/>
              </a:rPr>
              <a:t>YaygInlaşmasI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tr-TR" sz="2400" dirty="0" smtClean="0">
                <a:latin typeface="Garamond" panose="02020404030301010803" pitchFamily="18" charset="0"/>
              </a:rPr>
              <a:t>Batı </a:t>
            </a:r>
            <a:r>
              <a:rPr lang="tr-TR" sz="2400" dirty="0">
                <a:latin typeface="Garamond" panose="02020404030301010803" pitchFamily="18" charset="0"/>
              </a:rPr>
              <a:t>Avrupa’da burjuva dönüşümünün başlaması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dirty="0" smtClean="0">
                <a:latin typeface="Garamond" panose="02020404030301010803" pitchFamily="18" charset="0"/>
              </a:rPr>
              <a:t>- </a:t>
            </a:r>
            <a:r>
              <a:rPr lang="tr-TR" dirty="0">
                <a:latin typeface="Garamond" panose="02020404030301010803" pitchFamily="18" charset="0"/>
              </a:rPr>
              <a:t>Feodalizmin en önemli ‘‘kanser hücresi’’ olan tüccar, kuzeybatı Avrupa’da </a:t>
            </a:r>
            <a:r>
              <a:rPr lang="tr-TR" dirty="0" smtClean="0">
                <a:latin typeface="Garamond" panose="02020404030301010803" pitchFamily="18" charset="0"/>
              </a:rPr>
              <a:t>toprak-soylularının </a:t>
            </a:r>
            <a:r>
              <a:rPr lang="tr-TR" dirty="0">
                <a:latin typeface="Garamond" panose="02020404030301010803" pitchFamily="18" charset="0"/>
              </a:rPr>
              <a:t>denetimi dışında sermaye birikimini artırdı.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dirty="0" smtClean="0">
                <a:latin typeface="Garamond" panose="02020404030301010803" pitchFamily="18" charset="0"/>
              </a:rPr>
              <a:t>- </a:t>
            </a:r>
            <a:r>
              <a:rPr lang="tr-TR" dirty="0">
                <a:latin typeface="Garamond" panose="02020404030301010803" pitchFamily="18" charset="0"/>
              </a:rPr>
              <a:t>Büyük sermaye sahibi olan tüccar kendisini de bir tür soylu olarak görmeye </a:t>
            </a:r>
            <a:r>
              <a:rPr lang="tr-TR" dirty="0" smtClean="0">
                <a:latin typeface="Garamond" panose="02020404030301010803" pitchFamily="18" charset="0"/>
              </a:rPr>
              <a:t>başladı</a:t>
            </a:r>
            <a:r>
              <a:rPr lang="tr-TR" dirty="0">
                <a:latin typeface="Garamond" panose="02020404030301010803" pitchFamily="18" charset="0"/>
              </a:rPr>
              <a:t>: Para-soyluluğu. Bu nedenle, toprak-soyluları ile aynı hukuksal </a:t>
            </a:r>
            <a:r>
              <a:rPr lang="tr-TR" dirty="0" smtClean="0">
                <a:latin typeface="Garamond" panose="02020404030301010803" pitchFamily="18" charset="0"/>
              </a:rPr>
              <a:t>koruma </a:t>
            </a:r>
            <a:r>
              <a:rPr lang="tr-TR" dirty="0">
                <a:latin typeface="Garamond" panose="02020404030301010803" pitchFamily="18" charset="0"/>
              </a:rPr>
              <a:t>altına girmek istedi ama başaramadı.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dirty="0" smtClean="0">
                <a:latin typeface="Garamond" panose="02020404030301010803" pitchFamily="18" charset="0"/>
              </a:rPr>
              <a:t>- </a:t>
            </a:r>
            <a:r>
              <a:rPr lang="tr-TR" dirty="0" err="1">
                <a:latin typeface="Garamond" panose="02020404030301010803" pitchFamily="18" charset="0"/>
              </a:rPr>
              <a:t>Burglu</a:t>
            </a:r>
            <a:r>
              <a:rPr lang="tr-TR" dirty="0">
                <a:latin typeface="Garamond" panose="02020404030301010803" pitchFamily="18" charset="0"/>
              </a:rPr>
              <a:t>; burjuva adını verdiğimiz tüccar, burjuva değerlerinin temeli olan </a:t>
            </a:r>
            <a:r>
              <a:rPr lang="tr-TR" dirty="0" smtClean="0">
                <a:latin typeface="Garamond" panose="02020404030301010803" pitchFamily="18" charset="0"/>
              </a:rPr>
              <a:t>toplum sözleşmesi </a:t>
            </a:r>
            <a:r>
              <a:rPr lang="tr-TR" dirty="0">
                <a:latin typeface="Garamond" panose="02020404030301010803" pitchFamily="18" charset="0"/>
              </a:rPr>
              <a:t>fikri üzerinden, tek hukuk sistemi olan bir siyasal/sosyal </a:t>
            </a:r>
            <a:r>
              <a:rPr lang="tr-TR" dirty="0" smtClean="0">
                <a:latin typeface="Garamond" panose="02020404030301010803" pitchFamily="18" charset="0"/>
              </a:rPr>
              <a:t>yapı </a:t>
            </a:r>
            <a:r>
              <a:rPr lang="tr-TR" dirty="0">
                <a:latin typeface="Garamond" panose="02020404030301010803" pitchFamily="18" charset="0"/>
              </a:rPr>
              <a:t>alternatifi sundu. Bu öneri, kentlilerin büyük kısmının desteğini aldı.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Ulus-</a:t>
            </a:r>
            <a:r>
              <a:rPr lang="tr-TR" sz="2000" dirty="0" err="1" smtClean="0">
                <a:latin typeface="Garamond" panose="02020404030301010803" pitchFamily="18" charset="0"/>
              </a:rPr>
              <a:t>Devletİn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</a:rPr>
              <a:t>Doğuşu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ve </a:t>
            </a:r>
            <a:r>
              <a:rPr lang="tr-TR" sz="2000" dirty="0" err="1">
                <a:latin typeface="Garamond" panose="02020404030301010803" pitchFamily="18" charset="0"/>
              </a:rPr>
              <a:t>YaygInlaşmasI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tr-TR" sz="2000" dirty="0">
                <a:latin typeface="Garamond" panose="02020404030301010803" pitchFamily="18" charset="0"/>
              </a:rPr>
              <a:t>Batı Avrupa’da burjuva dönüşümünün başlaması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>
                <a:latin typeface="Garamond" panose="02020404030301010803" pitchFamily="18" charset="0"/>
              </a:rPr>
              <a:t>- Merkezi devletin Batı Avrupa’da ortaya </a:t>
            </a:r>
            <a:r>
              <a:rPr lang="tr-TR" sz="1600" dirty="0" err="1">
                <a:latin typeface="Garamond" panose="02020404030301010803" pitchFamily="18" charset="0"/>
              </a:rPr>
              <a:t>çıkaması</a:t>
            </a:r>
            <a:r>
              <a:rPr lang="tr-TR" sz="1600" dirty="0">
                <a:latin typeface="Garamond" panose="02020404030301010803" pitchFamily="18" charset="0"/>
              </a:rPr>
              <a:t> ile burjuvazisinin siyasal </a:t>
            </a:r>
            <a:r>
              <a:rPr lang="tr-TR" sz="1600" dirty="0" smtClean="0">
                <a:latin typeface="Garamond" panose="02020404030301010803" pitchFamily="18" charset="0"/>
              </a:rPr>
              <a:t>ağırlığının </a:t>
            </a:r>
            <a:r>
              <a:rPr lang="tr-TR" sz="1600" dirty="0">
                <a:latin typeface="Garamond" panose="02020404030301010803" pitchFamily="18" charset="0"/>
              </a:rPr>
              <a:t>artması aynı dönemde gözlemlendi. Aralarında belirgin bir ilişki </a:t>
            </a:r>
            <a:r>
              <a:rPr lang="tr-TR" sz="1600" dirty="0" smtClean="0">
                <a:latin typeface="Garamond" panose="02020404030301010803" pitchFamily="18" charset="0"/>
              </a:rPr>
              <a:t>vardı</a:t>
            </a:r>
            <a:r>
              <a:rPr lang="tr-TR" sz="1600" dirty="0">
                <a:latin typeface="Garamond" panose="02020404030301010803" pitchFamily="18" charset="0"/>
              </a:rPr>
              <a:t>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Kuzey İtalya’nın bıraktığı miras olan, akılcılık ve bunun sonucundaki </a:t>
            </a:r>
            <a:r>
              <a:rPr lang="tr-TR" sz="1600" dirty="0" smtClean="0">
                <a:latin typeface="Garamond" panose="02020404030301010803" pitchFamily="18" charset="0"/>
              </a:rPr>
              <a:t>aydınlanma</a:t>
            </a:r>
            <a:r>
              <a:rPr lang="tr-TR" sz="1600" dirty="0">
                <a:latin typeface="Garamond" panose="02020404030301010803" pitchFamily="18" charset="0"/>
              </a:rPr>
              <a:t>; burjuva değerlerinin, modern toplumun inşasına temel teşkil </a:t>
            </a:r>
            <a:r>
              <a:rPr lang="tr-TR" sz="1600" dirty="0" smtClean="0">
                <a:latin typeface="Garamond" panose="02020404030301010803" pitchFamily="18" charset="0"/>
              </a:rPr>
              <a:t>etti</a:t>
            </a:r>
            <a:r>
              <a:rPr lang="tr-TR" sz="1600" dirty="0">
                <a:latin typeface="Garamond" panose="02020404030301010803" pitchFamily="18" charset="0"/>
              </a:rPr>
              <a:t>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Coğrafi keşifleri gerçekleştiren ve ilk okyanus ötesi sömürge 	imparatorluklarını kuranlar </a:t>
            </a:r>
            <a:r>
              <a:rPr lang="tr-TR" sz="1600" dirty="0" err="1">
                <a:latin typeface="Garamond" panose="02020404030301010803" pitchFamily="18" charset="0"/>
              </a:rPr>
              <a:t>İber’deki</a:t>
            </a:r>
            <a:r>
              <a:rPr lang="tr-TR" sz="1600" dirty="0">
                <a:latin typeface="Garamond" panose="02020404030301010803" pitchFamily="18" charset="0"/>
              </a:rPr>
              <a:t> hanedanlardı. Oysa, burjuva dönüşümü </a:t>
            </a:r>
            <a:r>
              <a:rPr lang="tr-TR" sz="1600" dirty="0" smtClean="0">
                <a:latin typeface="Garamond" panose="02020404030301010803" pitchFamily="18" charset="0"/>
              </a:rPr>
              <a:t>kuzeybatı </a:t>
            </a:r>
            <a:r>
              <a:rPr lang="tr-TR" sz="1600" dirty="0">
                <a:latin typeface="Garamond" panose="02020404030301010803" pitchFamily="18" charset="0"/>
              </a:rPr>
              <a:t>Avrupa’da, Amsterdam-Londra-Paris üçgeninde başladı.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>
                <a:latin typeface="Garamond" panose="02020404030301010803" pitchFamily="18" charset="0"/>
              </a:rPr>
              <a:t>	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Ulus-</a:t>
            </a:r>
            <a:r>
              <a:rPr lang="tr-TR" sz="2000" dirty="0" err="1" smtClean="0">
                <a:latin typeface="Garamond" panose="02020404030301010803" pitchFamily="18" charset="0"/>
              </a:rPr>
              <a:t>Devletİn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</a:rPr>
              <a:t>Doğuşu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ve </a:t>
            </a:r>
            <a:r>
              <a:rPr lang="tr-TR" sz="2000" dirty="0" err="1">
                <a:latin typeface="Garamond" panose="02020404030301010803" pitchFamily="18" charset="0"/>
              </a:rPr>
              <a:t>YaygInlaşmasI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tr-TR" sz="1900" dirty="0" err="1" smtClean="0">
                <a:latin typeface="Garamond" panose="02020404030301010803" pitchFamily="18" charset="0"/>
              </a:rPr>
              <a:t>İngilltere</a:t>
            </a:r>
            <a:r>
              <a:rPr lang="tr-TR" sz="1900" dirty="0" smtClean="0">
                <a:latin typeface="Garamond" panose="02020404030301010803" pitchFamily="18" charset="0"/>
              </a:rPr>
              <a:t> ve Hollanda </a:t>
            </a:r>
            <a:r>
              <a:rPr lang="tr-TR" sz="1900" dirty="0">
                <a:latin typeface="Garamond" panose="02020404030301010803" pitchFamily="18" charset="0"/>
              </a:rPr>
              <a:t>deneyimleri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Burjuvazinin iktidarı doğrudan ele geçirdiği ilk yerin neresi olduğu </a:t>
            </a:r>
            <a:r>
              <a:rPr lang="tr-TR" sz="1700" dirty="0" smtClean="0">
                <a:latin typeface="Garamond" panose="02020404030301010803" pitchFamily="18" charset="0"/>
              </a:rPr>
              <a:t>tartışmalı </a:t>
            </a:r>
            <a:r>
              <a:rPr lang="tr-TR" sz="1700" dirty="0">
                <a:latin typeface="Garamond" panose="02020404030301010803" pitchFamily="18" charset="0"/>
              </a:rPr>
              <a:t>olsa da Londra’da devrimle ve Amsterdam’da evrimle kabaca eş </a:t>
            </a:r>
            <a:r>
              <a:rPr lang="tr-TR" sz="1700" dirty="0" smtClean="0">
                <a:latin typeface="Garamond" panose="02020404030301010803" pitchFamily="18" charset="0"/>
              </a:rPr>
              <a:t>zamanlı </a:t>
            </a:r>
            <a:r>
              <a:rPr lang="tr-TR" sz="1700" dirty="0">
                <a:latin typeface="Garamond" panose="02020404030301010803" pitchFamily="18" charset="0"/>
              </a:rPr>
              <a:t>olarak iktidar burjuvaziye geçti.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İngiltere deneyimi daha somut göründüğünden, 1640’ların </a:t>
            </a:r>
            <a:r>
              <a:rPr lang="tr-TR" sz="1700" dirty="0" err="1">
                <a:latin typeface="Garamond" panose="02020404030301010803" pitchFamily="18" charset="0"/>
              </a:rPr>
              <a:t>İngilteresi’nin</a:t>
            </a:r>
            <a:r>
              <a:rPr lang="tr-TR" sz="1700" dirty="0">
                <a:latin typeface="Garamond" panose="02020404030301010803" pitchFamily="18" charset="0"/>
              </a:rPr>
              <a:t> </a:t>
            </a:r>
            <a:r>
              <a:rPr lang="tr-TR" sz="1700" dirty="0" smtClean="0">
                <a:latin typeface="Garamond" panose="02020404030301010803" pitchFamily="18" charset="0"/>
              </a:rPr>
              <a:t>ilk </a:t>
            </a:r>
            <a:r>
              <a:rPr lang="tr-TR" sz="1700" dirty="0">
                <a:latin typeface="Garamond" panose="02020404030301010803" pitchFamily="18" charset="0"/>
              </a:rPr>
              <a:t>burjuva devleti olduğunu; diğer bir deyişle, ilk ulusal-devlet olduğunu </a:t>
            </a:r>
            <a:r>
              <a:rPr lang="tr-TR" sz="1700" dirty="0" smtClean="0">
                <a:latin typeface="Garamond" panose="02020404030301010803" pitchFamily="18" charset="0"/>
              </a:rPr>
              <a:t>söylemek </a:t>
            </a:r>
            <a:r>
              <a:rPr lang="tr-TR" sz="1700" dirty="0">
                <a:latin typeface="Garamond" panose="02020404030301010803" pitchFamily="18" charset="0"/>
              </a:rPr>
              <a:t>mümkündür.</a:t>
            </a:r>
          </a:p>
          <a:p>
            <a:pPr indent="0"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Ulus-</a:t>
            </a:r>
            <a:r>
              <a:rPr lang="tr-TR" sz="2000" dirty="0" err="1" smtClean="0">
                <a:latin typeface="Garamond" panose="02020404030301010803" pitchFamily="18" charset="0"/>
              </a:rPr>
              <a:t>Devletİn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</a:rPr>
              <a:t>Doğuşu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ve </a:t>
            </a:r>
            <a:r>
              <a:rPr lang="tr-TR" sz="2000" dirty="0" err="1">
                <a:latin typeface="Garamond" panose="02020404030301010803" pitchFamily="18" charset="0"/>
              </a:rPr>
              <a:t>YaygInlaşmasI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ABD </a:t>
            </a:r>
            <a:r>
              <a:rPr lang="tr-TR" dirty="0">
                <a:latin typeface="Garamond" panose="02020404030301010803" pitchFamily="18" charset="0"/>
              </a:rPr>
              <a:t>ve Fransa deneyimleri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İkinci burjuva devrimi İngiltere’nin Kuzey Amerika kıtasındaki </a:t>
            </a:r>
            <a:r>
              <a:rPr lang="tr-TR" sz="1600" dirty="0" smtClean="0">
                <a:latin typeface="Garamond" panose="02020404030301010803" pitchFamily="18" charset="0"/>
              </a:rPr>
              <a:t>kolonilerinde </a:t>
            </a:r>
            <a:r>
              <a:rPr lang="tr-TR" sz="1600" dirty="0">
                <a:latin typeface="Garamond" panose="02020404030301010803" pitchFamily="18" charset="0"/>
              </a:rPr>
              <a:t>yaşandı. Aynı zamanda ayrılıkçı bir hareketi de içinde </a:t>
            </a:r>
            <a:r>
              <a:rPr lang="tr-TR" sz="1600" dirty="0" smtClean="0">
                <a:latin typeface="Garamond" panose="02020404030301010803" pitchFamily="18" charset="0"/>
              </a:rPr>
              <a:t>barındırdığından</a:t>
            </a:r>
            <a:r>
              <a:rPr lang="tr-TR" sz="1600" dirty="0">
                <a:latin typeface="Garamond" panose="02020404030301010803" pitchFamily="18" charset="0"/>
              </a:rPr>
              <a:t>, niteliğini netleştirmek biraz daha zordur.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Fransız Devrimi’ni siyasi tarihin başlangıcı kabul eden tarihçilere rağmen, </a:t>
            </a:r>
            <a:r>
              <a:rPr lang="tr-TR" sz="1600" dirty="0" smtClean="0">
                <a:latin typeface="Garamond" panose="02020404030301010803" pitchFamily="18" charset="0"/>
              </a:rPr>
              <a:t>Uluslararası </a:t>
            </a:r>
            <a:r>
              <a:rPr lang="tr-TR" sz="1600" dirty="0">
                <a:latin typeface="Garamond" panose="02020404030301010803" pitchFamily="18" charset="0"/>
              </a:rPr>
              <a:t>İlişkiler açısından 1648 yılı milat kabul edilir.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Ulus-Devlet </a:t>
            </a:r>
            <a:r>
              <a:rPr lang="tr-TR" sz="2000" dirty="0" err="1" smtClean="0">
                <a:latin typeface="Garamond" panose="02020404030301010803" pitchFamily="18" charset="0"/>
              </a:rPr>
              <a:t>DüNYASI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err="1">
                <a:latin typeface="Garamond" panose="02020404030301010803" pitchFamily="18" charset="0"/>
              </a:rPr>
              <a:t>Westephalian</a:t>
            </a:r>
            <a:r>
              <a:rPr lang="tr-TR" dirty="0">
                <a:latin typeface="Garamond" panose="02020404030301010803" pitchFamily="18" charset="0"/>
              </a:rPr>
              <a:t> </a:t>
            </a:r>
            <a:r>
              <a:rPr lang="tr-TR" dirty="0" smtClean="0">
                <a:latin typeface="Garamond" panose="02020404030301010803" pitchFamily="18" charset="0"/>
              </a:rPr>
              <a:t>Sistem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600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- 1648 </a:t>
            </a:r>
            <a:r>
              <a:rPr lang="tr-TR" sz="1600" dirty="0" err="1" smtClean="0"/>
              <a:t>Westphalia</a:t>
            </a:r>
            <a:r>
              <a:rPr lang="tr-TR" sz="1600" dirty="0" smtClean="0"/>
              <a:t> Antlaşmaları ile ulus-devlet ve dolayısıyla ulus-devletlerarası ilişkiler başlamış kabul edilir.</a:t>
            </a:r>
          </a:p>
          <a:p>
            <a:pPr indent="0" algn="just">
              <a:buNone/>
            </a:pPr>
            <a:r>
              <a:rPr lang="tr-TR" sz="1600" dirty="0" smtClean="0"/>
              <a:t>- Dikey hiyerarşik devlet sistemi yerini, yatay egemen-eşit devlet sistemine bırakmıştır.</a:t>
            </a:r>
            <a:endParaRPr lang="tr-TR" sz="1600" dirty="0"/>
          </a:p>
          <a:p>
            <a:pPr indent="0" algn="just">
              <a:buNone/>
            </a:pPr>
            <a:r>
              <a:rPr lang="tr-TR" sz="1600" dirty="0" smtClean="0"/>
              <a:t>- Papa’nın dünyevi iktidarın zirvesindeki konumu ortadan kalkmıştır.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Ulus-Devlet </a:t>
            </a:r>
            <a:r>
              <a:rPr lang="tr-TR" sz="2000" dirty="0" err="1">
                <a:latin typeface="Garamond" panose="02020404030301010803" pitchFamily="18" charset="0"/>
              </a:rPr>
              <a:t>DüNYASI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Ulus İnşası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Batı Avrupa’da ulus-devlet kurulduktan sonra ulusun inşa sürecine </a:t>
            </a:r>
            <a:r>
              <a:rPr lang="tr-TR" sz="1600" dirty="0" err="1" smtClean="0">
                <a:latin typeface="Garamond" panose="02020404030301010803" pitchFamily="18" charset="0"/>
              </a:rPr>
              <a:t>yoğunlaşılmıştır</a:t>
            </a:r>
            <a:r>
              <a:rPr lang="tr-TR" sz="1600" dirty="0" smtClean="0">
                <a:latin typeface="Garamond" panose="02020404030301010803" pitchFamily="18" charset="0"/>
              </a:rPr>
              <a:t>. Bunun için de mason locaları kurulmuştur.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Sanayi devriminin yan ürünü olan işçi hareketleri, ulus inşası sürecinde geri gidişlere yol açmıştır ama işçi hareketleri burjuva düzenine ciddi bir tehdit oluşturamamıştır.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Emperyalizm ulus inşası sürecinin başarıyla bitirilmesini sağlamıştır.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630</TotalTime>
  <Words>519</Words>
  <Application>Microsoft Office PowerPoint</Application>
  <PresentationFormat>Ekran Gösterisi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ULS0104  UluslararasI Polİtİka-I</vt:lpstr>
      <vt:lpstr>II. hafta</vt:lpstr>
      <vt:lpstr>İlk Devletlerden,  Ortaçağ AvrupasI’na</vt:lpstr>
      <vt:lpstr> Ulus-Devletİn Doğuşu  ve YaygInlaşmasI</vt:lpstr>
      <vt:lpstr>Ulus-Devletİn Doğuşu  ve YaygInlaşmasI</vt:lpstr>
      <vt:lpstr>Ulus-Devletİn Doğuşu  ve YaygInlaşmasI</vt:lpstr>
      <vt:lpstr>Ulus-Devletİn Doğuşu  ve YaygInlaşmasI</vt:lpstr>
      <vt:lpstr>Ulus-Devlet DüNYASI</vt:lpstr>
      <vt:lpstr>Ulus-Devlet DüNYASI</vt:lpstr>
      <vt:lpstr>Ulus-Devlet DüNYASI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153</cp:revision>
  <dcterms:created xsi:type="dcterms:W3CDTF">2018-02-05T17:47:31Z</dcterms:created>
  <dcterms:modified xsi:type="dcterms:W3CDTF">2020-01-12T23:36:15Z</dcterms:modified>
</cp:coreProperties>
</file>