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8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4438FD87-92DC-4A5D-944D-80EAF8DFE528}">
          <p14:sldIdLst>
            <p14:sldId id="257"/>
            <p14:sldId id="256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20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6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53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4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42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9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4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56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2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7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SHB229 SİYASET BİLİMİ VE KAMU YÖNETİMİ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Arş. </a:t>
            </a:r>
            <a:r>
              <a:rPr lang="en-US" dirty="0" err="1" smtClean="0"/>
              <a:t>Gör</a:t>
            </a:r>
            <a:r>
              <a:rPr lang="en-US" dirty="0" smtClean="0"/>
              <a:t>. Dr. Burcu </a:t>
            </a:r>
            <a:r>
              <a:rPr lang="en-US" dirty="0" err="1" smtClean="0"/>
              <a:t>Özdemir</a:t>
            </a:r>
            <a:r>
              <a:rPr lang="en-US" dirty="0" smtClean="0"/>
              <a:t> </a:t>
            </a:r>
            <a:r>
              <a:rPr lang="en-US" dirty="0" err="1" smtClean="0"/>
              <a:t>Ocaklı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8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Yerinden</a:t>
            </a:r>
            <a:r>
              <a:rPr lang="en-US" dirty="0" smtClean="0"/>
              <a:t> </a:t>
            </a:r>
            <a:r>
              <a:rPr lang="en-US" dirty="0" err="1" smtClean="0"/>
              <a:t>Yönetimin</a:t>
            </a:r>
            <a:r>
              <a:rPr lang="en-US" dirty="0" smtClean="0"/>
              <a:t> </a:t>
            </a:r>
            <a:r>
              <a:rPr lang="en-US" dirty="0" err="1" smtClean="0"/>
              <a:t>Yararları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Demokratik</a:t>
            </a:r>
            <a:r>
              <a:rPr lang="en-US" dirty="0" smtClean="0"/>
              <a:t> </a:t>
            </a:r>
            <a:r>
              <a:rPr lang="en-US" dirty="0" err="1" smtClean="0"/>
              <a:t>katılımın</a:t>
            </a:r>
            <a:r>
              <a:rPr lang="en-US" dirty="0" smtClean="0"/>
              <a:t> </a:t>
            </a:r>
            <a:r>
              <a:rPr lang="en-US" dirty="0" err="1" smtClean="0"/>
              <a:t>artması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Yerel</a:t>
            </a:r>
            <a:r>
              <a:rPr lang="en-US" dirty="0" smtClean="0"/>
              <a:t> </a:t>
            </a:r>
            <a:r>
              <a:rPr lang="en-US" dirty="0" err="1" smtClean="0"/>
              <a:t>ihtiyaçların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koşulların</a:t>
            </a:r>
            <a:r>
              <a:rPr lang="en-US" dirty="0" smtClean="0"/>
              <a:t> </a:t>
            </a:r>
            <a:r>
              <a:rPr lang="en-US" dirty="0" err="1" smtClean="0"/>
              <a:t>ön</a:t>
            </a:r>
            <a:r>
              <a:rPr lang="en-US" dirty="0" smtClean="0"/>
              <a:t> </a:t>
            </a:r>
            <a:r>
              <a:rPr lang="en-US" dirty="0" err="1" smtClean="0"/>
              <a:t>planda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Gecikmelerin</a:t>
            </a:r>
            <a:r>
              <a:rPr lang="en-US" dirty="0" smtClean="0"/>
              <a:t> </a:t>
            </a:r>
            <a:r>
              <a:rPr lang="en-US" dirty="0" err="1" smtClean="0"/>
              <a:t>azalması</a:t>
            </a:r>
            <a:r>
              <a:rPr lang="en-US" dirty="0" smtClean="0"/>
              <a:t>, </a:t>
            </a:r>
            <a:r>
              <a:rPr lang="en-US" dirty="0" err="1" smtClean="0"/>
              <a:t>verimliliğin</a:t>
            </a:r>
            <a:r>
              <a:rPr lang="en-US" dirty="0" smtClean="0"/>
              <a:t> </a:t>
            </a:r>
            <a:r>
              <a:rPr lang="en-US" dirty="0" err="1" smtClean="0"/>
              <a:t>artması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yönetimin</a:t>
            </a:r>
            <a:r>
              <a:rPr lang="en-US" dirty="0" smtClean="0"/>
              <a:t> </a:t>
            </a:r>
            <a:r>
              <a:rPr lang="en-US" dirty="0" err="1" smtClean="0"/>
              <a:t>yükünün</a:t>
            </a:r>
            <a:r>
              <a:rPr lang="en-US" dirty="0" smtClean="0"/>
              <a:t> </a:t>
            </a:r>
            <a:r>
              <a:rPr lang="en-US" dirty="0" err="1" smtClean="0"/>
              <a:t>azalması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291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Yerinden</a:t>
            </a:r>
            <a:r>
              <a:rPr lang="en-US" dirty="0" smtClean="0"/>
              <a:t> </a:t>
            </a:r>
            <a:r>
              <a:rPr lang="en-US" dirty="0" err="1" smtClean="0"/>
              <a:t>Yönetimin</a:t>
            </a:r>
            <a:r>
              <a:rPr lang="en-US" dirty="0" smtClean="0"/>
              <a:t> </a:t>
            </a:r>
            <a:r>
              <a:rPr lang="en-US" dirty="0" err="1" smtClean="0"/>
              <a:t>Dezavantajları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Kamu </a:t>
            </a:r>
            <a:r>
              <a:rPr lang="en-US" dirty="0" err="1" smtClean="0"/>
              <a:t>hizmetlerinde</a:t>
            </a:r>
            <a:r>
              <a:rPr lang="en-US" dirty="0" smtClean="0"/>
              <a:t> 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yerel</a:t>
            </a:r>
            <a:r>
              <a:rPr lang="en-US" dirty="0" smtClean="0"/>
              <a:t> </a:t>
            </a:r>
            <a:r>
              <a:rPr lang="en-US" dirty="0" err="1" smtClean="0"/>
              <a:t>farklılıkların</a:t>
            </a:r>
            <a:r>
              <a:rPr lang="en-US" dirty="0" smtClean="0"/>
              <a:t> </a:t>
            </a:r>
            <a:r>
              <a:rPr lang="en-US" dirty="0" err="1" smtClean="0"/>
              <a:t>oluşması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Birlik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bütünlüğe</a:t>
            </a:r>
            <a:r>
              <a:rPr lang="en-US" dirty="0" smtClean="0"/>
              <a:t> </a:t>
            </a:r>
            <a:r>
              <a:rPr lang="en-US" dirty="0" err="1" smtClean="0"/>
              <a:t>tehdit</a:t>
            </a:r>
            <a:r>
              <a:rPr lang="en-US" dirty="0" smtClean="0"/>
              <a:t> </a:t>
            </a:r>
            <a:r>
              <a:rPr lang="en-US" dirty="0" err="1" smtClean="0"/>
              <a:t>oluşturabilme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maliyetlerinin</a:t>
            </a:r>
            <a:r>
              <a:rPr lang="en-US" dirty="0" smtClean="0"/>
              <a:t> </a:t>
            </a:r>
            <a:r>
              <a:rPr lang="en-US" dirty="0" err="1" smtClean="0"/>
              <a:t>artması</a:t>
            </a:r>
            <a:r>
              <a:rPr lang="en-US" dirty="0" smtClean="0"/>
              <a:t> (</a:t>
            </a:r>
            <a:r>
              <a:rPr lang="en-US" dirty="0" err="1" smtClean="0"/>
              <a:t>ölçek</a:t>
            </a:r>
            <a:r>
              <a:rPr lang="en-US" dirty="0" smtClean="0"/>
              <a:t> </a:t>
            </a:r>
            <a:r>
              <a:rPr lang="en-US" dirty="0" err="1" smtClean="0"/>
              <a:t>farklılıklarından</a:t>
            </a:r>
            <a:r>
              <a:rPr lang="en-US" dirty="0" smtClean="0"/>
              <a:t> </a:t>
            </a:r>
            <a:r>
              <a:rPr lang="en-US" dirty="0" err="1" smtClean="0"/>
              <a:t>dolayı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15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Yerinden</a:t>
            </a:r>
            <a:r>
              <a:rPr lang="en-US" dirty="0" smtClean="0"/>
              <a:t> </a:t>
            </a:r>
            <a:r>
              <a:rPr lang="en-US" dirty="0" err="1" smtClean="0"/>
              <a:t>Yönetimin</a:t>
            </a:r>
            <a:r>
              <a:rPr lang="en-US" dirty="0" smtClean="0"/>
              <a:t> </a:t>
            </a:r>
            <a:r>
              <a:rPr lang="en-US" dirty="0" err="1" smtClean="0"/>
              <a:t>Çeşitleri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Fonksiyonel</a:t>
            </a:r>
            <a:r>
              <a:rPr lang="en-US" dirty="0" smtClean="0"/>
              <a:t> </a:t>
            </a:r>
            <a:r>
              <a:rPr lang="en-US" dirty="0" err="1" smtClean="0"/>
              <a:t>Yerinden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endParaRPr lang="en-US" dirty="0" smtClean="0"/>
          </a:p>
          <a:p>
            <a:pPr lvl="1"/>
            <a:r>
              <a:rPr lang="en-US" dirty="0" err="1" smtClean="0"/>
              <a:t>Özerk</a:t>
            </a:r>
            <a:r>
              <a:rPr lang="en-US" dirty="0" smtClean="0"/>
              <a:t> </a:t>
            </a:r>
            <a:r>
              <a:rPr lang="en-US" dirty="0" err="1" smtClean="0"/>
              <a:t>statü</a:t>
            </a:r>
            <a:endParaRPr lang="en-US" dirty="0" smtClean="0"/>
          </a:p>
          <a:p>
            <a:pPr lvl="1"/>
            <a:r>
              <a:rPr lang="en-US" dirty="0" err="1" smtClean="0"/>
              <a:t>Üniversiteler</a:t>
            </a:r>
            <a:r>
              <a:rPr lang="en-US" dirty="0" smtClean="0"/>
              <a:t>, </a:t>
            </a:r>
            <a:r>
              <a:rPr lang="en-US" dirty="0" err="1" smtClean="0"/>
              <a:t>KİT’ler</a:t>
            </a:r>
            <a:r>
              <a:rPr lang="en-US" dirty="0" smtClean="0"/>
              <a:t>, </a:t>
            </a:r>
            <a:r>
              <a:rPr lang="en-US" dirty="0" err="1" smtClean="0"/>
              <a:t>barolar</a:t>
            </a:r>
            <a:r>
              <a:rPr lang="en-US" dirty="0" smtClean="0"/>
              <a:t>, </a:t>
            </a:r>
            <a:r>
              <a:rPr lang="en-US" dirty="0" err="1" smtClean="0"/>
              <a:t>meslek</a:t>
            </a:r>
            <a:r>
              <a:rPr lang="en-US" dirty="0" smtClean="0"/>
              <a:t> </a:t>
            </a:r>
            <a:r>
              <a:rPr lang="en-US" dirty="0" err="1" smtClean="0"/>
              <a:t>odaları</a:t>
            </a:r>
            <a:endParaRPr lang="en-US" dirty="0" smtClean="0"/>
          </a:p>
          <a:p>
            <a:r>
              <a:rPr lang="en-US" dirty="0" err="1" smtClean="0"/>
              <a:t>Coğrafi</a:t>
            </a:r>
            <a:r>
              <a:rPr lang="en-US" dirty="0" smtClean="0"/>
              <a:t> </a:t>
            </a:r>
            <a:r>
              <a:rPr lang="en-US" dirty="0" err="1" smtClean="0"/>
              <a:t>Yerinden</a:t>
            </a:r>
            <a:r>
              <a:rPr lang="en-US" dirty="0" smtClean="0"/>
              <a:t> </a:t>
            </a:r>
            <a:r>
              <a:rPr lang="en-US" dirty="0" err="1"/>
              <a:t>Y</a:t>
            </a:r>
            <a:r>
              <a:rPr lang="en-US" dirty="0" err="1" smtClean="0"/>
              <a:t>önetim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Bölge</a:t>
            </a:r>
            <a:r>
              <a:rPr lang="en-US" dirty="0" smtClean="0"/>
              <a:t>, </a:t>
            </a:r>
            <a:r>
              <a:rPr lang="en-US" dirty="0" err="1" smtClean="0"/>
              <a:t>il</a:t>
            </a:r>
            <a:r>
              <a:rPr lang="en-US" dirty="0" smtClean="0"/>
              <a:t>, </a:t>
            </a:r>
            <a:r>
              <a:rPr lang="en-US" dirty="0" err="1" smtClean="0"/>
              <a:t>ilçe</a:t>
            </a:r>
            <a:r>
              <a:rPr lang="en-US" dirty="0" smtClean="0"/>
              <a:t>, </a:t>
            </a:r>
            <a:r>
              <a:rPr lang="en-US" dirty="0" err="1" smtClean="0"/>
              <a:t>köy</a:t>
            </a:r>
            <a:r>
              <a:rPr lang="en-US" dirty="0" smtClean="0"/>
              <a:t> </a:t>
            </a:r>
            <a:r>
              <a:rPr lang="en-US" dirty="0" err="1" smtClean="0"/>
              <a:t>ayrımı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146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Kaynakça</a:t>
            </a:r>
            <a:endParaRPr lang="en-US" dirty="0" smtClean="0"/>
          </a:p>
          <a:p>
            <a:r>
              <a:rPr lang="en-US" dirty="0" err="1" smtClean="0"/>
              <a:t>Eryılmaz</a:t>
            </a:r>
            <a:r>
              <a:rPr lang="en-US" dirty="0" smtClean="0"/>
              <a:t>, B. (2019)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</a:t>
            </a:r>
            <a:r>
              <a:rPr lang="en-US" dirty="0" smtClean="0"/>
              <a:t>. </a:t>
            </a:r>
            <a:r>
              <a:rPr lang="en-US" dirty="0" err="1" smtClean="0"/>
              <a:t>Süleyman</a:t>
            </a:r>
            <a:r>
              <a:rPr lang="en-US" dirty="0" smtClean="0"/>
              <a:t> </a:t>
            </a:r>
            <a:r>
              <a:rPr lang="en-US" dirty="0" err="1" smtClean="0"/>
              <a:t>Sözen</a:t>
            </a:r>
            <a:r>
              <a:rPr lang="en-US" dirty="0" smtClean="0"/>
              <a:t> (Ed). Kamu </a:t>
            </a:r>
            <a:r>
              <a:rPr lang="en-US" dirty="0" err="1" smtClean="0"/>
              <a:t>Yönetimi</a:t>
            </a:r>
            <a:r>
              <a:rPr lang="en-US" dirty="0" smtClean="0"/>
              <a:t>. </a:t>
            </a:r>
            <a:r>
              <a:rPr lang="en-US" dirty="0" err="1" smtClean="0"/>
              <a:t>Anadolu</a:t>
            </a:r>
            <a:r>
              <a:rPr lang="en-US" dirty="0" smtClean="0"/>
              <a:t> </a:t>
            </a:r>
            <a:r>
              <a:rPr lang="en-US" dirty="0" err="1" smtClean="0"/>
              <a:t>Üniversitesi</a:t>
            </a:r>
            <a:r>
              <a:rPr lang="en-US" dirty="0" smtClean="0"/>
              <a:t> </a:t>
            </a:r>
            <a:r>
              <a:rPr lang="en-US" dirty="0" err="1" smtClean="0"/>
              <a:t>Yayınları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09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</a:t>
            </a:r>
            <a:r>
              <a:rPr lang="en-US" dirty="0" smtClean="0"/>
              <a:t>. </a:t>
            </a:r>
            <a:r>
              <a:rPr lang="en-US" dirty="0" err="1" smtClean="0"/>
              <a:t>Hafta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Kamu </a:t>
            </a:r>
            <a:r>
              <a:rPr lang="en-US" dirty="0" err="1" smtClean="0"/>
              <a:t>Yönetimi</a:t>
            </a:r>
            <a:r>
              <a:rPr lang="en-US" dirty="0" smtClean="0"/>
              <a:t> </a:t>
            </a:r>
            <a:r>
              <a:rPr lang="en-US" dirty="0" err="1" smtClean="0"/>
              <a:t>İlkeleri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68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Örgütlenme</a:t>
            </a:r>
            <a:r>
              <a:rPr lang="en-US" dirty="0" smtClean="0"/>
              <a:t> </a:t>
            </a:r>
            <a:r>
              <a:rPr lang="en-US" dirty="0" err="1" smtClean="0"/>
              <a:t>İlkeleri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Merkezden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endParaRPr lang="en-US" dirty="0" smtClean="0"/>
          </a:p>
          <a:p>
            <a:pPr lvl="1"/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Merkezden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endParaRPr lang="en-US" dirty="0" smtClean="0"/>
          </a:p>
          <a:p>
            <a:pPr lvl="1"/>
            <a:r>
              <a:rPr lang="en-US" dirty="0" err="1" smtClean="0"/>
              <a:t>İdari</a:t>
            </a:r>
            <a:r>
              <a:rPr lang="en-US" dirty="0" smtClean="0"/>
              <a:t> </a:t>
            </a:r>
            <a:r>
              <a:rPr lang="en-US" dirty="0" err="1" smtClean="0"/>
              <a:t>Merkezden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endParaRPr lang="en-US" dirty="0" smtClean="0"/>
          </a:p>
          <a:p>
            <a:r>
              <a:rPr lang="en-US" dirty="0" err="1" smtClean="0"/>
              <a:t>Yerinden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Yerinden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endParaRPr lang="en-US" dirty="0" smtClean="0"/>
          </a:p>
          <a:p>
            <a:pPr lvl="1"/>
            <a:r>
              <a:rPr lang="en-US" dirty="0" err="1" smtClean="0"/>
              <a:t>İdari</a:t>
            </a:r>
            <a:r>
              <a:rPr lang="en-US" dirty="0" smtClean="0"/>
              <a:t> </a:t>
            </a:r>
            <a:r>
              <a:rPr lang="en-US" dirty="0" err="1" smtClean="0"/>
              <a:t>Yerinden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endParaRPr lang="en-US" dirty="0" smtClean="0"/>
          </a:p>
          <a:p>
            <a:pPr lvl="2"/>
            <a:r>
              <a:rPr lang="en-US" dirty="0" err="1" smtClean="0"/>
              <a:t>Fonksiyonel</a:t>
            </a:r>
            <a:r>
              <a:rPr lang="en-US" dirty="0" smtClean="0"/>
              <a:t> </a:t>
            </a:r>
            <a:r>
              <a:rPr lang="en-US" dirty="0" err="1" smtClean="0"/>
              <a:t>Yerinden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endParaRPr lang="en-US" dirty="0" smtClean="0"/>
          </a:p>
          <a:p>
            <a:pPr lvl="2"/>
            <a:r>
              <a:rPr lang="en-US" dirty="0" err="1" smtClean="0"/>
              <a:t>Coğrafi</a:t>
            </a:r>
            <a:r>
              <a:rPr lang="en-US" dirty="0" smtClean="0"/>
              <a:t> </a:t>
            </a:r>
            <a:r>
              <a:rPr lang="en-US" dirty="0" err="1" smtClean="0"/>
              <a:t>Yerinden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785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Merkezden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Birlik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bütünlüğü</a:t>
            </a:r>
            <a:r>
              <a:rPr lang="en-US" dirty="0" smtClean="0"/>
              <a:t> </a:t>
            </a:r>
            <a:r>
              <a:rPr lang="en-US" dirty="0" err="1" smtClean="0"/>
              <a:t>sağlamak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hizmetlere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faaliyetlerin</a:t>
            </a:r>
            <a:r>
              <a:rPr lang="en-US" dirty="0" smtClean="0"/>
              <a:t> </a:t>
            </a:r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hükümet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onun</a:t>
            </a:r>
            <a:r>
              <a:rPr lang="en-US" dirty="0" smtClean="0"/>
              <a:t> </a:t>
            </a:r>
            <a:r>
              <a:rPr lang="en-US" dirty="0" err="1" smtClean="0"/>
              <a:t>hiyerarşik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örgütlerce</a:t>
            </a:r>
            <a:r>
              <a:rPr lang="en-US" dirty="0" smtClean="0"/>
              <a:t> </a:t>
            </a:r>
            <a:r>
              <a:rPr lang="en-US" dirty="0" err="1" smtClean="0"/>
              <a:t>yürütülmesi</a:t>
            </a:r>
            <a:r>
              <a:rPr lang="en-US" dirty="0" smtClean="0"/>
              <a:t> </a:t>
            </a:r>
            <a:r>
              <a:rPr lang="en-US" dirty="0" err="1" smtClean="0"/>
              <a:t>demektir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idari</a:t>
            </a:r>
            <a:r>
              <a:rPr lang="en-US" dirty="0" smtClean="0"/>
              <a:t> </a:t>
            </a:r>
            <a:r>
              <a:rPr lang="en-US" dirty="0" err="1" smtClean="0"/>
              <a:t>olmak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 </a:t>
            </a:r>
            <a:r>
              <a:rPr lang="en-US" dirty="0" err="1" smtClean="0"/>
              <a:t>ikiye</a:t>
            </a:r>
            <a:r>
              <a:rPr lang="en-US" dirty="0" smtClean="0"/>
              <a:t> </a:t>
            </a:r>
            <a:r>
              <a:rPr lang="en-US" dirty="0" err="1" smtClean="0"/>
              <a:t>ayrılır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821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Merkezden</a:t>
            </a:r>
            <a:r>
              <a:rPr lang="en-US" dirty="0" smtClean="0"/>
              <a:t> </a:t>
            </a:r>
            <a:r>
              <a:rPr lang="en-US" dirty="0" err="1" smtClean="0"/>
              <a:t>Yönetimin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belirleme</a:t>
            </a:r>
            <a:r>
              <a:rPr lang="en-US" dirty="0" smtClean="0"/>
              <a:t>, </a:t>
            </a:r>
            <a:r>
              <a:rPr lang="en-US" dirty="0" err="1" smtClean="0"/>
              <a:t>karar</a:t>
            </a:r>
            <a:r>
              <a:rPr lang="en-US" dirty="0" smtClean="0"/>
              <a:t> alma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yürütme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endParaRPr lang="en-US" dirty="0" smtClean="0"/>
          </a:p>
          <a:p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taşra</a:t>
            </a:r>
            <a:r>
              <a:rPr lang="en-US" dirty="0" smtClean="0"/>
              <a:t> </a:t>
            </a:r>
            <a:r>
              <a:rPr lang="en-US" dirty="0" err="1" smtClean="0"/>
              <a:t>kuruluşları</a:t>
            </a:r>
            <a:endParaRPr lang="en-US" dirty="0" smtClean="0"/>
          </a:p>
          <a:p>
            <a:r>
              <a:rPr lang="en-US" dirty="0" smtClean="0"/>
              <a:t>Kamu </a:t>
            </a:r>
            <a:r>
              <a:rPr lang="en-US" dirty="0" err="1" smtClean="0"/>
              <a:t>hizmetlerinin</a:t>
            </a:r>
            <a:r>
              <a:rPr lang="en-US" dirty="0" smtClean="0"/>
              <a:t> </a:t>
            </a:r>
            <a:r>
              <a:rPr lang="en-US" dirty="0" err="1" smtClean="0"/>
              <a:t>finansmanı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harcamalar</a:t>
            </a:r>
            <a:endParaRPr lang="en-US" dirty="0" smtClean="0"/>
          </a:p>
          <a:p>
            <a:r>
              <a:rPr lang="en-US" dirty="0" err="1" smtClean="0"/>
              <a:t>Personelin</a:t>
            </a:r>
            <a:r>
              <a:rPr lang="en-US" dirty="0" smtClean="0"/>
              <a:t> </a:t>
            </a:r>
            <a:r>
              <a:rPr lang="en-US" dirty="0" err="1" smtClean="0"/>
              <a:t>atanması</a:t>
            </a:r>
            <a:r>
              <a:rPr lang="en-US" dirty="0" smtClean="0"/>
              <a:t>,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değiştirme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terfi</a:t>
            </a:r>
            <a:r>
              <a:rPr lang="en-US" dirty="0" smtClean="0"/>
              <a:t> </a:t>
            </a:r>
            <a:r>
              <a:rPr lang="en-US" dirty="0" err="1" smtClean="0"/>
              <a:t>işlemleri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159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Merkezden</a:t>
            </a:r>
            <a:r>
              <a:rPr lang="en-US" dirty="0" smtClean="0"/>
              <a:t> </a:t>
            </a:r>
            <a:r>
              <a:rPr lang="en-US" dirty="0" err="1" smtClean="0"/>
              <a:t>Yönetimin</a:t>
            </a:r>
            <a:r>
              <a:rPr lang="en-US" dirty="0" smtClean="0"/>
              <a:t> </a:t>
            </a:r>
            <a:r>
              <a:rPr lang="en-US" dirty="0" err="1" smtClean="0"/>
              <a:t>Yararları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Yönetimde</a:t>
            </a:r>
            <a:r>
              <a:rPr lang="en-US" dirty="0" smtClean="0"/>
              <a:t> </a:t>
            </a:r>
            <a:r>
              <a:rPr lang="en-US" dirty="0" err="1" smtClean="0"/>
              <a:t>birlik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bütünlük</a:t>
            </a:r>
            <a:endParaRPr lang="en-US" dirty="0" smtClean="0"/>
          </a:p>
          <a:p>
            <a:r>
              <a:rPr lang="en-US" dirty="0" smtClean="0"/>
              <a:t>Kamu </a:t>
            </a:r>
            <a:r>
              <a:rPr lang="en-US" dirty="0" err="1" smtClean="0"/>
              <a:t>hizmetlerinin</a:t>
            </a:r>
            <a:r>
              <a:rPr lang="en-US" dirty="0" smtClean="0"/>
              <a:t> </a:t>
            </a:r>
            <a:r>
              <a:rPr lang="en-US" dirty="0" err="1" smtClean="0"/>
              <a:t>standart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 err="1" smtClean="0"/>
              <a:t>sunulması</a:t>
            </a:r>
            <a:endParaRPr lang="en-US" dirty="0" smtClean="0"/>
          </a:p>
          <a:p>
            <a:r>
              <a:rPr lang="en-US" dirty="0" err="1" smtClean="0"/>
              <a:t>Tarafsızlık</a:t>
            </a:r>
            <a:endParaRPr lang="en-US" dirty="0" smtClean="0"/>
          </a:p>
          <a:p>
            <a:r>
              <a:rPr lang="en-US" dirty="0" err="1" smtClean="0"/>
              <a:t>Kaynakların</a:t>
            </a:r>
            <a:r>
              <a:rPr lang="en-US" dirty="0" smtClean="0"/>
              <a:t> </a:t>
            </a:r>
            <a:r>
              <a:rPr lang="en-US" dirty="0" err="1" smtClean="0"/>
              <a:t>rasyonel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planlı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, </a:t>
            </a:r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maliyet</a:t>
            </a:r>
            <a:endParaRPr lang="en-US" dirty="0" smtClean="0"/>
          </a:p>
          <a:p>
            <a:r>
              <a:rPr lang="en-US" dirty="0" err="1" smtClean="0"/>
              <a:t>Milli</a:t>
            </a:r>
            <a:r>
              <a:rPr lang="en-US" dirty="0" smtClean="0"/>
              <a:t> 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diplomasi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hizmetleirn</a:t>
            </a:r>
            <a:r>
              <a:rPr lang="en-US" dirty="0" smtClean="0"/>
              <a:t> </a:t>
            </a:r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zorunluluğu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812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Merkezden</a:t>
            </a:r>
            <a:r>
              <a:rPr lang="en-US" dirty="0" smtClean="0"/>
              <a:t> </a:t>
            </a:r>
            <a:r>
              <a:rPr lang="en-US" dirty="0" err="1" smtClean="0"/>
              <a:t>Yönetimin</a:t>
            </a:r>
            <a:r>
              <a:rPr lang="en-US" dirty="0" smtClean="0"/>
              <a:t> </a:t>
            </a:r>
            <a:r>
              <a:rPr lang="en-US" dirty="0" err="1" smtClean="0"/>
              <a:t>Dezavantajları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Kamu </a:t>
            </a:r>
            <a:r>
              <a:rPr lang="en-US" dirty="0" err="1" smtClean="0"/>
              <a:t>hizmetlerinde</a:t>
            </a:r>
            <a:r>
              <a:rPr lang="en-US" dirty="0" smtClean="0"/>
              <a:t> </a:t>
            </a:r>
            <a:r>
              <a:rPr lang="en-US" dirty="0" err="1" smtClean="0"/>
              <a:t>gecikme</a:t>
            </a:r>
            <a:endParaRPr lang="en-US" dirty="0" smtClean="0"/>
          </a:p>
          <a:p>
            <a:r>
              <a:rPr lang="en-US" dirty="0" err="1" smtClean="0"/>
              <a:t>Yerel</a:t>
            </a:r>
            <a:r>
              <a:rPr lang="en-US" dirty="0" smtClean="0"/>
              <a:t> </a:t>
            </a:r>
            <a:r>
              <a:rPr lang="en-US" dirty="0" err="1" smtClean="0"/>
              <a:t>ihtiyaçlarla</a:t>
            </a:r>
            <a:r>
              <a:rPr lang="en-US" dirty="0" smtClean="0"/>
              <a:t> </a:t>
            </a:r>
            <a:r>
              <a:rPr lang="en-US" dirty="0" err="1" smtClean="0"/>
              <a:t>uyumsuzluk</a:t>
            </a:r>
            <a:endParaRPr lang="en-US" dirty="0" smtClean="0"/>
          </a:p>
          <a:p>
            <a:r>
              <a:rPr lang="en-US" dirty="0" err="1" smtClean="0"/>
              <a:t>Yerel</a:t>
            </a:r>
            <a:r>
              <a:rPr lang="en-US" dirty="0" smtClean="0"/>
              <a:t> </a:t>
            </a:r>
            <a:r>
              <a:rPr lang="en-US" dirty="0" err="1" smtClean="0"/>
              <a:t>teşkilatlarda</a:t>
            </a:r>
            <a:r>
              <a:rPr lang="en-US" dirty="0" smtClean="0"/>
              <a:t> </a:t>
            </a:r>
            <a:r>
              <a:rPr lang="en-US" dirty="0" err="1" smtClean="0"/>
              <a:t>inisiyatif</a:t>
            </a:r>
            <a:r>
              <a:rPr lang="en-US" dirty="0" smtClean="0"/>
              <a:t> </a:t>
            </a:r>
            <a:r>
              <a:rPr lang="en-US" dirty="0" err="1" smtClean="0"/>
              <a:t>eksikliği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demotivasyon</a:t>
            </a:r>
            <a:endParaRPr lang="en-US" dirty="0" smtClean="0"/>
          </a:p>
          <a:p>
            <a:r>
              <a:rPr lang="en-US" dirty="0" err="1" smtClean="0"/>
              <a:t>Etkinlikte</a:t>
            </a:r>
            <a:r>
              <a:rPr lang="en-US" dirty="0" smtClean="0"/>
              <a:t> </a:t>
            </a:r>
            <a:r>
              <a:rPr lang="en-US" dirty="0" err="1" smtClean="0"/>
              <a:t>azalma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hantallık</a:t>
            </a:r>
            <a:endParaRPr lang="en-US" dirty="0" smtClean="0"/>
          </a:p>
          <a:p>
            <a:r>
              <a:rPr lang="en-US" dirty="0" err="1" smtClean="0"/>
              <a:t>Halkın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hizmetlerine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ilgisinin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katılımının</a:t>
            </a:r>
            <a:r>
              <a:rPr lang="en-US" dirty="0" smtClean="0"/>
              <a:t> </a:t>
            </a:r>
            <a:r>
              <a:rPr lang="en-US" dirty="0" err="1" smtClean="0"/>
              <a:t>azalması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91588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Yerinden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ülkede</a:t>
            </a:r>
            <a:r>
              <a:rPr lang="en-US" dirty="0" smtClean="0"/>
              <a:t>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idari</a:t>
            </a:r>
            <a:r>
              <a:rPr lang="en-US" dirty="0" smtClean="0"/>
              <a:t> </a:t>
            </a:r>
            <a:r>
              <a:rPr lang="en-US" dirty="0" err="1" smtClean="0"/>
              <a:t>yetkilerin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bölümünün</a:t>
            </a:r>
            <a:r>
              <a:rPr lang="en-US" dirty="0" smtClean="0"/>
              <a:t> </a:t>
            </a:r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yönetimin</a:t>
            </a:r>
            <a:r>
              <a:rPr lang="en-US" dirty="0" smtClean="0"/>
              <a:t> </a:t>
            </a:r>
            <a:r>
              <a:rPr lang="en-US" dirty="0" err="1" smtClean="0"/>
              <a:t>dışındaki</a:t>
            </a:r>
            <a:r>
              <a:rPr lang="en-US" dirty="0" smtClean="0"/>
              <a:t> </a:t>
            </a:r>
            <a:r>
              <a:rPr lang="en-US" dirty="0" err="1" smtClean="0"/>
              <a:t>otoritelerce</a:t>
            </a:r>
            <a:r>
              <a:rPr lang="en-US" dirty="0" smtClean="0"/>
              <a:t> </a:t>
            </a:r>
            <a:r>
              <a:rPr lang="en-US" dirty="0" err="1" smtClean="0"/>
              <a:t>kullanılmasıdır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idari</a:t>
            </a:r>
            <a:r>
              <a:rPr lang="en-US" dirty="0" smtClean="0"/>
              <a:t> </a:t>
            </a:r>
            <a:r>
              <a:rPr lang="en-US" dirty="0" err="1" smtClean="0"/>
              <a:t>olmak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 </a:t>
            </a:r>
            <a:r>
              <a:rPr lang="en-US" dirty="0" err="1" smtClean="0"/>
              <a:t>ikiye</a:t>
            </a:r>
            <a:r>
              <a:rPr lang="en-US" dirty="0" smtClean="0"/>
              <a:t> </a:t>
            </a:r>
            <a:r>
              <a:rPr lang="en-US" dirty="0" err="1" smtClean="0"/>
              <a:t>ayrılır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328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Yerinden</a:t>
            </a:r>
            <a:r>
              <a:rPr lang="en-US" dirty="0" smtClean="0"/>
              <a:t> </a:t>
            </a:r>
            <a:r>
              <a:rPr lang="en-US" dirty="0" err="1" smtClean="0"/>
              <a:t>Yönetimin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Özerk</a:t>
            </a:r>
            <a:r>
              <a:rPr lang="en-US" dirty="0" smtClean="0"/>
              <a:t> </a:t>
            </a:r>
            <a:r>
              <a:rPr lang="en-US" dirty="0" err="1" smtClean="0"/>
              <a:t>statü</a:t>
            </a:r>
            <a:endParaRPr lang="en-US" dirty="0" smtClean="0"/>
          </a:p>
          <a:p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almada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katılımcı</a:t>
            </a:r>
            <a:r>
              <a:rPr lang="en-US" dirty="0" smtClean="0"/>
              <a:t> </a:t>
            </a:r>
            <a:r>
              <a:rPr lang="en-US" dirty="0" err="1" smtClean="0"/>
              <a:t>tutum</a:t>
            </a:r>
            <a:endParaRPr lang="en-US" dirty="0" smtClean="0"/>
          </a:p>
          <a:p>
            <a:r>
              <a:rPr lang="en-US" dirty="0" err="1" smtClean="0"/>
              <a:t>Tüzel</a:t>
            </a:r>
            <a:r>
              <a:rPr lang="en-US" dirty="0" smtClean="0"/>
              <a:t> </a:t>
            </a:r>
            <a:r>
              <a:rPr lang="en-US" dirty="0" err="1" smtClean="0"/>
              <a:t>kişiliğe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endParaRPr lang="en-US" dirty="0" smtClean="0"/>
          </a:p>
          <a:p>
            <a:r>
              <a:rPr lang="en-US" dirty="0" err="1" smtClean="0"/>
              <a:t>Özerk</a:t>
            </a:r>
            <a:r>
              <a:rPr lang="en-US" dirty="0" smtClean="0"/>
              <a:t> </a:t>
            </a:r>
            <a:r>
              <a:rPr lang="en-US" dirty="0" err="1" smtClean="0"/>
              <a:t>bütçe</a:t>
            </a:r>
            <a:endParaRPr lang="en-US" dirty="0" smtClean="0"/>
          </a:p>
          <a:p>
            <a:r>
              <a:rPr lang="en-US" dirty="0" err="1" smtClean="0"/>
              <a:t>Seçimle</a:t>
            </a:r>
            <a:r>
              <a:rPr lang="en-US" dirty="0" smtClean="0"/>
              <a:t> </a:t>
            </a:r>
            <a:r>
              <a:rPr lang="en-US" dirty="0" err="1" smtClean="0"/>
              <a:t>belirlenen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yöentim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endParaRPr lang="en-US" dirty="0" smtClean="0"/>
          </a:p>
          <a:p>
            <a:r>
              <a:rPr lang="en-US" dirty="0" err="1" smtClean="0"/>
              <a:t>İdari</a:t>
            </a:r>
            <a:r>
              <a:rPr lang="en-US" dirty="0" smtClean="0"/>
              <a:t> </a:t>
            </a:r>
            <a:r>
              <a:rPr lang="en-US" dirty="0" err="1" smtClean="0"/>
              <a:t>vesayet</a:t>
            </a:r>
            <a:r>
              <a:rPr lang="en-US" dirty="0" smtClean="0"/>
              <a:t> </a:t>
            </a:r>
            <a:r>
              <a:rPr lang="en-US" dirty="0" err="1" smtClean="0"/>
              <a:t>ilişkisi</a:t>
            </a:r>
            <a:endParaRPr lang="en-US" dirty="0" smtClean="0"/>
          </a:p>
          <a:p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kanunla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CB </a:t>
            </a:r>
            <a:r>
              <a:rPr lang="en-US" dirty="0" err="1" smtClean="0"/>
              <a:t>Kararnamesiyle</a:t>
            </a:r>
            <a:r>
              <a:rPr lang="en-US" dirty="0" smtClean="0"/>
              <a:t> </a:t>
            </a:r>
            <a:r>
              <a:rPr lang="en-US" dirty="0" err="1" smtClean="0"/>
              <a:t>kurulma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137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5976</TotalTime>
  <Words>317</Words>
  <Application>Microsoft Office PowerPoint</Application>
  <PresentationFormat>Geniş ekran</PresentationFormat>
  <Paragraphs>61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SHB229 SİYASET BİLİMİ VE KAMU YÖNETİMİ</vt:lpstr>
      <vt:lpstr>10. Hafta:</vt:lpstr>
      <vt:lpstr>Örgütlenme İlkeleri</vt:lpstr>
      <vt:lpstr>Merkezden Yönetim</vt:lpstr>
      <vt:lpstr>Merkezden Yönetimin Özellikleri</vt:lpstr>
      <vt:lpstr>Merkezden Yönetimin Yararları</vt:lpstr>
      <vt:lpstr>Merkezden Yönetimin Dezavantajları</vt:lpstr>
      <vt:lpstr>Yerinden Yönetim </vt:lpstr>
      <vt:lpstr>Yerinden Yönetimin Temel Özellikleri</vt:lpstr>
      <vt:lpstr>Yerinden Yönetimin Yararları</vt:lpstr>
      <vt:lpstr>Yerinden Yönetimin Dezavantajları</vt:lpstr>
      <vt:lpstr>Yerinden Yönetimin Çeşitleri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SHB229 SİYASET BİLİMİ VE KAMU YÖNETİMİ</dc:title>
  <dc:creator>Burcu</dc:creator>
  <cp:lastModifiedBy>Burcu</cp:lastModifiedBy>
  <cp:revision>254</cp:revision>
  <dcterms:created xsi:type="dcterms:W3CDTF">2020-10-17T08:52:25Z</dcterms:created>
  <dcterms:modified xsi:type="dcterms:W3CDTF">2020-11-28T08:58:28Z</dcterms:modified>
</cp:coreProperties>
</file>