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4438FD87-92DC-4A5D-944D-80EAF8DFE528}">
          <p14:sldIdLst>
            <p14:sldId id="257"/>
            <p14:sldId id="256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Yararları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Demokratik</a:t>
            </a:r>
            <a:r>
              <a:rPr lang="en-US" dirty="0" smtClean="0"/>
              <a:t> </a:t>
            </a:r>
            <a:r>
              <a:rPr lang="en-US" dirty="0" err="1" smtClean="0"/>
              <a:t>katılımın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ihtiyaçların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koşulların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planda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Gecikmelerin</a:t>
            </a:r>
            <a:r>
              <a:rPr lang="en-US" dirty="0" smtClean="0"/>
              <a:t> </a:t>
            </a:r>
            <a:r>
              <a:rPr lang="en-US" dirty="0" err="1" smtClean="0"/>
              <a:t>azalması</a:t>
            </a:r>
            <a:r>
              <a:rPr lang="en-US" dirty="0" smtClean="0"/>
              <a:t>, </a:t>
            </a:r>
            <a:r>
              <a:rPr lang="en-US" dirty="0" err="1" smtClean="0"/>
              <a:t>verimliliğin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yükünün</a:t>
            </a:r>
            <a:r>
              <a:rPr lang="en-US" dirty="0" smtClean="0"/>
              <a:t> </a:t>
            </a:r>
            <a:r>
              <a:rPr lang="en-US" dirty="0" err="1" smtClean="0"/>
              <a:t>azalması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91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Dezavantajları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Kamu </a:t>
            </a:r>
            <a:r>
              <a:rPr lang="en-US" dirty="0" err="1" smtClean="0"/>
              <a:t>hizmetlerinde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farklılıkların</a:t>
            </a:r>
            <a:r>
              <a:rPr lang="en-US" dirty="0" smtClean="0"/>
              <a:t> </a:t>
            </a:r>
            <a:r>
              <a:rPr lang="en-US" dirty="0" err="1" smtClean="0"/>
              <a:t>oluşması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Birlik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bütünlüğe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oluşturabilme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maliyetlerinin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r>
              <a:rPr lang="en-US" dirty="0" smtClean="0"/>
              <a:t> (</a:t>
            </a:r>
            <a:r>
              <a:rPr lang="en-US" dirty="0" err="1" smtClean="0"/>
              <a:t>ölçek</a:t>
            </a:r>
            <a:r>
              <a:rPr lang="en-US" dirty="0" smtClean="0"/>
              <a:t> </a:t>
            </a:r>
            <a:r>
              <a:rPr lang="en-US" dirty="0" err="1" smtClean="0"/>
              <a:t>farklılıklarından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Çeşitleri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Fonksiyonel</a:t>
            </a:r>
            <a:r>
              <a:rPr lang="en-US" dirty="0" smtClean="0"/>
              <a:t> </a:t>
            </a:r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 smtClean="0"/>
          </a:p>
          <a:p>
            <a:pPr lvl="1"/>
            <a:r>
              <a:rPr lang="en-US" dirty="0" err="1" smtClean="0"/>
              <a:t>Özerk</a:t>
            </a:r>
            <a:r>
              <a:rPr lang="en-US" dirty="0" smtClean="0"/>
              <a:t> </a:t>
            </a:r>
            <a:r>
              <a:rPr lang="en-US" dirty="0" err="1" smtClean="0"/>
              <a:t>statü</a:t>
            </a:r>
            <a:endParaRPr lang="en-US" dirty="0" smtClean="0"/>
          </a:p>
          <a:p>
            <a:pPr lvl="1"/>
            <a:r>
              <a:rPr lang="en-US" dirty="0" err="1" smtClean="0"/>
              <a:t>Üniversiteler</a:t>
            </a:r>
            <a:r>
              <a:rPr lang="en-US" dirty="0" smtClean="0"/>
              <a:t>, </a:t>
            </a:r>
            <a:r>
              <a:rPr lang="en-US" dirty="0" err="1" smtClean="0"/>
              <a:t>KİT’ler</a:t>
            </a:r>
            <a:r>
              <a:rPr lang="en-US" dirty="0" smtClean="0"/>
              <a:t>, </a:t>
            </a:r>
            <a:r>
              <a:rPr lang="en-US" dirty="0" err="1" smtClean="0"/>
              <a:t>barolar</a:t>
            </a:r>
            <a:r>
              <a:rPr lang="en-US" dirty="0" smtClean="0"/>
              <a:t>,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odaları</a:t>
            </a:r>
            <a:endParaRPr lang="en-US" dirty="0" smtClean="0"/>
          </a:p>
          <a:p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önetim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Bölge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, </a:t>
            </a:r>
            <a:r>
              <a:rPr lang="en-US" dirty="0" err="1" smtClean="0"/>
              <a:t>ilçe</a:t>
            </a:r>
            <a:r>
              <a:rPr lang="en-US" dirty="0" smtClean="0"/>
              <a:t>, </a:t>
            </a:r>
            <a:r>
              <a:rPr lang="en-US" dirty="0" err="1" smtClean="0"/>
              <a:t>köy</a:t>
            </a:r>
            <a:r>
              <a:rPr lang="en-US" dirty="0" smtClean="0"/>
              <a:t> </a:t>
            </a:r>
            <a:r>
              <a:rPr lang="en-US" dirty="0" err="1" smtClean="0"/>
              <a:t>ayrımı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46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endParaRPr lang="en-US" dirty="0" smtClean="0"/>
          </a:p>
          <a:p>
            <a:r>
              <a:rPr lang="en-US" dirty="0" err="1" smtClean="0"/>
              <a:t>Eryılmaz</a:t>
            </a:r>
            <a:r>
              <a:rPr lang="en-US" dirty="0" smtClean="0"/>
              <a:t>, B. (2019)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. </a:t>
            </a:r>
            <a:r>
              <a:rPr lang="en-US" dirty="0" err="1" smtClean="0"/>
              <a:t>Süleyman</a:t>
            </a:r>
            <a:r>
              <a:rPr lang="en-US" dirty="0" smtClean="0"/>
              <a:t> </a:t>
            </a:r>
            <a:r>
              <a:rPr lang="en-US" dirty="0" err="1" smtClean="0"/>
              <a:t>Sözen</a:t>
            </a:r>
            <a:r>
              <a:rPr lang="en-US" dirty="0" smtClean="0"/>
              <a:t> (Ed). Kamu </a:t>
            </a:r>
            <a:r>
              <a:rPr lang="en-US" dirty="0" err="1" smtClean="0"/>
              <a:t>Yönetimi</a:t>
            </a:r>
            <a:r>
              <a:rPr lang="en-US" dirty="0" smtClean="0"/>
              <a:t>. </a:t>
            </a:r>
            <a:r>
              <a:rPr lang="en-US" dirty="0" err="1" smtClean="0"/>
              <a:t>Anadolu</a:t>
            </a:r>
            <a:r>
              <a:rPr lang="en-US" dirty="0" smtClean="0"/>
              <a:t> </a:t>
            </a:r>
            <a:r>
              <a:rPr lang="en-US" dirty="0" err="1" smtClean="0"/>
              <a:t>Üniversitesi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Kamu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İlkeleri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Örgütlenme</a:t>
            </a:r>
            <a:r>
              <a:rPr lang="en-US" dirty="0" smtClean="0"/>
              <a:t> </a:t>
            </a:r>
            <a:r>
              <a:rPr lang="en-US" dirty="0" err="1" smtClean="0"/>
              <a:t>İlkeleri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Merkezden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 smtClean="0"/>
          </a:p>
          <a:p>
            <a:pPr lvl="1"/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Merkezden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 smtClean="0"/>
          </a:p>
          <a:p>
            <a:pPr lvl="1"/>
            <a:r>
              <a:rPr lang="en-US" dirty="0" err="1" smtClean="0"/>
              <a:t>İdari</a:t>
            </a:r>
            <a:r>
              <a:rPr lang="en-US" dirty="0" smtClean="0"/>
              <a:t> </a:t>
            </a:r>
            <a:r>
              <a:rPr lang="en-US" dirty="0" err="1" smtClean="0"/>
              <a:t>Merkezden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 smtClean="0"/>
          </a:p>
          <a:p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 smtClean="0"/>
          </a:p>
          <a:p>
            <a:pPr lvl="1"/>
            <a:r>
              <a:rPr lang="en-US" dirty="0" err="1" smtClean="0"/>
              <a:t>İdari</a:t>
            </a:r>
            <a:r>
              <a:rPr lang="en-US" dirty="0" smtClean="0"/>
              <a:t> </a:t>
            </a:r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 smtClean="0"/>
          </a:p>
          <a:p>
            <a:pPr lvl="2"/>
            <a:r>
              <a:rPr lang="en-US" dirty="0" err="1" smtClean="0"/>
              <a:t>Fonksiyonel</a:t>
            </a:r>
            <a:r>
              <a:rPr lang="en-US" dirty="0" smtClean="0"/>
              <a:t> </a:t>
            </a:r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 smtClean="0"/>
          </a:p>
          <a:p>
            <a:pPr lvl="2"/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8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Merkezden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Birlik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bütünlüğü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hizmetlere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faaliyetlerin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hiyerarşik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örgütlerce</a:t>
            </a:r>
            <a:r>
              <a:rPr lang="en-US" dirty="0" smtClean="0"/>
              <a:t> </a:t>
            </a:r>
            <a:r>
              <a:rPr lang="en-US" dirty="0" err="1" smtClean="0"/>
              <a:t>yürütülmesi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ikiye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2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Merkezden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r>
              <a:rPr lang="en-US" dirty="0" smtClean="0"/>
              <a:t>, </a:t>
            </a:r>
            <a:r>
              <a:rPr lang="en-US" dirty="0" err="1" smtClean="0"/>
              <a:t>karar</a:t>
            </a:r>
            <a:r>
              <a:rPr lang="en-US" dirty="0" smtClean="0"/>
              <a:t> alma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yürütme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endParaRPr lang="en-US" dirty="0" smtClean="0"/>
          </a:p>
          <a:p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taşra</a:t>
            </a:r>
            <a:r>
              <a:rPr lang="en-US" dirty="0" smtClean="0"/>
              <a:t> </a:t>
            </a:r>
            <a:r>
              <a:rPr lang="en-US" dirty="0" err="1" smtClean="0"/>
              <a:t>kuruluşları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hizmetlerinin</a:t>
            </a:r>
            <a:r>
              <a:rPr lang="en-US" dirty="0" smtClean="0"/>
              <a:t> </a:t>
            </a:r>
            <a:r>
              <a:rPr lang="en-US" dirty="0" err="1" smtClean="0"/>
              <a:t>finansmanı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harcamalar</a:t>
            </a:r>
            <a:endParaRPr lang="en-US" dirty="0" smtClean="0"/>
          </a:p>
          <a:p>
            <a:r>
              <a:rPr lang="en-US" dirty="0" err="1" smtClean="0"/>
              <a:t>Personelin</a:t>
            </a:r>
            <a:r>
              <a:rPr lang="en-US" dirty="0" smtClean="0"/>
              <a:t> </a:t>
            </a:r>
            <a:r>
              <a:rPr lang="en-US" dirty="0" err="1" smtClean="0"/>
              <a:t>atanması</a:t>
            </a:r>
            <a:r>
              <a:rPr lang="en-US" dirty="0" smtClean="0"/>
              <a:t>,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değiştirme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terfi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15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Merkezden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Yararları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Yönetimde</a:t>
            </a:r>
            <a:r>
              <a:rPr lang="en-US" dirty="0" smtClean="0"/>
              <a:t> </a:t>
            </a:r>
            <a:r>
              <a:rPr lang="en-US" dirty="0" err="1" smtClean="0"/>
              <a:t>birlik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bütünlük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hizmetlerinin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sunulması</a:t>
            </a:r>
            <a:endParaRPr lang="en-US" dirty="0" smtClean="0"/>
          </a:p>
          <a:p>
            <a:r>
              <a:rPr lang="en-US" dirty="0" err="1" smtClean="0"/>
              <a:t>Tarafsızlık</a:t>
            </a:r>
            <a:endParaRPr lang="en-US" dirty="0" smtClean="0"/>
          </a:p>
          <a:p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rasyonel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planlı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,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maliyet</a:t>
            </a:r>
            <a:endParaRPr lang="en-US" dirty="0" smtClean="0"/>
          </a:p>
          <a:p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diplomasi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hizmetleirn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zorunluluğu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1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Merkezden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Dezavantajları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hizmetlerinde</a:t>
            </a:r>
            <a:r>
              <a:rPr lang="en-US" dirty="0" smtClean="0"/>
              <a:t> </a:t>
            </a:r>
            <a:r>
              <a:rPr lang="en-US" dirty="0" err="1" smtClean="0"/>
              <a:t>gecikme</a:t>
            </a:r>
            <a:endParaRPr lang="en-US" dirty="0" smtClean="0"/>
          </a:p>
          <a:p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ihtiyaçlarla</a:t>
            </a:r>
            <a:r>
              <a:rPr lang="en-US" dirty="0" smtClean="0"/>
              <a:t> </a:t>
            </a:r>
            <a:r>
              <a:rPr lang="en-US" dirty="0" err="1" smtClean="0"/>
              <a:t>uyumsuzluk</a:t>
            </a:r>
            <a:endParaRPr lang="en-US" dirty="0" smtClean="0"/>
          </a:p>
          <a:p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teşkilatlarda</a:t>
            </a:r>
            <a:r>
              <a:rPr lang="en-US" dirty="0" smtClean="0"/>
              <a:t> </a:t>
            </a:r>
            <a:r>
              <a:rPr lang="en-US" dirty="0" err="1" smtClean="0"/>
              <a:t>inisiyatif</a:t>
            </a:r>
            <a:r>
              <a:rPr lang="en-US" dirty="0" smtClean="0"/>
              <a:t> </a:t>
            </a:r>
            <a:r>
              <a:rPr lang="en-US" dirty="0" err="1" smtClean="0"/>
              <a:t>eksikliği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demotivasyon</a:t>
            </a:r>
            <a:endParaRPr lang="en-US" dirty="0" smtClean="0"/>
          </a:p>
          <a:p>
            <a:r>
              <a:rPr lang="en-US" dirty="0" err="1" smtClean="0"/>
              <a:t>Etkinlikte</a:t>
            </a:r>
            <a:r>
              <a:rPr lang="en-US" dirty="0" smtClean="0"/>
              <a:t> </a:t>
            </a:r>
            <a:r>
              <a:rPr lang="en-US" dirty="0" err="1" smtClean="0"/>
              <a:t>azalma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hantallık</a:t>
            </a:r>
            <a:endParaRPr lang="en-US" dirty="0" smtClean="0"/>
          </a:p>
          <a:p>
            <a:r>
              <a:rPr lang="en-US" dirty="0" err="1" smtClean="0"/>
              <a:t>Halkın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hizmetlerine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ilgisinin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katılımının</a:t>
            </a:r>
            <a:r>
              <a:rPr lang="en-US" dirty="0" smtClean="0"/>
              <a:t> </a:t>
            </a:r>
            <a:r>
              <a:rPr lang="en-US" dirty="0" err="1" smtClean="0"/>
              <a:t>azalması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58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ülkede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yetkilerin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bölümünün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dışındaki</a:t>
            </a:r>
            <a:r>
              <a:rPr lang="en-US" dirty="0" smtClean="0"/>
              <a:t> </a:t>
            </a:r>
            <a:r>
              <a:rPr lang="en-US" dirty="0" err="1" smtClean="0"/>
              <a:t>otoritelerce</a:t>
            </a:r>
            <a:r>
              <a:rPr lang="en-US" dirty="0" smtClean="0"/>
              <a:t> </a:t>
            </a:r>
            <a:r>
              <a:rPr lang="en-US" dirty="0" err="1" smtClean="0"/>
              <a:t>kullanılmasıdır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ikiye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2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Özerk</a:t>
            </a:r>
            <a:r>
              <a:rPr lang="en-US" dirty="0" smtClean="0"/>
              <a:t> </a:t>
            </a:r>
            <a:r>
              <a:rPr lang="en-US" dirty="0" err="1" smtClean="0"/>
              <a:t>statü</a:t>
            </a:r>
            <a:endParaRPr lang="en-US" dirty="0" smtClean="0"/>
          </a:p>
          <a:p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almada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katılımcı</a:t>
            </a:r>
            <a:r>
              <a:rPr lang="en-US" dirty="0" smtClean="0"/>
              <a:t> </a:t>
            </a:r>
            <a:r>
              <a:rPr lang="en-US" dirty="0" err="1" smtClean="0"/>
              <a:t>tutum</a:t>
            </a:r>
            <a:endParaRPr lang="en-US" dirty="0" smtClean="0"/>
          </a:p>
          <a:p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 smtClean="0"/>
              <a:t>kişiliğe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Özerk</a:t>
            </a:r>
            <a:r>
              <a:rPr lang="en-US" dirty="0" smtClean="0"/>
              <a:t> </a:t>
            </a:r>
            <a:r>
              <a:rPr lang="en-US" dirty="0" err="1" smtClean="0"/>
              <a:t>bütçe</a:t>
            </a:r>
            <a:endParaRPr lang="en-US" dirty="0" smtClean="0"/>
          </a:p>
          <a:p>
            <a:r>
              <a:rPr lang="en-US" dirty="0" err="1" smtClean="0"/>
              <a:t>Seçimle</a:t>
            </a:r>
            <a:r>
              <a:rPr lang="en-US" dirty="0" smtClean="0"/>
              <a:t> </a:t>
            </a:r>
            <a:r>
              <a:rPr lang="en-US" dirty="0" err="1" smtClean="0"/>
              <a:t>belirlenen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yöentim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 smtClean="0"/>
          </a:p>
          <a:p>
            <a:r>
              <a:rPr lang="en-US" dirty="0" err="1" smtClean="0"/>
              <a:t>İdari</a:t>
            </a:r>
            <a:r>
              <a:rPr lang="en-US" dirty="0" smtClean="0"/>
              <a:t> </a:t>
            </a:r>
            <a:r>
              <a:rPr lang="en-US" dirty="0" err="1" smtClean="0"/>
              <a:t>vesayet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endParaRPr lang="en-US" dirty="0" smtClean="0"/>
          </a:p>
          <a:p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kanunla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CB </a:t>
            </a:r>
            <a:r>
              <a:rPr lang="en-US" dirty="0" err="1" smtClean="0"/>
              <a:t>Kararnamesiyle</a:t>
            </a:r>
            <a:r>
              <a:rPr lang="en-US" dirty="0" smtClean="0"/>
              <a:t> </a:t>
            </a:r>
            <a:r>
              <a:rPr lang="en-US" dirty="0" err="1" smtClean="0"/>
              <a:t>kurulma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3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5976</TotalTime>
  <Words>317</Words>
  <Application>Microsoft Office PowerPoint</Application>
  <PresentationFormat>Geniş ekran</PresentationFormat>
  <Paragraphs>61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SHB229 SİYASET BİLİMİ VE KAMU YÖNETİMİ</vt:lpstr>
      <vt:lpstr>10. Hafta:</vt:lpstr>
      <vt:lpstr>Örgütlenme İlkeleri</vt:lpstr>
      <vt:lpstr>Merkezden Yönetim</vt:lpstr>
      <vt:lpstr>Merkezden Yönetimin Özellikleri</vt:lpstr>
      <vt:lpstr>Merkezden Yönetimin Yararları</vt:lpstr>
      <vt:lpstr>Merkezden Yönetimin Dezavantajları</vt:lpstr>
      <vt:lpstr>Yerinden Yönetim </vt:lpstr>
      <vt:lpstr>Yerinden Yönetimin Temel Özellikleri</vt:lpstr>
      <vt:lpstr>Yerinden Yönetimin Yararları</vt:lpstr>
      <vt:lpstr>Yerinden Yönetimin Dezavantajları</vt:lpstr>
      <vt:lpstr>Yerinden Yönetimin Çeşitleri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254</cp:revision>
  <dcterms:created xsi:type="dcterms:W3CDTF">2020-10-17T08:52:25Z</dcterms:created>
  <dcterms:modified xsi:type="dcterms:W3CDTF">2020-11-28T08:58:28Z</dcterms:modified>
</cp:coreProperties>
</file>